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61" r:id="rId1"/>
    <p:sldMasterId id="2147483873" r:id="rId2"/>
    <p:sldMasterId id="2147483885" r:id="rId3"/>
  </p:sldMasterIdLst>
  <p:notesMasterIdLst>
    <p:notesMasterId r:id="rId42"/>
  </p:notesMasterIdLst>
  <p:sldIdLst>
    <p:sldId id="442" r:id="rId4"/>
    <p:sldId id="423" r:id="rId5"/>
    <p:sldId id="789" r:id="rId6"/>
    <p:sldId id="448" r:id="rId7"/>
    <p:sldId id="838" r:id="rId8"/>
    <p:sldId id="839" r:id="rId9"/>
    <p:sldId id="788" r:id="rId10"/>
    <p:sldId id="840" r:id="rId11"/>
    <p:sldId id="449" r:id="rId12"/>
    <p:sldId id="436" r:id="rId13"/>
    <p:sldId id="821" r:id="rId14"/>
    <p:sldId id="822" r:id="rId15"/>
    <p:sldId id="823" r:id="rId16"/>
    <p:sldId id="824" r:id="rId17"/>
    <p:sldId id="825" r:id="rId18"/>
    <p:sldId id="828" r:id="rId19"/>
    <p:sldId id="831" r:id="rId20"/>
    <p:sldId id="833" r:id="rId21"/>
    <p:sldId id="841" r:id="rId22"/>
    <p:sldId id="842" r:id="rId23"/>
    <p:sldId id="843" r:id="rId24"/>
    <p:sldId id="844" r:id="rId25"/>
    <p:sldId id="845" r:id="rId26"/>
    <p:sldId id="439" r:id="rId27"/>
    <p:sldId id="846" r:id="rId28"/>
    <p:sldId id="259" r:id="rId29"/>
    <p:sldId id="847" r:id="rId30"/>
    <p:sldId id="848" r:id="rId31"/>
    <p:sldId id="849" r:id="rId32"/>
    <p:sldId id="850" r:id="rId33"/>
    <p:sldId id="851" r:id="rId34"/>
    <p:sldId id="271" r:id="rId35"/>
    <p:sldId id="852" r:id="rId36"/>
    <p:sldId id="853" r:id="rId37"/>
    <p:sldId id="419" r:id="rId38"/>
    <p:sldId id="854" r:id="rId39"/>
    <p:sldId id="855" r:id="rId40"/>
    <p:sldId id="348" r:id="rId41"/>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DCDF5"/>
    <a:srgbClr val="ABD5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Μεσαίο στυλ 2 - Έμφαση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950" autoAdjust="0"/>
    <p:restoredTop sz="94660"/>
  </p:normalViewPr>
  <p:slideViewPr>
    <p:cSldViewPr snapToGrid="0">
      <p:cViewPr varScale="1">
        <p:scale>
          <a:sx n="85" d="100"/>
          <a:sy n="85" d="100"/>
        </p:scale>
        <p:origin x="638"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notesMaster" Target="notesMasters/notesMaster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s>
</file>

<file path=ppt/diagrams/colors1.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EDBEF4A-98C5-4ED5-9935-79A717A60064}" type="doc">
      <dgm:prSet loTypeId="urn:microsoft.com/office/officeart/2005/8/layout/pyramid2" loCatId="list" qsTypeId="urn:microsoft.com/office/officeart/2005/8/quickstyle/simple1" qsCatId="simple" csTypeId="urn:microsoft.com/office/officeart/2005/8/colors/accent3_5" csCatId="accent3" phldr="1"/>
      <dgm:spPr/>
    </dgm:pt>
    <dgm:pt modelId="{6ACA1C5C-9A72-4951-B7A1-2DC278715C46}">
      <dgm:prSet phldrT="[Κείμενο]" custT="1"/>
      <dgm:spPr/>
      <dgm:t>
        <a:bodyPr/>
        <a:lstStyle/>
        <a:p>
          <a:r>
            <a:rPr lang="el-GR" sz="1800" b="1" dirty="0"/>
            <a:t>Χρόνος από την ταχέως δρώσα ινσουλίνη και γεύμα</a:t>
          </a:r>
        </a:p>
      </dgm:t>
    </dgm:pt>
    <dgm:pt modelId="{D6587124-72EE-4737-B68E-0B6212B6B17F}" type="parTrans" cxnId="{B2FA9772-52AB-4AA0-8DE3-2572857E9D3D}">
      <dgm:prSet/>
      <dgm:spPr/>
      <dgm:t>
        <a:bodyPr/>
        <a:lstStyle/>
        <a:p>
          <a:endParaRPr lang="el-GR"/>
        </a:p>
      </dgm:t>
    </dgm:pt>
    <dgm:pt modelId="{84D8EF7D-869A-4DE1-B81A-45627C2DAC49}" type="sibTrans" cxnId="{B2FA9772-52AB-4AA0-8DE3-2572857E9D3D}">
      <dgm:prSet/>
      <dgm:spPr/>
      <dgm:t>
        <a:bodyPr/>
        <a:lstStyle/>
        <a:p>
          <a:endParaRPr lang="el-GR"/>
        </a:p>
      </dgm:t>
    </dgm:pt>
    <dgm:pt modelId="{267A8603-81E1-4FB9-9C0A-E668365FF3A8}">
      <dgm:prSet phldrT="[Κείμενο]" custT="1"/>
      <dgm:spPr/>
      <dgm:t>
        <a:bodyPr/>
        <a:lstStyle/>
        <a:p>
          <a:r>
            <a:rPr lang="el-GR" sz="1800" b="1" dirty="0"/>
            <a:t>Επιθυμητή τιμή γλυκόζης</a:t>
          </a:r>
        </a:p>
      </dgm:t>
    </dgm:pt>
    <dgm:pt modelId="{791BCF0A-36D1-4344-8C52-3E06776189BF}" type="parTrans" cxnId="{19F1F9B0-03ED-4C24-9F20-553AEC821588}">
      <dgm:prSet/>
      <dgm:spPr/>
      <dgm:t>
        <a:bodyPr/>
        <a:lstStyle/>
        <a:p>
          <a:endParaRPr lang="el-GR"/>
        </a:p>
      </dgm:t>
    </dgm:pt>
    <dgm:pt modelId="{DCFF4224-11DE-4FA2-9E71-938FE038E2E1}" type="sibTrans" cxnId="{19F1F9B0-03ED-4C24-9F20-553AEC821588}">
      <dgm:prSet/>
      <dgm:spPr/>
      <dgm:t>
        <a:bodyPr/>
        <a:lstStyle/>
        <a:p>
          <a:endParaRPr lang="el-GR"/>
        </a:p>
      </dgm:t>
    </dgm:pt>
    <dgm:pt modelId="{14F53EA9-8CCD-4370-BF49-B1EC29C78B96}">
      <dgm:prSet phldrT="[Κείμενο]" custT="1"/>
      <dgm:spPr/>
      <dgm:t>
        <a:bodyPr/>
        <a:lstStyle/>
        <a:p>
          <a:r>
            <a:rPr lang="el-GR" sz="1800" b="1" dirty="0"/>
            <a:t>Δραστηριότητα-φυσική κατάσταση</a:t>
          </a:r>
        </a:p>
      </dgm:t>
    </dgm:pt>
    <dgm:pt modelId="{0B8D1FC8-8146-4747-9CED-00F68EA1AA9D}" type="parTrans" cxnId="{351398AE-3421-4189-9516-B90160E13BD6}">
      <dgm:prSet/>
      <dgm:spPr/>
      <dgm:t>
        <a:bodyPr/>
        <a:lstStyle/>
        <a:p>
          <a:endParaRPr lang="el-GR"/>
        </a:p>
      </dgm:t>
    </dgm:pt>
    <dgm:pt modelId="{2ECF2777-148E-4757-9892-8C7CAA46D9F7}" type="sibTrans" cxnId="{351398AE-3421-4189-9516-B90160E13BD6}">
      <dgm:prSet/>
      <dgm:spPr/>
      <dgm:t>
        <a:bodyPr/>
        <a:lstStyle/>
        <a:p>
          <a:endParaRPr lang="el-GR"/>
        </a:p>
      </dgm:t>
    </dgm:pt>
    <dgm:pt modelId="{9B259827-E1B9-4671-BD22-DA4D99595A93}" type="pres">
      <dgm:prSet presAssocID="{2EDBEF4A-98C5-4ED5-9935-79A717A60064}" presName="compositeShape" presStyleCnt="0">
        <dgm:presLayoutVars>
          <dgm:dir/>
          <dgm:resizeHandles/>
        </dgm:presLayoutVars>
      </dgm:prSet>
      <dgm:spPr/>
    </dgm:pt>
    <dgm:pt modelId="{8E7E277F-1299-4433-8732-AFDF64DD64AE}" type="pres">
      <dgm:prSet presAssocID="{2EDBEF4A-98C5-4ED5-9935-79A717A60064}" presName="pyramid" presStyleLbl="node1" presStyleIdx="0" presStyleCnt="1"/>
      <dgm:spPr/>
    </dgm:pt>
    <dgm:pt modelId="{B3AC0096-1626-414A-93F5-749A796C779A}" type="pres">
      <dgm:prSet presAssocID="{2EDBEF4A-98C5-4ED5-9935-79A717A60064}" presName="theList" presStyleCnt="0"/>
      <dgm:spPr/>
    </dgm:pt>
    <dgm:pt modelId="{EEFAF5DE-519C-4D5A-8858-51ED47141869}" type="pres">
      <dgm:prSet presAssocID="{6ACA1C5C-9A72-4951-B7A1-2DC278715C46}" presName="aNode" presStyleLbl="fgAcc1" presStyleIdx="0" presStyleCnt="3">
        <dgm:presLayoutVars>
          <dgm:bulletEnabled val="1"/>
        </dgm:presLayoutVars>
      </dgm:prSet>
      <dgm:spPr/>
    </dgm:pt>
    <dgm:pt modelId="{285FAACE-1D29-4346-9C54-676E6B0574FA}" type="pres">
      <dgm:prSet presAssocID="{6ACA1C5C-9A72-4951-B7A1-2DC278715C46}" presName="aSpace" presStyleCnt="0"/>
      <dgm:spPr/>
    </dgm:pt>
    <dgm:pt modelId="{05C20A80-BFBC-4706-A6FC-B33B2CB96E33}" type="pres">
      <dgm:prSet presAssocID="{267A8603-81E1-4FB9-9C0A-E668365FF3A8}" presName="aNode" presStyleLbl="fgAcc1" presStyleIdx="1" presStyleCnt="3">
        <dgm:presLayoutVars>
          <dgm:bulletEnabled val="1"/>
        </dgm:presLayoutVars>
      </dgm:prSet>
      <dgm:spPr/>
    </dgm:pt>
    <dgm:pt modelId="{36B942AA-3946-4254-9E77-40AA419644E4}" type="pres">
      <dgm:prSet presAssocID="{267A8603-81E1-4FB9-9C0A-E668365FF3A8}" presName="aSpace" presStyleCnt="0"/>
      <dgm:spPr/>
    </dgm:pt>
    <dgm:pt modelId="{A9128845-21EB-401D-9A46-08659E796E42}" type="pres">
      <dgm:prSet presAssocID="{14F53EA9-8CCD-4370-BF49-B1EC29C78B96}" presName="aNode" presStyleLbl="fgAcc1" presStyleIdx="2" presStyleCnt="3">
        <dgm:presLayoutVars>
          <dgm:bulletEnabled val="1"/>
        </dgm:presLayoutVars>
      </dgm:prSet>
      <dgm:spPr/>
    </dgm:pt>
    <dgm:pt modelId="{81DB083F-D3F5-4E25-8940-13ACFCDD5E2C}" type="pres">
      <dgm:prSet presAssocID="{14F53EA9-8CCD-4370-BF49-B1EC29C78B96}" presName="aSpace" presStyleCnt="0"/>
      <dgm:spPr/>
    </dgm:pt>
  </dgm:ptLst>
  <dgm:cxnLst>
    <dgm:cxn modelId="{E5A51867-920E-45ED-80AB-49489342A9A4}" type="presOf" srcId="{267A8603-81E1-4FB9-9C0A-E668365FF3A8}" destId="{05C20A80-BFBC-4706-A6FC-B33B2CB96E33}" srcOrd="0" destOrd="0" presId="urn:microsoft.com/office/officeart/2005/8/layout/pyramid2"/>
    <dgm:cxn modelId="{577CC870-400E-4F1E-A1A1-FD19F069A43A}" type="presOf" srcId="{2EDBEF4A-98C5-4ED5-9935-79A717A60064}" destId="{9B259827-E1B9-4671-BD22-DA4D99595A93}" srcOrd="0" destOrd="0" presId="urn:microsoft.com/office/officeart/2005/8/layout/pyramid2"/>
    <dgm:cxn modelId="{0C9B9E51-07E6-4348-A16C-6B1FE23188FC}" type="presOf" srcId="{14F53EA9-8CCD-4370-BF49-B1EC29C78B96}" destId="{A9128845-21EB-401D-9A46-08659E796E42}" srcOrd="0" destOrd="0" presId="urn:microsoft.com/office/officeart/2005/8/layout/pyramid2"/>
    <dgm:cxn modelId="{B2FA9772-52AB-4AA0-8DE3-2572857E9D3D}" srcId="{2EDBEF4A-98C5-4ED5-9935-79A717A60064}" destId="{6ACA1C5C-9A72-4951-B7A1-2DC278715C46}" srcOrd="0" destOrd="0" parTransId="{D6587124-72EE-4737-B68E-0B6212B6B17F}" sibTransId="{84D8EF7D-869A-4DE1-B81A-45627C2DAC49}"/>
    <dgm:cxn modelId="{98644B98-04C8-4E1A-8C34-379CB9E72848}" type="presOf" srcId="{6ACA1C5C-9A72-4951-B7A1-2DC278715C46}" destId="{EEFAF5DE-519C-4D5A-8858-51ED47141869}" srcOrd="0" destOrd="0" presId="urn:microsoft.com/office/officeart/2005/8/layout/pyramid2"/>
    <dgm:cxn modelId="{351398AE-3421-4189-9516-B90160E13BD6}" srcId="{2EDBEF4A-98C5-4ED5-9935-79A717A60064}" destId="{14F53EA9-8CCD-4370-BF49-B1EC29C78B96}" srcOrd="2" destOrd="0" parTransId="{0B8D1FC8-8146-4747-9CED-00F68EA1AA9D}" sibTransId="{2ECF2777-148E-4757-9892-8C7CAA46D9F7}"/>
    <dgm:cxn modelId="{19F1F9B0-03ED-4C24-9F20-553AEC821588}" srcId="{2EDBEF4A-98C5-4ED5-9935-79A717A60064}" destId="{267A8603-81E1-4FB9-9C0A-E668365FF3A8}" srcOrd="1" destOrd="0" parTransId="{791BCF0A-36D1-4344-8C52-3E06776189BF}" sibTransId="{DCFF4224-11DE-4FA2-9E71-938FE038E2E1}"/>
    <dgm:cxn modelId="{F1C33708-D420-4887-90A3-3329015145C4}" type="presParOf" srcId="{9B259827-E1B9-4671-BD22-DA4D99595A93}" destId="{8E7E277F-1299-4433-8732-AFDF64DD64AE}" srcOrd="0" destOrd="0" presId="urn:microsoft.com/office/officeart/2005/8/layout/pyramid2"/>
    <dgm:cxn modelId="{383B941C-C148-4525-BC63-D10D5C916014}" type="presParOf" srcId="{9B259827-E1B9-4671-BD22-DA4D99595A93}" destId="{B3AC0096-1626-414A-93F5-749A796C779A}" srcOrd="1" destOrd="0" presId="urn:microsoft.com/office/officeart/2005/8/layout/pyramid2"/>
    <dgm:cxn modelId="{B7C46FAD-5F66-4257-AFC3-23DC3221B68F}" type="presParOf" srcId="{B3AC0096-1626-414A-93F5-749A796C779A}" destId="{EEFAF5DE-519C-4D5A-8858-51ED47141869}" srcOrd="0" destOrd="0" presId="urn:microsoft.com/office/officeart/2005/8/layout/pyramid2"/>
    <dgm:cxn modelId="{15E3ACBD-E6C3-42DF-8ED4-0CC7E0F0E730}" type="presParOf" srcId="{B3AC0096-1626-414A-93F5-749A796C779A}" destId="{285FAACE-1D29-4346-9C54-676E6B0574FA}" srcOrd="1" destOrd="0" presId="urn:microsoft.com/office/officeart/2005/8/layout/pyramid2"/>
    <dgm:cxn modelId="{FDB4ED44-38BB-4BD8-B31A-8760ABD7C830}" type="presParOf" srcId="{B3AC0096-1626-414A-93F5-749A796C779A}" destId="{05C20A80-BFBC-4706-A6FC-B33B2CB96E33}" srcOrd="2" destOrd="0" presId="urn:microsoft.com/office/officeart/2005/8/layout/pyramid2"/>
    <dgm:cxn modelId="{36CC406B-F33B-4FEA-B798-A0525D1A2974}" type="presParOf" srcId="{B3AC0096-1626-414A-93F5-749A796C779A}" destId="{36B942AA-3946-4254-9E77-40AA419644E4}" srcOrd="3" destOrd="0" presId="urn:microsoft.com/office/officeart/2005/8/layout/pyramid2"/>
    <dgm:cxn modelId="{6C3CCD42-5365-41C6-8A8A-40BE113B2D32}" type="presParOf" srcId="{B3AC0096-1626-414A-93F5-749A796C779A}" destId="{A9128845-21EB-401D-9A46-08659E796E42}" srcOrd="4" destOrd="0" presId="urn:microsoft.com/office/officeart/2005/8/layout/pyramid2"/>
    <dgm:cxn modelId="{62668D98-44B1-4D69-BE4C-F2871FE966BD}" type="presParOf" srcId="{B3AC0096-1626-414A-93F5-749A796C779A}" destId="{81DB083F-D3F5-4E25-8940-13ACFCDD5E2C}" srcOrd="5"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85E58D0-89D8-48F4-8D4D-B78941ACF39D}" type="doc">
      <dgm:prSet loTypeId="urn:microsoft.com/office/officeart/2005/8/layout/process4" loCatId="list" qsTypeId="urn:microsoft.com/office/officeart/2005/8/quickstyle/simple1" qsCatId="simple" csTypeId="urn:microsoft.com/office/officeart/2005/8/colors/accent1_2" csCatId="accent1" phldr="1"/>
      <dgm:spPr/>
      <dgm:t>
        <a:bodyPr/>
        <a:lstStyle/>
        <a:p>
          <a:endParaRPr lang="el-GR"/>
        </a:p>
      </dgm:t>
    </dgm:pt>
    <dgm:pt modelId="{F2C65FA0-BD17-4899-9D09-826520023265}">
      <dgm:prSet custT="1"/>
      <dgm:spPr>
        <a:solidFill>
          <a:schemeClr val="bg1">
            <a:lumMod val="95000"/>
          </a:schemeClr>
        </a:solidFill>
      </dgm:spPr>
      <dgm:t>
        <a:bodyPr/>
        <a:lstStyle/>
        <a:p>
          <a:r>
            <a:rPr lang="el-GR" sz="2800" b="1" dirty="0">
              <a:solidFill>
                <a:schemeClr val="tx1"/>
              </a:solidFill>
            </a:rPr>
            <a:t>1 μονάδα ινσουλίνης πόσο μειώνει την τιμή γλυκόζης αίματος</a:t>
          </a:r>
        </a:p>
      </dgm:t>
    </dgm:pt>
    <dgm:pt modelId="{3CA30A79-D2FD-4943-899B-B53D95F671A5}" type="parTrans" cxnId="{E365B7AF-6101-4472-AC95-EF7F3A0988B8}">
      <dgm:prSet/>
      <dgm:spPr/>
      <dgm:t>
        <a:bodyPr/>
        <a:lstStyle/>
        <a:p>
          <a:endParaRPr lang="el-GR"/>
        </a:p>
      </dgm:t>
    </dgm:pt>
    <dgm:pt modelId="{F2FCC36F-F284-44AA-B539-7557AA6B7EF4}" type="sibTrans" cxnId="{E365B7AF-6101-4472-AC95-EF7F3A0988B8}">
      <dgm:prSet/>
      <dgm:spPr/>
      <dgm:t>
        <a:bodyPr/>
        <a:lstStyle/>
        <a:p>
          <a:endParaRPr lang="el-GR"/>
        </a:p>
      </dgm:t>
    </dgm:pt>
    <dgm:pt modelId="{9CA0C06E-A638-4BAD-938D-8B619A82C389}">
      <dgm:prSet custT="1"/>
      <dgm:spPr>
        <a:solidFill>
          <a:schemeClr val="accent5">
            <a:lumMod val="20000"/>
            <a:lumOff val="80000"/>
          </a:schemeClr>
        </a:solidFill>
        <a:ln>
          <a:solidFill>
            <a:schemeClr val="bg2"/>
          </a:solidFill>
        </a:ln>
      </dgm:spPr>
      <dgm:t>
        <a:bodyPr/>
        <a:lstStyle/>
        <a:p>
          <a:r>
            <a:rPr lang="el-GR" sz="2800" b="1" dirty="0">
              <a:solidFill>
                <a:schemeClr val="tx1"/>
              </a:solidFill>
            </a:rPr>
            <a:t>Δείκτης ευαισθησίας της ινσουλίνης</a:t>
          </a:r>
          <a:r>
            <a:rPr lang="en-US" sz="2800" b="1" dirty="0">
              <a:solidFill>
                <a:schemeClr val="tx1"/>
              </a:solidFill>
            </a:rPr>
            <a:t>:</a:t>
          </a:r>
          <a:r>
            <a:rPr lang="el-GR" sz="2800" b="1" dirty="0">
              <a:solidFill>
                <a:schemeClr val="tx1"/>
              </a:solidFill>
            </a:rPr>
            <a:t> 1800/Τ</a:t>
          </a:r>
          <a:r>
            <a:rPr lang="en-US" sz="2800" b="1" dirty="0">
              <a:solidFill>
                <a:schemeClr val="tx1"/>
              </a:solidFill>
            </a:rPr>
            <a:t>DD</a:t>
          </a:r>
          <a:endParaRPr lang="el-GR" sz="2800" b="1" dirty="0">
            <a:solidFill>
              <a:schemeClr val="tx1"/>
            </a:solidFill>
          </a:endParaRPr>
        </a:p>
      </dgm:t>
    </dgm:pt>
    <dgm:pt modelId="{F85E86BE-78E1-4F6E-9A26-81841864274F}" type="parTrans" cxnId="{DB5BFC73-0358-44E9-8CE6-7B9E7728E332}">
      <dgm:prSet/>
      <dgm:spPr/>
      <dgm:t>
        <a:bodyPr/>
        <a:lstStyle/>
        <a:p>
          <a:endParaRPr lang="el-GR"/>
        </a:p>
      </dgm:t>
    </dgm:pt>
    <dgm:pt modelId="{189643D3-B520-4DD9-B382-D85F7727EF82}" type="sibTrans" cxnId="{DB5BFC73-0358-44E9-8CE6-7B9E7728E332}">
      <dgm:prSet/>
      <dgm:spPr/>
      <dgm:t>
        <a:bodyPr/>
        <a:lstStyle/>
        <a:p>
          <a:endParaRPr lang="el-GR"/>
        </a:p>
      </dgm:t>
    </dgm:pt>
    <dgm:pt modelId="{28EC8ECC-E15B-43D5-9411-9691704A94E0}">
      <dgm:prSet custT="1"/>
      <dgm:spPr>
        <a:solidFill>
          <a:schemeClr val="bg1">
            <a:lumMod val="85000"/>
          </a:schemeClr>
        </a:solidFill>
      </dgm:spPr>
      <dgm:t>
        <a:bodyPr/>
        <a:lstStyle/>
        <a:p>
          <a:r>
            <a:rPr lang="el-GR" sz="2400" b="1" dirty="0">
              <a:solidFill>
                <a:schemeClr val="tx1"/>
              </a:solidFill>
            </a:rPr>
            <a:t>Εξατομίκευση (Προσαρμογή προς τα πάνω (2000 / TDD) σε αυξημένη </a:t>
          </a:r>
          <a:r>
            <a:rPr lang="el-GR" sz="2400" b="1" dirty="0" err="1">
              <a:solidFill>
                <a:schemeClr val="tx1"/>
              </a:solidFill>
            </a:rPr>
            <a:t>ινσουλινοευαισθησία</a:t>
          </a:r>
          <a:r>
            <a:rPr lang="el-GR" sz="2400" b="1" dirty="0">
              <a:solidFill>
                <a:schemeClr val="tx1"/>
              </a:solidFill>
            </a:rPr>
            <a:t> ή προς τα κάτω (1500 / TDD) σε </a:t>
          </a:r>
          <a:r>
            <a:rPr lang="el-GR" sz="2400" b="1" dirty="0" err="1">
              <a:solidFill>
                <a:schemeClr val="tx1"/>
              </a:solidFill>
            </a:rPr>
            <a:t>ινσουλινοαντίσταση</a:t>
          </a:r>
          <a:r>
            <a:rPr lang="el-GR" sz="2400" b="1" dirty="0">
              <a:solidFill>
                <a:schemeClr val="tx1"/>
              </a:solidFill>
            </a:rPr>
            <a:t>) </a:t>
          </a:r>
        </a:p>
      </dgm:t>
    </dgm:pt>
    <dgm:pt modelId="{A5DA9B1E-3747-47D2-A6F1-9074990F9611}" type="parTrans" cxnId="{117E102D-2439-418C-9A10-3FE9FAFEC2A5}">
      <dgm:prSet/>
      <dgm:spPr/>
      <dgm:t>
        <a:bodyPr/>
        <a:lstStyle/>
        <a:p>
          <a:endParaRPr lang="el-GR"/>
        </a:p>
      </dgm:t>
    </dgm:pt>
    <dgm:pt modelId="{9CCF4ACE-2CEE-4D6B-A4E5-EA3DC1F3CDB7}" type="sibTrans" cxnId="{117E102D-2439-418C-9A10-3FE9FAFEC2A5}">
      <dgm:prSet/>
      <dgm:spPr/>
      <dgm:t>
        <a:bodyPr/>
        <a:lstStyle/>
        <a:p>
          <a:endParaRPr lang="el-GR"/>
        </a:p>
      </dgm:t>
    </dgm:pt>
    <dgm:pt modelId="{F38BD24C-6C16-4365-9984-697AD832E85B}" type="pres">
      <dgm:prSet presAssocID="{785E58D0-89D8-48F4-8D4D-B78941ACF39D}" presName="Name0" presStyleCnt="0">
        <dgm:presLayoutVars>
          <dgm:dir/>
          <dgm:animLvl val="lvl"/>
          <dgm:resizeHandles val="exact"/>
        </dgm:presLayoutVars>
      </dgm:prSet>
      <dgm:spPr/>
    </dgm:pt>
    <dgm:pt modelId="{45D7223B-4EC8-4A33-860E-304AB4601E7A}" type="pres">
      <dgm:prSet presAssocID="{28EC8ECC-E15B-43D5-9411-9691704A94E0}" presName="boxAndChildren" presStyleCnt="0"/>
      <dgm:spPr/>
    </dgm:pt>
    <dgm:pt modelId="{B68DCFD6-A7FF-4BCB-94E8-388EEA5733C1}" type="pres">
      <dgm:prSet presAssocID="{28EC8ECC-E15B-43D5-9411-9691704A94E0}" presName="parentTextBox" presStyleLbl="node1" presStyleIdx="0" presStyleCnt="3"/>
      <dgm:spPr/>
    </dgm:pt>
    <dgm:pt modelId="{703A0694-BBA9-4B68-9D4F-BE57E135EE57}" type="pres">
      <dgm:prSet presAssocID="{189643D3-B520-4DD9-B382-D85F7727EF82}" presName="sp" presStyleCnt="0"/>
      <dgm:spPr/>
    </dgm:pt>
    <dgm:pt modelId="{4A7D9D5F-4853-48A4-A5C9-7DD5D4C25E73}" type="pres">
      <dgm:prSet presAssocID="{9CA0C06E-A638-4BAD-938D-8B619A82C389}" presName="arrowAndChildren" presStyleCnt="0"/>
      <dgm:spPr/>
    </dgm:pt>
    <dgm:pt modelId="{550D2E46-1FE2-4750-AC28-FD84ADA69847}" type="pres">
      <dgm:prSet presAssocID="{9CA0C06E-A638-4BAD-938D-8B619A82C389}" presName="parentTextArrow" presStyleLbl="node1" presStyleIdx="1" presStyleCnt="3"/>
      <dgm:spPr/>
    </dgm:pt>
    <dgm:pt modelId="{7ECBE5DC-E28B-47DA-BA4C-92BEA4E7FB8B}" type="pres">
      <dgm:prSet presAssocID="{F2FCC36F-F284-44AA-B539-7557AA6B7EF4}" presName="sp" presStyleCnt="0"/>
      <dgm:spPr/>
    </dgm:pt>
    <dgm:pt modelId="{9C404DC3-E943-44F2-ABF0-494B39BF2426}" type="pres">
      <dgm:prSet presAssocID="{F2C65FA0-BD17-4899-9D09-826520023265}" presName="arrowAndChildren" presStyleCnt="0"/>
      <dgm:spPr/>
    </dgm:pt>
    <dgm:pt modelId="{8128E729-52C1-4CCF-8060-77767CFFFF7B}" type="pres">
      <dgm:prSet presAssocID="{F2C65FA0-BD17-4899-9D09-826520023265}" presName="parentTextArrow" presStyleLbl="node1" presStyleIdx="2" presStyleCnt="3"/>
      <dgm:spPr/>
    </dgm:pt>
  </dgm:ptLst>
  <dgm:cxnLst>
    <dgm:cxn modelId="{1A962B13-0C38-4CDE-8CC8-6FA391CCA672}" type="presOf" srcId="{9CA0C06E-A638-4BAD-938D-8B619A82C389}" destId="{550D2E46-1FE2-4750-AC28-FD84ADA69847}" srcOrd="0" destOrd="0" presId="urn:microsoft.com/office/officeart/2005/8/layout/process4"/>
    <dgm:cxn modelId="{117E102D-2439-418C-9A10-3FE9FAFEC2A5}" srcId="{785E58D0-89D8-48F4-8D4D-B78941ACF39D}" destId="{28EC8ECC-E15B-43D5-9411-9691704A94E0}" srcOrd="2" destOrd="0" parTransId="{A5DA9B1E-3747-47D2-A6F1-9074990F9611}" sibTransId="{9CCF4ACE-2CEE-4D6B-A4E5-EA3DC1F3CDB7}"/>
    <dgm:cxn modelId="{9939DE66-FB50-4F0D-AF1B-700BC805F9D4}" type="presOf" srcId="{28EC8ECC-E15B-43D5-9411-9691704A94E0}" destId="{B68DCFD6-A7FF-4BCB-94E8-388EEA5733C1}" srcOrd="0" destOrd="0" presId="urn:microsoft.com/office/officeart/2005/8/layout/process4"/>
    <dgm:cxn modelId="{6CF0DD6B-2491-4D87-9B7B-DD8C24E37E01}" type="presOf" srcId="{785E58D0-89D8-48F4-8D4D-B78941ACF39D}" destId="{F38BD24C-6C16-4365-9984-697AD832E85B}" srcOrd="0" destOrd="0" presId="urn:microsoft.com/office/officeart/2005/8/layout/process4"/>
    <dgm:cxn modelId="{DB5BFC73-0358-44E9-8CE6-7B9E7728E332}" srcId="{785E58D0-89D8-48F4-8D4D-B78941ACF39D}" destId="{9CA0C06E-A638-4BAD-938D-8B619A82C389}" srcOrd="1" destOrd="0" parTransId="{F85E86BE-78E1-4F6E-9A26-81841864274F}" sibTransId="{189643D3-B520-4DD9-B382-D85F7727EF82}"/>
    <dgm:cxn modelId="{E365B7AF-6101-4472-AC95-EF7F3A0988B8}" srcId="{785E58D0-89D8-48F4-8D4D-B78941ACF39D}" destId="{F2C65FA0-BD17-4899-9D09-826520023265}" srcOrd="0" destOrd="0" parTransId="{3CA30A79-D2FD-4943-899B-B53D95F671A5}" sibTransId="{F2FCC36F-F284-44AA-B539-7557AA6B7EF4}"/>
    <dgm:cxn modelId="{03206DEE-1911-41D5-8F3E-C743A057263F}" type="presOf" srcId="{F2C65FA0-BD17-4899-9D09-826520023265}" destId="{8128E729-52C1-4CCF-8060-77767CFFFF7B}" srcOrd="0" destOrd="0" presId="urn:microsoft.com/office/officeart/2005/8/layout/process4"/>
    <dgm:cxn modelId="{6A14A54B-8BD4-4A68-A0CA-46E35F83540D}" type="presParOf" srcId="{F38BD24C-6C16-4365-9984-697AD832E85B}" destId="{45D7223B-4EC8-4A33-860E-304AB4601E7A}" srcOrd="0" destOrd="0" presId="urn:microsoft.com/office/officeart/2005/8/layout/process4"/>
    <dgm:cxn modelId="{9B2DFFA8-9FC5-4518-BCAC-DCA41902618F}" type="presParOf" srcId="{45D7223B-4EC8-4A33-860E-304AB4601E7A}" destId="{B68DCFD6-A7FF-4BCB-94E8-388EEA5733C1}" srcOrd="0" destOrd="0" presId="urn:microsoft.com/office/officeart/2005/8/layout/process4"/>
    <dgm:cxn modelId="{0ACE21B1-E1E4-4FAB-BCAB-75097109EF57}" type="presParOf" srcId="{F38BD24C-6C16-4365-9984-697AD832E85B}" destId="{703A0694-BBA9-4B68-9D4F-BE57E135EE57}" srcOrd="1" destOrd="0" presId="urn:microsoft.com/office/officeart/2005/8/layout/process4"/>
    <dgm:cxn modelId="{680C76DD-0962-4FED-8448-67DEDB122748}" type="presParOf" srcId="{F38BD24C-6C16-4365-9984-697AD832E85B}" destId="{4A7D9D5F-4853-48A4-A5C9-7DD5D4C25E73}" srcOrd="2" destOrd="0" presId="urn:microsoft.com/office/officeart/2005/8/layout/process4"/>
    <dgm:cxn modelId="{4C508A7B-F4EA-4B7B-9115-CE9E9BF182E9}" type="presParOf" srcId="{4A7D9D5F-4853-48A4-A5C9-7DD5D4C25E73}" destId="{550D2E46-1FE2-4750-AC28-FD84ADA69847}" srcOrd="0" destOrd="0" presId="urn:microsoft.com/office/officeart/2005/8/layout/process4"/>
    <dgm:cxn modelId="{25C44521-5E0D-4731-88AD-CF66748F0E1B}" type="presParOf" srcId="{F38BD24C-6C16-4365-9984-697AD832E85B}" destId="{7ECBE5DC-E28B-47DA-BA4C-92BEA4E7FB8B}" srcOrd="3" destOrd="0" presId="urn:microsoft.com/office/officeart/2005/8/layout/process4"/>
    <dgm:cxn modelId="{5730FC18-65E7-4BE7-BBE3-30B43677D840}" type="presParOf" srcId="{F38BD24C-6C16-4365-9984-697AD832E85B}" destId="{9C404DC3-E943-44F2-ABF0-494B39BF2426}" srcOrd="4" destOrd="0" presId="urn:microsoft.com/office/officeart/2005/8/layout/process4"/>
    <dgm:cxn modelId="{8BE86D67-C2A6-44D9-A8AA-46AAC1AFB7BD}" type="presParOf" srcId="{9C404DC3-E943-44F2-ABF0-494B39BF2426}" destId="{8128E729-52C1-4CCF-8060-77767CFFFF7B}"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D48A067-9AE3-4441-8836-EEEFBFF114F9}" type="doc">
      <dgm:prSet loTypeId="urn:microsoft.com/office/officeart/2005/8/layout/radial3" loCatId="cycle" qsTypeId="urn:microsoft.com/office/officeart/2005/8/quickstyle/simple1" qsCatId="simple" csTypeId="urn:microsoft.com/office/officeart/2005/8/colors/accent2_1" csCatId="accent2" phldr="1"/>
      <dgm:spPr/>
      <dgm:t>
        <a:bodyPr/>
        <a:lstStyle/>
        <a:p>
          <a:endParaRPr lang="el-GR"/>
        </a:p>
      </dgm:t>
    </dgm:pt>
    <dgm:pt modelId="{51E61C2A-8832-4768-BC7D-5FAC87BCBD13}">
      <dgm:prSet phldrT="[Κείμενο]" custT="1"/>
      <dgm:spPr/>
      <dgm:t>
        <a:bodyPr/>
        <a:lstStyle/>
        <a:p>
          <a:r>
            <a:rPr lang="el-GR" sz="2000" b="1" dirty="0">
              <a:effectLst>
                <a:outerShdw blurRad="38100" dist="38100" dir="2700000" algn="tl">
                  <a:srgbClr val="000000">
                    <a:alpha val="43137"/>
                  </a:srgbClr>
                </a:outerShdw>
              </a:effectLst>
            </a:rPr>
            <a:t>Παράγοντες που επηρεάζουν την </a:t>
          </a:r>
          <a:r>
            <a:rPr lang="el-GR" sz="2000" b="1" dirty="0" err="1">
              <a:effectLst>
                <a:outerShdw blurRad="38100" dist="38100" dir="2700000" algn="tl">
                  <a:srgbClr val="000000">
                    <a:alpha val="43137"/>
                  </a:srgbClr>
                </a:outerShdw>
              </a:effectLst>
            </a:rPr>
            <a:t>ινσουλινοευαισθησία</a:t>
          </a:r>
          <a:endParaRPr lang="el-GR" sz="2000" b="1" dirty="0">
            <a:effectLst>
              <a:outerShdw blurRad="38100" dist="38100" dir="2700000" algn="tl">
                <a:srgbClr val="000000">
                  <a:alpha val="43137"/>
                </a:srgbClr>
              </a:outerShdw>
            </a:effectLst>
          </a:endParaRPr>
        </a:p>
      </dgm:t>
    </dgm:pt>
    <dgm:pt modelId="{91252279-00A1-4C57-878B-16219B6008B3}" type="parTrans" cxnId="{4569F67D-F8CF-43A6-9777-4D44D208B828}">
      <dgm:prSet/>
      <dgm:spPr/>
      <dgm:t>
        <a:bodyPr/>
        <a:lstStyle/>
        <a:p>
          <a:endParaRPr lang="el-GR"/>
        </a:p>
      </dgm:t>
    </dgm:pt>
    <dgm:pt modelId="{DDB50CE9-592E-4BA4-ABB9-2C7838E7F776}" type="sibTrans" cxnId="{4569F67D-F8CF-43A6-9777-4D44D208B828}">
      <dgm:prSet/>
      <dgm:spPr/>
      <dgm:t>
        <a:bodyPr/>
        <a:lstStyle/>
        <a:p>
          <a:endParaRPr lang="el-GR"/>
        </a:p>
      </dgm:t>
    </dgm:pt>
    <dgm:pt modelId="{357939AF-7C6D-4F14-9945-298A7BC6CB36}">
      <dgm:prSet phldrT="[Κείμενο]" custT="1"/>
      <dgm:spPr/>
      <dgm:t>
        <a:bodyPr/>
        <a:lstStyle/>
        <a:p>
          <a:r>
            <a:rPr lang="el-GR" sz="2000" b="1" dirty="0">
              <a:solidFill>
                <a:schemeClr val="tx1"/>
              </a:solidFill>
              <a:effectLst>
                <a:outerShdw blurRad="38100" dist="38100" dir="2700000" algn="tl">
                  <a:srgbClr val="000000">
                    <a:alpha val="43137"/>
                  </a:srgbClr>
                </a:outerShdw>
              </a:effectLst>
            </a:rPr>
            <a:t>Ο κιρκάδιος ρυθμός</a:t>
          </a:r>
        </a:p>
      </dgm:t>
    </dgm:pt>
    <dgm:pt modelId="{B927712F-803A-4AD5-8B93-2AB281ACC0DB}" type="parTrans" cxnId="{961A25DD-F6ED-4C49-8A51-56EAF9A188E0}">
      <dgm:prSet/>
      <dgm:spPr/>
      <dgm:t>
        <a:bodyPr/>
        <a:lstStyle/>
        <a:p>
          <a:endParaRPr lang="el-GR"/>
        </a:p>
      </dgm:t>
    </dgm:pt>
    <dgm:pt modelId="{DB0A5041-6864-4F31-BFF6-69EDCC325E6A}" type="sibTrans" cxnId="{961A25DD-F6ED-4C49-8A51-56EAF9A188E0}">
      <dgm:prSet/>
      <dgm:spPr/>
      <dgm:t>
        <a:bodyPr/>
        <a:lstStyle/>
        <a:p>
          <a:endParaRPr lang="el-GR"/>
        </a:p>
      </dgm:t>
    </dgm:pt>
    <dgm:pt modelId="{90BF3711-9E8D-4ED1-9A74-31CAF28A0F56}">
      <dgm:prSet phldrT="[Κείμενο]" custT="1"/>
      <dgm:spPr/>
      <dgm:t>
        <a:bodyPr/>
        <a:lstStyle/>
        <a:p>
          <a:r>
            <a:rPr lang="el-GR" sz="2000" b="1" dirty="0">
              <a:solidFill>
                <a:schemeClr val="tx1"/>
              </a:solidFill>
              <a:effectLst>
                <a:outerShdw blurRad="38100" dist="38100" dir="2700000" algn="tl">
                  <a:srgbClr val="000000">
                    <a:alpha val="43137"/>
                  </a:srgbClr>
                </a:outerShdw>
              </a:effectLst>
            </a:rPr>
            <a:t>Η </a:t>
          </a:r>
          <a:r>
            <a:rPr lang="el-GR" sz="2000" b="1" dirty="0" err="1">
              <a:solidFill>
                <a:schemeClr val="tx1"/>
              </a:solidFill>
              <a:effectLst>
                <a:outerShdw blurRad="38100" dist="38100" dir="2700000" algn="tl">
                  <a:srgbClr val="000000">
                    <a:alpha val="43137"/>
                  </a:srgbClr>
                </a:outerShdw>
              </a:effectLst>
            </a:rPr>
            <a:t>ινσουλινοθεραπεία</a:t>
          </a:r>
          <a:endParaRPr lang="el-GR" sz="2000" b="1" dirty="0">
            <a:solidFill>
              <a:schemeClr val="tx1"/>
            </a:solidFill>
            <a:effectLst>
              <a:outerShdw blurRad="38100" dist="38100" dir="2700000" algn="tl">
                <a:srgbClr val="000000">
                  <a:alpha val="43137"/>
                </a:srgbClr>
              </a:outerShdw>
            </a:effectLst>
          </a:endParaRPr>
        </a:p>
      </dgm:t>
    </dgm:pt>
    <dgm:pt modelId="{231C1710-AA84-4DC1-ADAD-2BAF13334625}" type="parTrans" cxnId="{4B9F2C35-287B-4A77-9F4D-83F19D01C3C9}">
      <dgm:prSet/>
      <dgm:spPr/>
      <dgm:t>
        <a:bodyPr/>
        <a:lstStyle/>
        <a:p>
          <a:endParaRPr lang="el-GR"/>
        </a:p>
      </dgm:t>
    </dgm:pt>
    <dgm:pt modelId="{DBF7E872-275E-4495-88EE-73A08735FA14}" type="sibTrans" cxnId="{4B9F2C35-287B-4A77-9F4D-83F19D01C3C9}">
      <dgm:prSet/>
      <dgm:spPr/>
      <dgm:t>
        <a:bodyPr/>
        <a:lstStyle/>
        <a:p>
          <a:endParaRPr lang="el-GR"/>
        </a:p>
      </dgm:t>
    </dgm:pt>
    <dgm:pt modelId="{A11FB18D-5C63-480F-A09A-3324F920532B}">
      <dgm:prSet phldrT="[Κείμενο]" custT="1"/>
      <dgm:spPr/>
      <dgm:t>
        <a:bodyPr/>
        <a:lstStyle/>
        <a:p>
          <a:r>
            <a:rPr lang="el-GR" sz="2000" b="1" dirty="0">
              <a:solidFill>
                <a:schemeClr val="tx1"/>
              </a:solidFill>
              <a:effectLst>
                <a:outerShdw blurRad="38100" dist="38100" dir="2700000" algn="tl">
                  <a:srgbClr val="000000">
                    <a:alpha val="43137"/>
                  </a:srgbClr>
                </a:outerShdw>
              </a:effectLst>
            </a:rPr>
            <a:t>Η άσκηση</a:t>
          </a:r>
        </a:p>
      </dgm:t>
    </dgm:pt>
    <dgm:pt modelId="{DD1EB5E1-28C7-4BE4-BD35-7D5A1338B8D5}" type="parTrans" cxnId="{CCF623FD-4025-4896-9375-9FADFC90C250}">
      <dgm:prSet/>
      <dgm:spPr/>
      <dgm:t>
        <a:bodyPr/>
        <a:lstStyle/>
        <a:p>
          <a:endParaRPr lang="el-GR"/>
        </a:p>
      </dgm:t>
    </dgm:pt>
    <dgm:pt modelId="{EE68B14E-47B7-4CE3-9A55-BB049396BCB3}" type="sibTrans" cxnId="{CCF623FD-4025-4896-9375-9FADFC90C250}">
      <dgm:prSet/>
      <dgm:spPr/>
      <dgm:t>
        <a:bodyPr/>
        <a:lstStyle/>
        <a:p>
          <a:endParaRPr lang="el-GR"/>
        </a:p>
      </dgm:t>
    </dgm:pt>
    <dgm:pt modelId="{D1F3C064-6BCF-404F-9C28-B38A466C3F95}">
      <dgm:prSet phldrT="[Κείμενο]" custT="1"/>
      <dgm:spPr/>
      <dgm:t>
        <a:bodyPr/>
        <a:lstStyle/>
        <a:p>
          <a:r>
            <a:rPr lang="el-GR" sz="2000" b="1" dirty="0">
              <a:solidFill>
                <a:schemeClr val="tx1"/>
              </a:solidFill>
              <a:effectLst>
                <a:outerShdw blurRad="38100" dist="38100" dir="2700000" algn="tl">
                  <a:srgbClr val="000000">
                    <a:alpha val="43137"/>
                  </a:srgbClr>
                </a:outerShdw>
              </a:effectLst>
            </a:rPr>
            <a:t>Το </a:t>
          </a:r>
          <a:r>
            <a:rPr lang="en-US" sz="2000" b="1" dirty="0">
              <a:solidFill>
                <a:schemeClr val="tx1"/>
              </a:solidFill>
              <a:effectLst>
                <a:outerShdw blurRad="38100" dist="38100" dir="2700000" algn="tl">
                  <a:srgbClr val="000000">
                    <a:alpha val="43137"/>
                  </a:srgbClr>
                </a:outerShdw>
              </a:effectLst>
            </a:rPr>
            <a:t>stress</a:t>
          </a:r>
          <a:endParaRPr lang="el-GR" sz="2000" b="1" dirty="0">
            <a:solidFill>
              <a:schemeClr val="tx1"/>
            </a:solidFill>
            <a:effectLst>
              <a:outerShdw blurRad="38100" dist="38100" dir="2700000" algn="tl">
                <a:srgbClr val="000000">
                  <a:alpha val="43137"/>
                </a:srgbClr>
              </a:outerShdw>
            </a:effectLst>
          </a:endParaRPr>
        </a:p>
      </dgm:t>
    </dgm:pt>
    <dgm:pt modelId="{4648E8F3-EF3F-413F-B723-DE62C45FDA3B}" type="parTrans" cxnId="{8A5D07CA-F76D-495C-B5E7-736387F0A63F}">
      <dgm:prSet/>
      <dgm:spPr/>
      <dgm:t>
        <a:bodyPr/>
        <a:lstStyle/>
        <a:p>
          <a:endParaRPr lang="el-GR"/>
        </a:p>
      </dgm:t>
    </dgm:pt>
    <dgm:pt modelId="{6C4AD34D-02D1-43FD-9DA6-A8D40DD3F4BE}" type="sibTrans" cxnId="{8A5D07CA-F76D-495C-B5E7-736387F0A63F}">
      <dgm:prSet/>
      <dgm:spPr/>
      <dgm:t>
        <a:bodyPr/>
        <a:lstStyle/>
        <a:p>
          <a:endParaRPr lang="el-GR"/>
        </a:p>
      </dgm:t>
    </dgm:pt>
    <dgm:pt modelId="{8116D2D8-B76F-49C7-AA5C-FB36A9B2A75F}">
      <dgm:prSet phldrT="[Κείμενο]" custT="1"/>
      <dgm:spPr/>
      <dgm:t>
        <a:bodyPr/>
        <a:lstStyle/>
        <a:p>
          <a:r>
            <a:rPr lang="en-US" sz="2000" b="1" dirty="0">
              <a:solidFill>
                <a:schemeClr val="tx1"/>
              </a:solidFill>
              <a:effectLst>
                <a:outerShdw blurRad="38100" dist="38100" dir="2700000" algn="tl">
                  <a:srgbClr val="000000">
                    <a:alpha val="43137"/>
                  </a:srgbClr>
                </a:outerShdw>
              </a:effectLst>
            </a:rPr>
            <a:t>H </a:t>
          </a:r>
          <a:r>
            <a:rPr lang="el-GR" sz="2000" b="1" dirty="0">
              <a:solidFill>
                <a:schemeClr val="tx1"/>
              </a:solidFill>
              <a:effectLst>
                <a:outerShdw blurRad="38100" dist="38100" dir="2700000" algn="tl">
                  <a:srgbClr val="000000">
                    <a:alpha val="43137"/>
                  </a:srgbClr>
                </a:outerShdw>
              </a:effectLst>
            </a:rPr>
            <a:t>μεταβολή του βάρους</a:t>
          </a:r>
          <a:r>
            <a:rPr lang="en-US" sz="2000" b="1" dirty="0">
              <a:solidFill>
                <a:schemeClr val="tx1"/>
              </a:solidFill>
              <a:effectLst>
                <a:outerShdw blurRad="38100" dist="38100" dir="2700000" algn="tl">
                  <a:srgbClr val="000000">
                    <a:alpha val="43137"/>
                  </a:srgbClr>
                </a:outerShdw>
              </a:effectLst>
            </a:rPr>
            <a:t> </a:t>
          </a:r>
          <a:r>
            <a:rPr lang="el-GR" sz="2000" b="1" dirty="0">
              <a:solidFill>
                <a:schemeClr val="tx1"/>
              </a:solidFill>
              <a:effectLst>
                <a:outerShdw blurRad="38100" dist="38100" dir="2700000" algn="tl">
                  <a:srgbClr val="000000">
                    <a:alpha val="43137"/>
                  </a:srgbClr>
                </a:outerShdw>
              </a:effectLst>
            </a:rPr>
            <a:t>σώματος</a:t>
          </a:r>
        </a:p>
      </dgm:t>
    </dgm:pt>
    <dgm:pt modelId="{669D9F81-8A4D-4C94-9AA6-8EEE08956164}" type="parTrans" cxnId="{9861C396-17D5-44D4-9F2B-7E0BE5F6DB01}">
      <dgm:prSet/>
      <dgm:spPr/>
      <dgm:t>
        <a:bodyPr/>
        <a:lstStyle/>
        <a:p>
          <a:endParaRPr lang="el-GR"/>
        </a:p>
      </dgm:t>
    </dgm:pt>
    <dgm:pt modelId="{29EAA0F9-0987-4F64-AD3C-20D92206319F}" type="sibTrans" cxnId="{9861C396-17D5-44D4-9F2B-7E0BE5F6DB01}">
      <dgm:prSet/>
      <dgm:spPr/>
      <dgm:t>
        <a:bodyPr/>
        <a:lstStyle/>
        <a:p>
          <a:endParaRPr lang="el-GR"/>
        </a:p>
      </dgm:t>
    </dgm:pt>
    <dgm:pt modelId="{BAA8A4B0-1426-4EC4-BD0C-4E66BDA879A5}" type="pres">
      <dgm:prSet presAssocID="{8D48A067-9AE3-4441-8836-EEEFBFF114F9}" presName="composite" presStyleCnt="0">
        <dgm:presLayoutVars>
          <dgm:chMax val="1"/>
          <dgm:dir/>
          <dgm:resizeHandles val="exact"/>
        </dgm:presLayoutVars>
      </dgm:prSet>
      <dgm:spPr/>
    </dgm:pt>
    <dgm:pt modelId="{CB6E8980-304F-48DF-92F1-177B86D7DCFC}" type="pres">
      <dgm:prSet presAssocID="{8D48A067-9AE3-4441-8836-EEEFBFF114F9}" presName="radial" presStyleCnt="0">
        <dgm:presLayoutVars>
          <dgm:animLvl val="ctr"/>
        </dgm:presLayoutVars>
      </dgm:prSet>
      <dgm:spPr/>
    </dgm:pt>
    <dgm:pt modelId="{DBB481D8-AA60-45B6-8BEA-731DE4D87204}" type="pres">
      <dgm:prSet presAssocID="{51E61C2A-8832-4768-BC7D-5FAC87BCBD13}" presName="centerShape" presStyleLbl="vennNode1" presStyleIdx="0" presStyleCnt="6" custScaleX="114781" custScaleY="113955"/>
      <dgm:spPr/>
    </dgm:pt>
    <dgm:pt modelId="{AFE6B3E9-75B4-4AAD-929B-DEE3968C6E86}" type="pres">
      <dgm:prSet presAssocID="{357939AF-7C6D-4F14-9945-298A7BC6CB36}" presName="node" presStyleLbl="vennNode1" presStyleIdx="1" presStyleCnt="6" custScaleX="213779">
        <dgm:presLayoutVars>
          <dgm:bulletEnabled val="1"/>
        </dgm:presLayoutVars>
      </dgm:prSet>
      <dgm:spPr/>
    </dgm:pt>
    <dgm:pt modelId="{19C4C478-E69A-46AC-B1CF-DD3001888528}" type="pres">
      <dgm:prSet presAssocID="{90BF3711-9E8D-4ED1-9A74-31CAF28A0F56}" presName="node" presStyleLbl="vennNode1" presStyleIdx="2" presStyleCnt="6" custScaleX="213779">
        <dgm:presLayoutVars>
          <dgm:bulletEnabled val="1"/>
        </dgm:presLayoutVars>
      </dgm:prSet>
      <dgm:spPr/>
    </dgm:pt>
    <dgm:pt modelId="{1BA27FA9-3C90-4311-98C6-B48FFC315E76}" type="pres">
      <dgm:prSet presAssocID="{A11FB18D-5C63-480F-A09A-3324F920532B}" presName="node" presStyleLbl="vennNode1" presStyleIdx="3" presStyleCnt="6" custScaleX="213779">
        <dgm:presLayoutVars>
          <dgm:bulletEnabled val="1"/>
        </dgm:presLayoutVars>
      </dgm:prSet>
      <dgm:spPr/>
    </dgm:pt>
    <dgm:pt modelId="{E3DAA7B4-1112-4739-A356-C334A3F30AD8}" type="pres">
      <dgm:prSet presAssocID="{D1F3C064-6BCF-404F-9C28-B38A466C3F95}" presName="node" presStyleLbl="vennNode1" presStyleIdx="4" presStyleCnt="6" custScaleX="213779">
        <dgm:presLayoutVars>
          <dgm:bulletEnabled val="1"/>
        </dgm:presLayoutVars>
      </dgm:prSet>
      <dgm:spPr/>
    </dgm:pt>
    <dgm:pt modelId="{955ACE7B-A9E7-4B2C-8EC9-AB95376A5CBC}" type="pres">
      <dgm:prSet presAssocID="{8116D2D8-B76F-49C7-AA5C-FB36A9B2A75F}" presName="node" presStyleLbl="vennNode1" presStyleIdx="5" presStyleCnt="6" custScaleX="213779">
        <dgm:presLayoutVars>
          <dgm:bulletEnabled val="1"/>
        </dgm:presLayoutVars>
      </dgm:prSet>
      <dgm:spPr/>
    </dgm:pt>
  </dgm:ptLst>
  <dgm:cxnLst>
    <dgm:cxn modelId="{4B9F2C35-287B-4A77-9F4D-83F19D01C3C9}" srcId="{51E61C2A-8832-4768-BC7D-5FAC87BCBD13}" destId="{90BF3711-9E8D-4ED1-9A74-31CAF28A0F56}" srcOrd="1" destOrd="0" parTransId="{231C1710-AA84-4DC1-ADAD-2BAF13334625}" sibTransId="{DBF7E872-275E-4495-88EE-73A08735FA14}"/>
    <dgm:cxn modelId="{E595E679-35F1-40C8-ACFD-BA2F0EA76FA5}" type="presOf" srcId="{D1F3C064-6BCF-404F-9C28-B38A466C3F95}" destId="{E3DAA7B4-1112-4739-A356-C334A3F30AD8}" srcOrd="0" destOrd="0" presId="urn:microsoft.com/office/officeart/2005/8/layout/radial3"/>
    <dgm:cxn modelId="{4569F67D-F8CF-43A6-9777-4D44D208B828}" srcId="{8D48A067-9AE3-4441-8836-EEEFBFF114F9}" destId="{51E61C2A-8832-4768-BC7D-5FAC87BCBD13}" srcOrd="0" destOrd="0" parTransId="{91252279-00A1-4C57-878B-16219B6008B3}" sibTransId="{DDB50CE9-592E-4BA4-ABB9-2C7838E7F776}"/>
    <dgm:cxn modelId="{930FF286-F2DB-44CE-B538-37E6D7CB86A8}" type="presOf" srcId="{357939AF-7C6D-4F14-9945-298A7BC6CB36}" destId="{AFE6B3E9-75B4-4AAD-929B-DEE3968C6E86}" srcOrd="0" destOrd="0" presId="urn:microsoft.com/office/officeart/2005/8/layout/radial3"/>
    <dgm:cxn modelId="{6AC4FA90-467C-42E7-8FA9-39EA2F358AC9}" type="presOf" srcId="{8116D2D8-B76F-49C7-AA5C-FB36A9B2A75F}" destId="{955ACE7B-A9E7-4B2C-8EC9-AB95376A5CBC}" srcOrd="0" destOrd="0" presId="urn:microsoft.com/office/officeart/2005/8/layout/radial3"/>
    <dgm:cxn modelId="{9861C396-17D5-44D4-9F2B-7E0BE5F6DB01}" srcId="{51E61C2A-8832-4768-BC7D-5FAC87BCBD13}" destId="{8116D2D8-B76F-49C7-AA5C-FB36A9B2A75F}" srcOrd="4" destOrd="0" parTransId="{669D9F81-8A4D-4C94-9AA6-8EEE08956164}" sibTransId="{29EAA0F9-0987-4F64-AD3C-20D92206319F}"/>
    <dgm:cxn modelId="{15E753A7-BBAF-407B-A27B-33585F3861C9}" type="presOf" srcId="{51E61C2A-8832-4768-BC7D-5FAC87BCBD13}" destId="{DBB481D8-AA60-45B6-8BEA-731DE4D87204}" srcOrd="0" destOrd="0" presId="urn:microsoft.com/office/officeart/2005/8/layout/radial3"/>
    <dgm:cxn modelId="{55D903B8-B1CB-433A-A092-7BFC43E26612}" type="presOf" srcId="{8D48A067-9AE3-4441-8836-EEEFBFF114F9}" destId="{BAA8A4B0-1426-4EC4-BD0C-4E66BDA879A5}" srcOrd="0" destOrd="0" presId="urn:microsoft.com/office/officeart/2005/8/layout/radial3"/>
    <dgm:cxn modelId="{8A7D9AC7-4858-40FB-8D02-42AD196E26FF}" type="presOf" srcId="{A11FB18D-5C63-480F-A09A-3324F920532B}" destId="{1BA27FA9-3C90-4311-98C6-B48FFC315E76}" srcOrd="0" destOrd="0" presId="urn:microsoft.com/office/officeart/2005/8/layout/radial3"/>
    <dgm:cxn modelId="{8A5D07CA-F76D-495C-B5E7-736387F0A63F}" srcId="{51E61C2A-8832-4768-BC7D-5FAC87BCBD13}" destId="{D1F3C064-6BCF-404F-9C28-B38A466C3F95}" srcOrd="3" destOrd="0" parTransId="{4648E8F3-EF3F-413F-B723-DE62C45FDA3B}" sibTransId="{6C4AD34D-02D1-43FD-9DA6-A8D40DD3F4BE}"/>
    <dgm:cxn modelId="{961A25DD-F6ED-4C49-8A51-56EAF9A188E0}" srcId="{51E61C2A-8832-4768-BC7D-5FAC87BCBD13}" destId="{357939AF-7C6D-4F14-9945-298A7BC6CB36}" srcOrd="0" destOrd="0" parTransId="{B927712F-803A-4AD5-8B93-2AB281ACC0DB}" sibTransId="{DB0A5041-6864-4F31-BFF6-69EDCC325E6A}"/>
    <dgm:cxn modelId="{C86F26F7-AD2B-489D-9EE7-EE3941935D67}" type="presOf" srcId="{90BF3711-9E8D-4ED1-9A74-31CAF28A0F56}" destId="{19C4C478-E69A-46AC-B1CF-DD3001888528}" srcOrd="0" destOrd="0" presId="urn:microsoft.com/office/officeart/2005/8/layout/radial3"/>
    <dgm:cxn modelId="{CCF623FD-4025-4896-9375-9FADFC90C250}" srcId="{51E61C2A-8832-4768-BC7D-5FAC87BCBD13}" destId="{A11FB18D-5C63-480F-A09A-3324F920532B}" srcOrd="2" destOrd="0" parTransId="{DD1EB5E1-28C7-4BE4-BD35-7D5A1338B8D5}" sibTransId="{EE68B14E-47B7-4CE3-9A55-BB049396BCB3}"/>
    <dgm:cxn modelId="{062E2E48-5661-446E-8CE9-045CC551AE47}" type="presParOf" srcId="{BAA8A4B0-1426-4EC4-BD0C-4E66BDA879A5}" destId="{CB6E8980-304F-48DF-92F1-177B86D7DCFC}" srcOrd="0" destOrd="0" presId="urn:microsoft.com/office/officeart/2005/8/layout/radial3"/>
    <dgm:cxn modelId="{2260FF46-2727-492B-BC34-AF233C094035}" type="presParOf" srcId="{CB6E8980-304F-48DF-92F1-177B86D7DCFC}" destId="{DBB481D8-AA60-45B6-8BEA-731DE4D87204}" srcOrd="0" destOrd="0" presId="urn:microsoft.com/office/officeart/2005/8/layout/radial3"/>
    <dgm:cxn modelId="{EA245F90-FAEE-469C-AA1A-B3EC801AAF98}" type="presParOf" srcId="{CB6E8980-304F-48DF-92F1-177B86D7DCFC}" destId="{AFE6B3E9-75B4-4AAD-929B-DEE3968C6E86}" srcOrd="1" destOrd="0" presId="urn:microsoft.com/office/officeart/2005/8/layout/radial3"/>
    <dgm:cxn modelId="{A390FE18-A407-4A6C-AEC9-6DE4FCD5F6BC}" type="presParOf" srcId="{CB6E8980-304F-48DF-92F1-177B86D7DCFC}" destId="{19C4C478-E69A-46AC-B1CF-DD3001888528}" srcOrd="2" destOrd="0" presId="urn:microsoft.com/office/officeart/2005/8/layout/radial3"/>
    <dgm:cxn modelId="{7288C3C4-7FCA-4CC9-AC8C-3B6A6333B62A}" type="presParOf" srcId="{CB6E8980-304F-48DF-92F1-177B86D7DCFC}" destId="{1BA27FA9-3C90-4311-98C6-B48FFC315E76}" srcOrd="3" destOrd="0" presId="urn:microsoft.com/office/officeart/2005/8/layout/radial3"/>
    <dgm:cxn modelId="{A8BC1831-E475-49CA-8B87-D6185329D06F}" type="presParOf" srcId="{CB6E8980-304F-48DF-92F1-177B86D7DCFC}" destId="{E3DAA7B4-1112-4739-A356-C334A3F30AD8}" srcOrd="4" destOrd="0" presId="urn:microsoft.com/office/officeart/2005/8/layout/radial3"/>
    <dgm:cxn modelId="{4DB1C7BE-37E6-4F20-9630-F275131C5163}" type="presParOf" srcId="{CB6E8980-304F-48DF-92F1-177B86D7DCFC}" destId="{955ACE7B-A9E7-4B2C-8EC9-AB95376A5CBC}" srcOrd="5"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72EF097-19C7-4AC8-A040-FD9A3E863404}" type="doc">
      <dgm:prSet loTypeId="urn:microsoft.com/office/officeart/2008/layout/SquareAccentList" loCatId="list" qsTypeId="urn:microsoft.com/office/officeart/2005/8/quickstyle/simple1" qsCatId="simple" csTypeId="urn:microsoft.com/office/officeart/2005/8/colors/colorful2" csCatId="colorful" phldr="1"/>
      <dgm:spPr/>
      <dgm:t>
        <a:bodyPr/>
        <a:lstStyle/>
        <a:p>
          <a:endParaRPr lang="el-GR"/>
        </a:p>
      </dgm:t>
    </dgm:pt>
    <dgm:pt modelId="{E3C7A08F-25D1-47B5-BA52-F0984D03F801}">
      <dgm:prSet phldrT="[Κείμενο]"/>
      <dgm:spPr/>
      <dgm:t>
        <a:bodyPr/>
        <a:lstStyle/>
        <a:p>
          <a:r>
            <a:rPr lang="el-GR" b="1" dirty="0"/>
            <a:t>Ημέρα </a:t>
          </a:r>
        </a:p>
      </dgm:t>
    </dgm:pt>
    <dgm:pt modelId="{E1BD61A2-D672-4311-88BF-B508098352E2}" type="parTrans" cxnId="{DFB2A8CF-009C-4804-B6D0-B952955CBDCE}">
      <dgm:prSet/>
      <dgm:spPr/>
      <dgm:t>
        <a:bodyPr/>
        <a:lstStyle/>
        <a:p>
          <a:endParaRPr lang="el-GR"/>
        </a:p>
      </dgm:t>
    </dgm:pt>
    <dgm:pt modelId="{3B78FB05-C0E2-4B41-8EBE-C02437B788E1}" type="sibTrans" cxnId="{DFB2A8CF-009C-4804-B6D0-B952955CBDCE}">
      <dgm:prSet/>
      <dgm:spPr/>
      <dgm:t>
        <a:bodyPr/>
        <a:lstStyle/>
        <a:p>
          <a:endParaRPr lang="el-GR"/>
        </a:p>
      </dgm:t>
    </dgm:pt>
    <dgm:pt modelId="{BA996588-4A29-4CF6-86F0-82725A744A12}">
      <dgm:prSet phldrT="[Κείμενο]" custT="1"/>
      <dgm:spPr/>
      <dgm:t>
        <a:bodyPr/>
        <a:lstStyle/>
        <a:p>
          <a:r>
            <a:rPr lang="el-GR" sz="2000" b="1" dirty="0"/>
            <a:t>Σάκχαρο</a:t>
          </a:r>
          <a:r>
            <a:rPr lang="en-US" sz="2000" b="1" dirty="0"/>
            <a:t>:</a:t>
          </a:r>
          <a:r>
            <a:rPr lang="el-GR" sz="2000" b="1" dirty="0"/>
            <a:t> 260  </a:t>
          </a:r>
        </a:p>
      </dgm:t>
    </dgm:pt>
    <dgm:pt modelId="{25618B3D-D28C-4352-AA46-9C6CAA2ED5AE}" type="parTrans" cxnId="{39E56EC8-74F2-4A1C-87F0-6988BBA677AA}">
      <dgm:prSet/>
      <dgm:spPr/>
      <dgm:t>
        <a:bodyPr/>
        <a:lstStyle/>
        <a:p>
          <a:endParaRPr lang="el-GR"/>
        </a:p>
      </dgm:t>
    </dgm:pt>
    <dgm:pt modelId="{42B4453D-DB30-4B8A-8762-2B1B00BF2942}" type="sibTrans" cxnId="{39E56EC8-74F2-4A1C-87F0-6988BBA677AA}">
      <dgm:prSet/>
      <dgm:spPr/>
      <dgm:t>
        <a:bodyPr/>
        <a:lstStyle/>
        <a:p>
          <a:endParaRPr lang="el-GR"/>
        </a:p>
      </dgm:t>
    </dgm:pt>
    <dgm:pt modelId="{63E8DCF0-FE8F-437E-84E4-35D1940BDC5E}">
      <dgm:prSet phldrT="[Κείμενο]" custT="1"/>
      <dgm:spPr/>
      <dgm:t>
        <a:bodyPr/>
        <a:lstStyle/>
        <a:p>
          <a:r>
            <a:rPr lang="el-GR" sz="2000" b="1" dirty="0"/>
            <a:t>Σάκχαρο</a:t>
          </a:r>
          <a:r>
            <a:rPr lang="en-US" sz="2000" b="1" dirty="0"/>
            <a:t>:</a:t>
          </a:r>
          <a:r>
            <a:rPr lang="el-GR" sz="2000" b="1" dirty="0"/>
            <a:t> 260  </a:t>
          </a:r>
        </a:p>
      </dgm:t>
    </dgm:pt>
    <dgm:pt modelId="{15D0B7A3-8EBB-4047-9FD8-A162BEB26BC5}" type="parTrans" cxnId="{DE2F295B-29C3-4E64-B6F7-D2197EE56AE7}">
      <dgm:prSet/>
      <dgm:spPr/>
      <dgm:t>
        <a:bodyPr/>
        <a:lstStyle/>
        <a:p>
          <a:endParaRPr lang="el-GR"/>
        </a:p>
      </dgm:t>
    </dgm:pt>
    <dgm:pt modelId="{E86C7BA1-7E5B-45D2-A2BB-54E5DD802D41}" type="sibTrans" cxnId="{DE2F295B-29C3-4E64-B6F7-D2197EE56AE7}">
      <dgm:prSet/>
      <dgm:spPr/>
      <dgm:t>
        <a:bodyPr/>
        <a:lstStyle/>
        <a:p>
          <a:endParaRPr lang="el-GR"/>
        </a:p>
      </dgm:t>
    </dgm:pt>
    <dgm:pt modelId="{DEE4B249-BD61-4BA0-87C3-9557E26BD722}">
      <dgm:prSet custT="1"/>
      <dgm:spPr/>
      <dgm:t>
        <a:bodyPr/>
        <a:lstStyle/>
        <a:p>
          <a:r>
            <a:rPr lang="el-GR" sz="2000" b="1" dirty="0"/>
            <a:t>αφαιρώ το 180 (στόχος)                                   δηλ. 260-180=80 </a:t>
          </a:r>
        </a:p>
      </dgm:t>
    </dgm:pt>
    <dgm:pt modelId="{FF25EC0B-4D2E-4270-9852-DBBC929D1E70}" type="parTrans" cxnId="{8E1D5CD2-EC87-44D3-9C72-A8B1CCB45E96}">
      <dgm:prSet/>
      <dgm:spPr/>
      <dgm:t>
        <a:bodyPr/>
        <a:lstStyle/>
        <a:p>
          <a:endParaRPr lang="el-GR"/>
        </a:p>
      </dgm:t>
    </dgm:pt>
    <dgm:pt modelId="{697C85BE-53FD-4575-8E87-59E196AF3CA6}" type="sibTrans" cxnId="{8E1D5CD2-EC87-44D3-9C72-A8B1CCB45E96}">
      <dgm:prSet/>
      <dgm:spPr/>
      <dgm:t>
        <a:bodyPr/>
        <a:lstStyle/>
        <a:p>
          <a:endParaRPr lang="el-GR"/>
        </a:p>
      </dgm:t>
    </dgm:pt>
    <dgm:pt modelId="{4AC23EC7-3038-450B-839F-7A3FF525B450}">
      <dgm:prSet phldrT="[Κείμενο]" custT="1"/>
      <dgm:spPr/>
      <dgm:t>
        <a:bodyPr/>
        <a:lstStyle/>
        <a:p>
          <a:r>
            <a:rPr lang="el-GR" sz="2000" b="1" dirty="0"/>
            <a:t>διαιρώ με το 40                                               δηλ. 80:40=2 Μ.Ι. </a:t>
          </a:r>
        </a:p>
      </dgm:t>
    </dgm:pt>
    <dgm:pt modelId="{6FDABD96-87E2-4D80-9905-D09917C32D2A}" type="parTrans" cxnId="{B826E871-711C-42E1-A1F4-B4B6ABC61534}">
      <dgm:prSet/>
      <dgm:spPr/>
      <dgm:t>
        <a:bodyPr/>
        <a:lstStyle/>
        <a:p>
          <a:endParaRPr lang="el-GR"/>
        </a:p>
      </dgm:t>
    </dgm:pt>
    <dgm:pt modelId="{D6AA6CE4-39F3-498A-A7B6-22602A65BA21}" type="sibTrans" cxnId="{B826E871-711C-42E1-A1F4-B4B6ABC61534}">
      <dgm:prSet/>
      <dgm:spPr/>
      <dgm:t>
        <a:bodyPr/>
        <a:lstStyle/>
        <a:p>
          <a:endParaRPr lang="el-GR"/>
        </a:p>
      </dgm:t>
    </dgm:pt>
    <dgm:pt modelId="{69A491F5-1BC5-46D0-B2B6-7CCD8F003391}">
      <dgm:prSet custT="1"/>
      <dgm:spPr/>
      <dgm:t>
        <a:bodyPr/>
        <a:lstStyle/>
        <a:p>
          <a:r>
            <a:rPr lang="el-GR" sz="2000" b="1" dirty="0"/>
            <a:t>αφαιρώ το 100 (στόχος)                                   δηλ. 260-100=160 </a:t>
          </a:r>
        </a:p>
      </dgm:t>
    </dgm:pt>
    <dgm:pt modelId="{7E0B4EAE-1B8E-417A-917D-FFC11279FCD0}" type="parTrans" cxnId="{9A2112D0-79CC-4F79-B176-973ACB617281}">
      <dgm:prSet/>
      <dgm:spPr/>
      <dgm:t>
        <a:bodyPr/>
        <a:lstStyle/>
        <a:p>
          <a:endParaRPr lang="el-GR"/>
        </a:p>
      </dgm:t>
    </dgm:pt>
    <dgm:pt modelId="{9255D10C-D9C8-4967-8985-687F7EB2FB0B}" type="sibTrans" cxnId="{9A2112D0-79CC-4F79-B176-973ACB617281}">
      <dgm:prSet/>
      <dgm:spPr/>
      <dgm:t>
        <a:bodyPr/>
        <a:lstStyle/>
        <a:p>
          <a:endParaRPr lang="el-GR"/>
        </a:p>
      </dgm:t>
    </dgm:pt>
    <dgm:pt modelId="{F2C13C17-7AFF-4B7C-A7BF-8E67B8D1E609}">
      <dgm:prSet phldrT="[Κείμενο]" custT="1"/>
      <dgm:spPr/>
      <dgm:t>
        <a:bodyPr/>
        <a:lstStyle/>
        <a:p>
          <a:r>
            <a:rPr lang="el-GR" sz="2000" b="1" dirty="0"/>
            <a:t>διαιρώ με το 40                                               δηλ. 160:40=4 Μ.Ι. </a:t>
          </a:r>
        </a:p>
      </dgm:t>
    </dgm:pt>
    <dgm:pt modelId="{E4A74D7A-E550-4118-B454-50964FC9B4FA}" type="sibTrans" cxnId="{4B21B34F-14F0-417E-A538-CF0C53DA20F6}">
      <dgm:prSet/>
      <dgm:spPr/>
      <dgm:t>
        <a:bodyPr/>
        <a:lstStyle/>
        <a:p>
          <a:endParaRPr lang="el-GR"/>
        </a:p>
      </dgm:t>
    </dgm:pt>
    <dgm:pt modelId="{73E11993-CB06-4EB7-A866-E145E843221C}" type="parTrans" cxnId="{4B21B34F-14F0-417E-A538-CF0C53DA20F6}">
      <dgm:prSet/>
      <dgm:spPr/>
      <dgm:t>
        <a:bodyPr/>
        <a:lstStyle/>
        <a:p>
          <a:endParaRPr lang="el-GR"/>
        </a:p>
      </dgm:t>
    </dgm:pt>
    <dgm:pt modelId="{6282D246-D75E-44D6-8D31-EF92BF330FAF}">
      <dgm:prSet phldrT="[Κείμενο]"/>
      <dgm:spPr/>
      <dgm:t>
        <a:bodyPr/>
        <a:lstStyle/>
        <a:p>
          <a:r>
            <a:rPr lang="el-GR" b="1" dirty="0"/>
            <a:t>Έντονη Άσκηση  </a:t>
          </a:r>
        </a:p>
      </dgm:t>
    </dgm:pt>
    <dgm:pt modelId="{B652ECD4-DC5D-460B-AD27-8FBA90AF1ACC}" type="sibTrans" cxnId="{028AA919-1E59-406D-A7D8-C7748CC04615}">
      <dgm:prSet/>
      <dgm:spPr/>
      <dgm:t>
        <a:bodyPr/>
        <a:lstStyle/>
        <a:p>
          <a:endParaRPr lang="el-GR"/>
        </a:p>
      </dgm:t>
    </dgm:pt>
    <dgm:pt modelId="{9CF8200F-F313-4ED9-9FDF-386403342DEE}" type="parTrans" cxnId="{028AA919-1E59-406D-A7D8-C7748CC04615}">
      <dgm:prSet/>
      <dgm:spPr/>
      <dgm:t>
        <a:bodyPr/>
        <a:lstStyle/>
        <a:p>
          <a:endParaRPr lang="el-GR"/>
        </a:p>
      </dgm:t>
    </dgm:pt>
    <dgm:pt modelId="{EBF1BCE4-1861-4A2E-9F2C-A8B53794E3F7}" type="pres">
      <dgm:prSet presAssocID="{272EF097-19C7-4AC8-A040-FD9A3E863404}" presName="layout" presStyleCnt="0">
        <dgm:presLayoutVars>
          <dgm:chMax/>
          <dgm:chPref/>
          <dgm:dir/>
          <dgm:resizeHandles/>
        </dgm:presLayoutVars>
      </dgm:prSet>
      <dgm:spPr/>
    </dgm:pt>
    <dgm:pt modelId="{236506C3-81CE-4585-8C6B-C8CF50FE4C12}" type="pres">
      <dgm:prSet presAssocID="{E3C7A08F-25D1-47B5-BA52-F0984D03F801}" presName="root" presStyleCnt="0">
        <dgm:presLayoutVars>
          <dgm:chMax/>
          <dgm:chPref/>
        </dgm:presLayoutVars>
      </dgm:prSet>
      <dgm:spPr/>
    </dgm:pt>
    <dgm:pt modelId="{58267D43-276B-4295-A21F-D80FDF65AAF5}" type="pres">
      <dgm:prSet presAssocID="{E3C7A08F-25D1-47B5-BA52-F0984D03F801}" presName="rootComposite" presStyleCnt="0">
        <dgm:presLayoutVars/>
      </dgm:prSet>
      <dgm:spPr/>
    </dgm:pt>
    <dgm:pt modelId="{AB3E3E86-D698-4B66-ABD3-9CB99C3A9667}" type="pres">
      <dgm:prSet presAssocID="{E3C7A08F-25D1-47B5-BA52-F0984D03F801}" presName="ParentAccent" presStyleLbl="alignNode1" presStyleIdx="0" presStyleCnt="2"/>
      <dgm:spPr/>
    </dgm:pt>
    <dgm:pt modelId="{EE7D5FF8-0409-45B3-9FDA-EC5323D44373}" type="pres">
      <dgm:prSet presAssocID="{E3C7A08F-25D1-47B5-BA52-F0984D03F801}" presName="ParentSmallAccent" presStyleLbl="fgAcc1" presStyleIdx="0" presStyleCnt="2"/>
      <dgm:spPr/>
    </dgm:pt>
    <dgm:pt modelId="{7DC88869-ED28-4625-AEFD-274BE987B452}" type="pres">
      <dgm:prSet presAssocID="{E3C7A08F-25D1-47B5-BA52-F0984D03F801}" presName="Parent" presStyleLbl="revTx" presStyleIdx="0" presStyleCnt="8">
        <dgm:presLayoutVars>
          <dgm:chMax/>
          <dgm:chPref val="4"/>
          <dgm:bulletEnabled val="1"/>
        </dgm:presLayoutVars>
      </dgm:prSet>
      <dgm:spPr/>
    </dgm:pt>
    <dgm:pt modelId="{F7715CD8-0E5D-45DC-940D-0103FD3F4D2B}" type="pres">
      <dgm:prSet presAssocID="{E3C7A08F-25D1-47B5-BA52-F0984D03F801}" presName="childShape" presStyleCnt="0">
        <dgm:presLayoutVars>
          <dgm:chMax val="0"/>
          <dgm:chPref val="0"/>
        </dgm:presLayoutVars>
      </dgm:prSet>
      <dgm:spPr/>
    </dgm:pt>
    <dgm:pt modelId="{BEBCFEB3-9977-4808-8269-5321CFB3E0CA}" type="pres">
      <dgm:prSet presAssocID="{BA996588-4A29-4CF6-86F0-82725A744A12}" presName="childComposite" presStyleCnt="0">
        <dgm:presLayoutVars>
          <dgm:chMax val="0"/>
          <dgm:chPref val="0"/>
        </dgm:presLayoutVars>
      </dgm:prSet>
      <dgm:spPr/>
    </dgm:pt>
    <dgm:pt modelId="{C09FD244-CF9A-4AD8-BC0E-955015292B44}" type="pres">
      <dgm:prSet presAssocID="{BA996588-4A29-4CF6-86F0-82725A744A12}" presName="ChildAccent" presStyleLbl="solidFgAcc1" presStyleIdx="0" presStyleCnt="6"/>
      <dgm:spPr/>
    </dgm:pt>
    <dgm:pt modelId="{808F16EB-D472-40BB-88BA-83E6B3868BFF}" type="pres">
      <dgm:prSet presAssocID="{BA996588-4A29-4CF6-86F0-82725A744A12}" presName="Child" presStyleLbl="revTx" presStyleIdx="1" presStyleCnt="8">
        <dgm:presLayoutVars>
          <dgm:chMax val="0"/>
          <dgm:chPref val="0"/>
          <dgm:bulletEnabled val="1"/>
        </dgm:presLayoutVars>
      </dgm:prSet>
      <dgm:spPr/>
    </dgm:pt>
    <dgm:pt modelId="{0E88E3C4-D133-46B7-8FED-7681605635FC}" type="pres">
      <dgm:prSet presAssocID="{69A491F5-1BC5-46D0-B2B6-7CCD8F003391}" presName="childComposite" presStyleCnt="0">
        <dgm:presLayoutVars>
          <dgm:chMax val="0"/>
          <dgm:chPref val="0"/>
        </dgm:presLayoutVars>
      </dgm:prSet>
      <dgm:spPr/>
    </dgm:pt>
    <dgm:pt modelId="{7F740A23-1AF7-46C9-8D0D-DA7E19F394AD}" type="pres">
      <dgm:prSet presAssocID="{69A491F5-1BC5-46D0-B2B6-7CCD8F003391}" presName="ChildAccent" presStyleLbl="solidFgAcc1" presStyleIdx="1" presStyleCnt="6"/>
      <dgm:spPr/>
    </dgm:pt>
    <dgm:pt modelId="{F669C436-D5B6-4C6E-8326-76BB3D6FE5B1}" type="pres">
      <dgm:prSet presAssocID="{69A491F5-1BC5-46D0-B2B6-7CCD8F003391}" presName="Child" presStyleLbl="revTx" presStyleIdx="2" presStyleCnt="8">
        <dgm:presLayoutVars>
          <dgm:chMax val="0"/>
          <dgm:chPref val="0"/>
          <dgm:bulletEnabled val="1"/>
        </dgm:presLayoutVars>
      </dgm:prSet>
      <dgm:spPr/>
    </dgm:pt>
    <dgm:pt modelId="{8A4B50CB-7CB7-4707-BDE8-572DC2D4ED33}" type="pres">
      <dgm:prSet presAssocID="{F2C13C17-7AFF-4B7C-A7BF-8E67B8D1E609}" presName="childComposite" presStyleCnt="0">
        <dgm:presLayoutVars>
          <dgm:chMax val="0"/>
          <dgm:chPref val="0"/>
        </dgm:presLayoutVars>
      </dgm:prSet>
      <dgm:spPr/>
    </dgm:pt>
    <dgm:pt modelId="{4870862C-9F8D-451B-B8F9-897ACD35E964}" type="pres">
      <dgm:prSet presAssocID="{F2C13C17-7AFF-4B7C-A7BF-8E67B8D1E609}" presName="ChildAccent" presStyleLbl="solidFgAcc1" presStyleIdx="2" presStyleCnt="6"/>
      <dgm:spPr/>
    </dgm:pt>
    <dgm:pt modelId="{4E1401F0-B299-4B81-B31A-8CEFEF87FCA2}" type="pres">
      <dgm:prSet presAssocID="{F2C13C17-7AFF-4B7C-A7BF-8E67B8D1E609}" presName="Child" presStyleLbl="revTx" presStyleIdx="3" presStyleCnt="8">
        <dgm:presLayoutVars>
          <dgm:chMax val="0"/>
          <dgm:chPref val="0"/>
          <dgm:bulletEnabled val="1"/>
        </dgm:presLayoutVars>
      </dgm:prSet>
      <dgm:spPr/>
    </dgm:pt>
    <dgm:pt modelId="{567CF444-0AF6-404E-AD99-D3918320546B}" type="pres">
      <dgm:prSet presAssocID="{6282D246-D75E-44D6-8D31-EF92BF330FAF}" presName="root" presStyleCnt="0">
        <dgm:presLayoutVars>
          <dgm:chMax/>
          <dgm:chPref/>
        </dgm:presLayoutVars>
      </dgm:prSet>
      <dgm:spPr/>
    </dgm:pt>
    <dgm:pt modelId="{3BBEC47A-06D1-4D4D-A2E6-AAABEF12AF76}" type="pres">
      <dgm:prSet presAssocID="{6282D246-D75E-44D6-8D31-EF92BF330FAF}" presName="rootComposite" presStyleCnt="0">
        <dgm:presLayoutVars/>
      </dgm:prSet>
      <dgm:spPr/>
    </dgm:pt>
    <dgm:pt modelId="{8BFC77AA-3DD2-468F-9FAC-E7E7A74A2C9A}" type="pres">
      <dgm:prSet presAssocID="{6282D246-D75E-44D6-8D31-EF92BF330FAF}" presName="ParentAccent" presStyleLbl="alignNode1" presStyleIdx="1" presStyleCnt="2"/>
      <dgm:spPr/>
    </dgm:pt>
    <dgm:pt modelId="{0BEA29F7-270D-4632-B749-EDC529CCAC06}" type="pres">
      <dgm:prSet presAssocID="{6282D246-D75E-44D6-8D31-EF92BF330FAF}" presName="ParentSmallAccent" presStyleLbl="fgAcc1" presStyleIdx="1" presStyleCnt="2"/>
      <dgm:spPr/>
    </dgm:pt>
    <dgm:pt modelId="{BA74DF1E-6A7A-4602-84D1-CA6C79AF2459}" type="pres">
      <dgm:prSet presAssocID="{6282D246-D75E-44D6-8D31-EF92BF330FAF}" presName="Parent" presStyleLbl="revTx" presStyleIdx="4" presStyleCnt="8">
        <dgm:presLayoutVars>
          <dgm:chMax/>
          <dgm:chPref val="4"/>
          <dgm:bulletEnabled val="1"/>
        </dgm:presLayoutVars>
      </dgm:prSet>
      <dgm:spPr/>
    </dgm:pt>
    <dgm:pt modelId="{A36F1F8E-4333-49B4-BBF1-1DF68D2D227B}" type="pres">
      <dgm:prSet presAssocID="{6282D246-D75E-44D6-8D31-EF92BF330FAF}" presName="childShape" presStyleCnt="0">
        <dgm:presLayoutVars>
          <dgm:chMax val="0"/>
          <dgm:chPref val="0"/>
        </dgm:presLayoutVars>
      </dgm:prSet>
      <dgm:spPr/>
    </dgm:pt>
    <dgm:pt modelId="{C2E0B585-A039-4F19-9A13-1D6A682347CD}" type="pres">
      <dgm:prSet presAssocID="{63E8DCF0-FE8F-437E-84E4-35D1940BDC5E}" presName="childComposite" presStyleCnt="0">
        <dgm:presLayoutVars>
          <dgm:chMax val="0"/>
          <dgm:chPref val="0"/>
        </dgm:presLayoutVars>
      </dgm:prSet>
      <dgm:spPr/>
    </dgm:pt>
    <dgm:pt modelId="{3E227E94-D26C-457F-A7F8-40F450057FB9}" type="pres">
      <dgm:prSet presAssocID="{63E8DCF0-FE8F-437E-84E4-35D1940BDC5E}" presName="ChildAccent" presStyleLbl="solidFgAcc1" presStyleIdx="3" presStyleCnt="6"/>
      <dgm:spPr/>
    </dgm:pt>
    <dgm:pt modelId="{64989F27-214E-4BC2-8CA7-5C09300F862D}" type="pres">
      <dgm:prSet presAssocID="{63E8DCF0-FE8F-437E-84E4-35D1940BDC5E}" presName="Child" presStyleLbl="revTx" presStyleIdx="5" presStyleCnt="8">
        <dgm:presLayoutVars>
          <dgm:chMax val="0"/>
          <dgm:chPref val="0"/>
          <dgm:bulletEnabled val="1"/>
        </dgm:presLayoutVars>
      </dgm:prSet>
      <dgm:spPr/>
    </dgm:pt>
    <dgm:pt modelId="{8941B0D4-8DDC-4365-943A-F4C01253DF50}" type="pres">
      <dgm:prSet presAssocID="{DEE4B249-BD61-4BA0-87C3-9557E26BD722}" presName="childComposite" presStyleCnt="0">
        <dgm:presLayoutVars>
          <dgm:chMax val="0"/>
          <dgm:chPref val="0"/>
        </dgm:presLayoutVars>
      </dgm:prSet>
      <dgm:spPr/>
    </dgm:pt>
    <dgm:pt modelId="{61DD9C9C-932F-4005-9713-D4E64CF64880}" type="pres">
      <dgm:prSet presAssocID="{DEE4B249-BD61-4BA0-87C3-9557E26BD722}" presName="ChildAccent" presStyleLbl="solidFgAcc1" presStyleIdx="4" presStyleCnt="6"/>
      <dgm:spPr/>
    </dgm:pt>
    <dgm:pt modelId="{BE8C8772-5110-4136-81BD-85F0D031E7A8}" type="pres">
      <dgm:prSet presAssocID="{DEE4B249-BD61-4BA0-87C3-9557E26BD722}" presName="Child" presStyleLbl="revTx" presStyleIdx="6" presStyleCnt="8">
        <dgm:presLayoutVars>
          <dgm:chMax val="0"/>
          <dgm:chPref val="0"/>
          <dgm:bulletEnabled val="1"/>
        </dgm:presLayoutVars>
      </dgm:prSet>
      <dgm:spPr/>
    </dgm:pt>
    <dgm:pt modelId="{C8068DA9-3FBB-4881-AD86-65425C7E1C5B}" type="pres">
      <dgm:prSet presAssocID="{4AC23EC7-3038-450B-839F-7A3FF525B450}" presName="childComposite" presStyleCnt="0">
        <dgm:presLayoutVars>
          <dgm:chMax val="0"/>
          <dgm:chPref val="0"/>
        </dgm:presLayoutVars>
      </dgm:prSet>
      <dgm:spPr/>
    </dgm:pt>
    <dgm:pt modelId="{C9F5F752-3F91-4A1D-9EFC-CB597D21B22C}" type="pres">
      <dgm:prSet presAssocID="{4AC23EC7-3038-450B-839F-7A3FF525B450}" presName="ChildAccent" presStyleLbl="solidFgAcc1" presStyleIdx="5" presStyleCnt="6"/>
      <dgm:spPr/>
    </dgm:pt>
    <dgm:pt modelId="{A9BBD6AE-8419-4F45-A6B9-DE923D3D005F}" type="pres">
      <dgm:prSet presAssocID="{4AC23EC7-3038-450B-839F-7A3FF525B450}" presName="Child" presStyleLbl="revTx" presStyleIdx="7" presStyleCnt="8">
        <dgm:presLayoutVars>
          <dgm:chMax val="0"/>
          <dgm:chPref val="0"/>
          <dgm:bulletEnabled val="1"/>
        </dgm:presLayoutVars>
      </dgm:prSet>
      <dgm:spPr/>
    </dgm:pt>
  </dgm:ptLst>
  <dgm:cxnLst>
    <dgm:cxn modelId="{C03E3E15-9B4D-4278-90FA-56B6AD9FE1A0}" type="presOf" srcId="{6282D246-D75E-44D6-8D31-EF92BF330FAF}" destId="{BA74DF1E-6A7A-4602-84D1-CA6C79AF2459}" srcOrd="0" destOrd="0" presId="urn:microsoft.com/office/officeart/2008/layout/SquareAccentList"/>
    <dgm:cxn modelId="{028AA919-1E59-406D-A7D8-C7748CC04615}" srcId="{272EF097-19C7-4AC8-A040-FD9A3E863404}" destId="{6282D246-D75E-44D6-8D31-EF92BF330FAF}" srcOrd="1" destOrd="0" parTransId="{9CF8200F-F313-4ED9-9FDF-386403342DEE}" sibTransId="{B652ECD4-DC5D-460B-AD27-8FBA90AF1ACC}"/>
    <dgm:cxn modelId="{DE2F295B-29C3-4E64-B6F7-D2197EE56AE7}" srcId="{6282D246-D75E-44D6-8D31-EF92BF330FAF}" destId="{63E8DCF0-FE8F-437E-84E4-35D1940BDC5E}" srcOrd="0" destOrd="0" parTransId="{15D0B7A3-8EBB-4047-9FD8-A162BEB26BC5}" sibTransId="{E86C7BA1-7E5B-45D2-A2BB-54E5DD802D41}"/>
    <dgm:cxn modelId="{4CA45D5C-C2AC-492F-80A5-844216BFB105}" type="presOf" srcId="{272EF097-19C7-4AC8-A040-FD9A3E863404}" destId="{EBF1BCE4-1861-4A2E-9F2C-A8B53794E3F7}" srcOrd="0" destOrd="0" presId="urn:microsoft.com/office/officeart/2008/layout/SquareAccentList"/>
    <dgm:cxn modelId="{4B21B34F-14F0-417E-A538-CF0C53DA20F6}" srcId="{E3C7A08F-25D1-47B5-BA52-F0984D03F801}" destId="{F2C13C17-7AFF-4B7C-A7BF-8E67B8D1E609}" srcOrd="2" destOrd="0" parTransId="{73E11993-CB06-4EB7-A866-E145E843221C}" sibTransId="{E4A74D7A-E550-4118-B454-50964FC9B4FA}"/>
    <dgm:cxn modelId="{B826E871-711C-42E1-A1F4-B4B6ABC61534}" srcId="{6282D246-D75E-44D6-8D31-EF92BF330FAF}" destId="{4AC23EC7-3038-450B-839F-7A3FF525B450}" srcOrd="2" destOrd="0" parTransId="{6FDABD96-87E2-4D80-9905-D09917C32D2A}" sibTransId="{D6AA6CE4-39F3-498A-A7B6-22602A65BA21}"/>
    <dgm:cxn modelId="{7BE55982-C1E5-4FA9-BF22-121B623505AB}" type="presOf" srcId="{4AC23EC7-3038-450B-839F-7A3FF525B450}" destId="{A9BBD6AE-8419-4F45-A6B9-DE923D3D005F}" srcOrd="0" destOrd="0" presId="urn:microsoft.com/office/officeart/2008/layout/SquareAccentList"/>
    <dgm:cxn modelId="{CEDB06B2-2369-41BC-A3EA-BAAC628D86F6}" type="presOf" srcId="{F2C13C17-7AFF-4B7C-A7BF-8E67B8D1E609}" destId="{4E1401F0-B299-4B81-B31A-8CEFEF87FCA2}" srcOrd="0" destOrd="0" presId="urn:microsoft.com/office/officeart/2008/layout/SquareAccentList"/>
    <dgm:cxn modelId="{1BC829B3-48E7-405B-AF34-C0F064043CF9}" type="presOf" srcId="{BA996588-4A29-4CF6-86F0-82725A744A12}" destId="{808F16EB-D472-40BB-88BA-83E6B3868BFF}" srcOrd="0" destOrd="0" presId="urn:microsoft.com/office/officeart/2008/layout/SquareAccentList"/>
    <dgm:cxn modelId="{C81F0ABE-A2D5-405A-A5A3-CBB5E64E4FAA}" type="presOf" srcId="{DEE4B249-BD61-4BA0-87C3-9557E26BD722}" destId="{BE8C8772-5110-4136-81BD-85F0D031E7A8}" srcOrd="0" destOrd="0" presId="urn:microsoft.com/office/officeart/2008/layout/SquareAccentList"/>
    <dgm:cxn modelId="{39E56EC8-74F2-4A1C-87F0-6988BBA677AA}" srcId="{E3C7A08F-25D1-47B5-BA52-F0984D03F801}" destId="{BA996588-4A29-4CF6-86F0-82725A744A12}" srcOrd="0" destOrd="0" parTransId="{25618B3D-D28C-4352-AA46-9C6CAA2ED5AE}" sibTransId="{42B4453D-DB30-4B8A-8762-2B1B00BF2942}"/>
    <dgm:cxn modelId="{DFB2A8CF-009C-4804-B6D0-B952955CBDCE}" srcId="{272EF097-19C7-4AC8-A040-FD9A3E863404}" destId="{E3C7A08F-25D1-47B5-BA52-F0984D03F801}" srcOrd="0" destOrd="0" parTransId="{E1BD61A2-D672-4311-88BF-B508098352E2}" sibTransId="{3B78FB05-C0E2-4B41-8EBE-C02437B788E1}"/>
    <dgm:cxn modelId="{9A2112D0-79CC-4F79-B176-973ACB617281}" srcId="{E3C7A08F-25D1-47B5-BA52-F0984D03F801}" destId="{69A491F5-1BC5-46D0-B2B6-7CCD8F003391}" srcOrd="1" destOrd="0" parTransId="{7E0B4EAE-1B8E-417A-917D-FFC11279FCD0}" sibTransId="{9255D10C-D9C8-4967-8985-687F7EB2FB0B}"/>
    <dgm:cxn modelId="{26A6CBD0-30F1-4C5E-ADAD-B61AE0C81E5E}" type="presOf" srcId="{69A491F5-1BC5-46D0-B2B6-7CCD8F003391}" destId="{F669C436-D5B6-4C6E-8326-76BB3D6FE5B1}" srcOrd="0" destOrd="0" presId="urn:microsoft.com/office/officeart/2008/layout/SquareAccentList"/>
    <dgm:cxn modelId="{8E1D5CD2-EC87-44D3-9C72-A8B1CCB45E96}" srcId="{6282D246-D75E-44D6-8D31-EF92BF330FAF}" destId="{DEE4B249-BD61-4BA0-87C3-9557E26BD722}" srcOrd="1" destOrd="0" parTransId="{FF25EC0B-4D2E-4270-9852-DBBC929D1E70}" sibTransId="{697C85BE-53FD-4575-8E87-59E196AF3CA6}"/>
    <dgm:cxn modelId="{02D16DD5-DD8E-4E98-B012-D1FCC16C3DCC}" type="presOf" srcId="{E3C7A08F-25D1-47B5-BA52-F0984D03F801}" destId="{7DC88869-ED28-4625-AEFD-274BE987B452}" srcOrd="0" destOrd="0" presId="urn:microsoft.com/office/officeart/2008/layout/SquareAccentList"/>
    <dgm:cxn modelId="{F94932E9-8924-4CC9-B9F4-D0C28BF346FF}" type="presOf" srcId="{63E8DCF0-FE8F-437E-84E4-35D1940BDC5E}" destId="{64989F27-214E-4BC2-8CA7-5C09300F862D}" srcOrd="0" destOrd="0" presId="urn:microsoft.com/office/officeart/2008/layout/SquareAccentList"/>
    <dgm:cxn modelId="{5EE14498-6F3F-461D-B6EB-B8C19C7C40DA}" type="presParOf" srcId="{EBF1BCE4-1861-4A2E-9F2C-A8B53794E3F7}" destId="{236506C3-81CE-4585-8C6B-C8CF50FE4C12}" srcOrd="0" destOrd="0" presId="urn:microsoft.com/office/officeart/2008/layout/SquareAccentList"/>
    <dgm:cxn modelId="{CFCDAB2C-2141-4678-9668-A5CE84A21DE7}" type="presParOf" srcId="{236506C3-81CE-4585-8C6B-C8CF50FE4C12}" destId="{58267D43-276B-4295-A21F-D80FDF65AAF5}" srcOrd="0" destOrd="0" presId="urn:microsoft.com/office/officeart/2008/layout/SquareAccentList"/>
    <dgm:cxn modelId="{6D210745-E62D-4D54-89C9-66612F51FD75}" type="presParOf" srcId="{58267D43-276B-4295-A21F-D80FDF65AAF5}" destId="{AB3E3E86-D698-4B66-ABD3-9CB99C3A9667}" srcOrd="0" destOrd="0" presId="urn:microsoft.com/office/officeart/2008/layout/SquareAccentList"/>
    <dgm:cxn modelId="{CB97AB90-BBCA-4D8A-BF0D-F3AC0B1D4661}" type="presParOf" srcId="{58267D43-276B-4295-A21F-D80FDF65AAF5}" destId="{EE7D5FF8-0409-45B3-9FDA-EC5323D44373}" srcOrd="1" destOrd="0" presId="urn:microsoft.com/office/officeart/2008/layout/SquareAccentList"/>
    <dgm:cxn modelId="{CC4E847D-F504-4EA2-AF5C-B8A1E6AA007C}" type="presParOf" srcId="{58267D43-276B-4295-A21F-D80FDF65AAF5}" destId="{7DC88869-ED28-4625-AEFD-274BE987B452}" srcOrd="2" destOrd="0" presId="urn:microsoft.com/office/officeart/2008/layout/SquareAccentList"/>
    <dgm:cxn modelId="{9B022C33-D1F4-44E2-9721-9B3D7CDE273B}" type="presParOf" srcId="{236506C3-81CE-4585-8C6B-C8CF50FE4C12}" destId="{F7715CD8-0E5D-45DC-940D-0103FD3F4D2B}" srcOrd="1" destOrd="0" presId="urn:microsoft.com/office/officeart/2008/layout/SquareAccentList"/>
    <dgm:cxn modelId="{64F8D27F-F7F5-4B3C-A77A-982FFAE85490}" type="presParOf" srcId="{F7715CD8-0E5D-45DC-940D-0103FD3F4D2B}" destId="{BEBCFEB3-9977-4808-8269-5321CFB3E0CA}" srcOrd="0" destOrd="0" presId="urn:microsoft.com/office/officeart/2008/layout/SquareAccentList"/>
    <dgm:cxn modelId="{57AC2799-3313-4693-9B85-C21F0033689E}" type="presParOf" srcId="{BEBCFEB3-9977-4808-8269-5321CFB3E0CA}" destId="{C09FD244-CF9A-4AD8-BC0E-955015292B44}" srcOrd="0" destOrd="0" presId="urn:microsoft.com/office/officeart/2008/layout/SquareAccentList"/>
    <dgm:cxn modelId="{67DDE681-7FC4-4EA9-90DD-3C105531E484}" type="presParOf" srcId="{BEBCFEB3-9977-4808-8269-5321CFB3E0CA}" destId="{808F16EB-D472-40BB-88BA-83E6B3868BFF}" srcOrd="1" destOrd="0" presId="urn:microsoft.com/office/officeart/2008/layout/SquareAccentList"/>
    <dgm:cxn modelId="{B2C45C93-E4C1-43BE-8291-BF5115A1EA18}" type="presParOf" srcId="{F7715CD8-0E5D-45DC-940D-0103FD3F4D2B}" destId="{0E88E3C4-D133-46B7-8FED-7681605635FC}" srcOrd="1" destOrd="0" presId="urn:microsoft.com/office/officeart/2008/layout/SquareAccentList"/>
    <dgm:cxn modelId="{A26E26ED-3DE1-4099-8AE6-19364F1752A4}" type="presParOf" srcId="{0E88E3C4-D133-46B7-8FED-7681605635FC}" destId="{7F740A23-1AF7-46C9-8D0D-DA7E19F394AD}" srcOrd="0" destOrd="0" presId="urn:microsoft.com/office/officeart/2008/layout/SquareAccentList"/>
    <dgm:cxn modelId="{0CD74C4B-35F3-40E7-8755-9EBDE00742E5}" type="presParOf" srcId="{0E88E3C4-D133-46B7-8FED-7681605635FC}" destId="{F669C436-D5B6-4C6E-8326-76BB3D6FE5B1}" srcOrd="1" destOrd="0" presId="urn:microsoft.com/office/officeart/2008/layout/SquareAccentList"/>
    <dgm:cxn modelId="{421B08E4-6E4A-4980-94F1-DF551E20A817}" type="presParOf" srcId="{F7715CD8-0E5D-45DC-940D-0103FD3F4D2B}" destId="{8A4B50CB-7CB7-4707-BDE8-572DC2D4ED33}" srcOrd="2" destOrd="0" presId="urn:microsoft.com/office/officeart/2008/layout/SquareAccentList"/>
    <dgm:cxn modelId="{A9103FF1-632A-49BC-8D69-B55AFF0CE83D}" type="presParOf" srcId="{8A4B50CB-7CB7-4707-BDE8-572DC2D4ED33}" destId="{4870862C-9F8D-451B-B8F9-897ACD35E964}" srcOrd="0" destOrd="0" presId="urn:microsoft.com/office/officeart/2008/layout/SquareAccentList"/>
    <dgm:cxn modelId="{9AA0F0A2-BFC5-45CB-8EE2-68E86B13D099}" type="presParOf" srcId="{8A4B50CB-7CB7-4707-BDE8-572DC2D4ED33}" destId="{4E1401F0-B299-4B81-B31A-8CEFEF87FCA2}" srcOrd="1" destOrd="0" presId="urn:microsoft.com/office/officeart/2008/layout/SquareAccentList"/>
    <dgm:cxn modelId="{A735CF4F-6BAB-4D60-81B2-FCA404071048}" type="presParOf" srcId="{EBF1BCE4-1861-4A2E-9F2C-A8B53794E3F7}" destId="{567CF444-0AF6-404E-AD99-D3918320546B}" srcOrd="1" destOrd="0" presId="urn:microsoft.com/office/officeart/2008/layout/SquareAccentList"/>
    <dgm:cxn modelId="{27857147-13E2-4F2F-B28B-0DB4C722BDFE}" type="presParOf" srcId="{567CF444-0AF6-404E-AD99-D3918320546B}" destId="{3BBEC47A-06D1-4D4D-A2E6-AAABEF12AF76}" srcOrd="0" destOrd="0" presId="urn:microsoft.com/office/officeart/2008/layout/SquareAccentList"/>
    <dgm:cxn modelId="{1CE7786C-B969-4DB1-B58A-B1166F3000D5}" type="presParOf" srcId="{3BBEC47A-06D1-4D4D-A2E6-AAABEF12AF76}" destId="{8BFC77AA-3DD2-468F-9FAC-E7E7A74A2C9A}" srcOrd="0" destOrd="0" presId="urn:microsoft.com/office/officeart/2008/layout/SquareAccentList"/>
    <dgm:cxn modelId="{45956717-EAB1-4949-A3A3-A0441FB198A5}" type="presParOf" srcId="{3BBEC47A-06D1-4D4D-A2E6-AAABEF12AF76}" destId="{0BEA29F7-270D-4632-B749-EDC529CCAC06}" srcOrd="1" destOrd="0" presId="urn:microsoft.com/office/officeart/2008/layout/SquareAccentList"/>
    <dgm:cxn modelId="{E042A24B-F993-45FF-8CC2-9147D656D1CB}" type="presParOf" srcId="{3BBEC47A-06D1-4D4D-A2E6-AAABEF12AF76}" destId="{BA74DF1E-6A7A-4602-84D1-CA6C79AF2459}" srcOrd="2" destOrd="0" presId="urn:microsoft.com/office/officeart/2008/layout/SquareAccentList"/>
    <dgm:cxn modelId="{A92B9BBA-D9E8-4391-8422-F400263B11C2}" type="presParOf" srcId="{567CF444-0AF6-404E-AD99-D3918320546B}" destId="{A36F1F8E-4333-49B4-BBF1-1DF68D2D227B}" srcOrd="1" destOrd="0" presId="urn:microsoft.com/office/officeart/2008/layout/SquareAccentList"/>
    <dgm:cxn modelId="{7E163E53-E741-475B-99A5-AA711455254E}" type="presParOf" srcId="{A36F1F8E-4333-49B4-BBF1-1DF68D2D227B}" destId="{C2E0B585-A039-4F19-9A13-1D6A682347CD}" srcOrd="0" destOrd="0" presId="urn:microsoft.com/office/officeart/2008/layout/SquareAccentList"/>
    <dgm:cxn modelId="{B7814A51-1293-45F0-95DC-2665115D4B52}" type="presParOf" srcId="{C2E0B585-A039-4F19-9A13-1D6A682347CD}" destId="{3E227E94-D26C-457F-A7F8-40F450057FB9}" srcOrd="0" destOrd="0" presId="urn:microsoft.com/office/officeart/2008/layout/SquareAccentList"/>
    <dgm:cxn modelId="{7270D105-2370-4213-88A6-F8A85E5C1AF7}" type="presParOf" srcId="{C2E0B585-A039-4F19-9A13-1D6A682347CD}" destId="{64989F27-214E-4BC2-8CA7-5C09300F862D}" srcOrd="1" destOrd="0" presId="urn:microsoft.com/office/officeart/2008/layout/SquareAccentList"/>
    <dgm:cxn modelId="{F37E6AD8-D79D-4AE5-8A80-3709AFF62988}" type="presParOf" srcId="{A36F1F8E-4333-49B4-BBF1-1DF68D2D227B}" destId="{8941B0D4-8DDC-4365-943A-F4C01253DF50}" srcOrd="1" destOrd="0" presId="urn:microsoft.com/office/officeart/2008/layout/SquareAccentList"/>
    <dgm:cxn modelId="{160F1940-AE15-48F3-9B5A-501F8DF2F713}" type="presParOf" srcId="{8941B0D4-8DDC-4365-943A-F4C01253DF50}" destId="{61DD9C9C-932F-4005-9713-D4E64CF64880}" srcOrd="0" destOrd="0" presId="urn:microsoft.com/office/officeart/2008/layout/SquareAccentList"/>
    <dgm:cxn modelId="{5420BAA9-86C0-4CB8-81FC-7F9B9B1E2571}" type="presParOf" srcId="{8941B0D4-8DDC-4365-943A-F4C01253DF50}" destId="{BE8C8772-5110-4136-81BD-85F0D031E7A8}" srcOrd="1" destOrd="0" presId="urn:microsoft.com/office/officeart/2008/layout/SquareAccentList"/>
    <dgm:cxn modelId="{504D281F-823A-406A-87F9-55C613678D2D}" type="presParOf" srcId="{A36F1F8E-4333-49B4-BBF1-1DF68D2D227B}" destId="{C8068DA9-3FBB-4881-AD86-65425C7E1C5B}" srcOrd="2" destOrd="0" presId="urn:microsoft.com/office/officeart/2008/layout/SquareAccentList"/>
    <dgm:cxn modelId="{7E4ECEF9-7A58-4C53-AB6B-7913B5725E0F}" type="presParOf" srcId="{C8068DA9-3FBB-4881-AD86-65425C7E1C5B}" destId="{C9F5F752-3F91-4A1D-9EFC-CB597D21B22C}" srcOrd="0" destOrd="0" presId="urn:microsoft.com/office/officeart/2008/layout/SquareAccentList"/>
    <dgm:cxn modelId="{350CB25B-A086-4807-915D-6E8BB20B8E9C}" type="presParOf" srcId="{C8068DA9-3FBB-4881-AD86-65425C7E1C5B}" destId="{A9BBD6AE-8419-4F45-A6B9-DE923D3D005F}" srcOrd="1" destOrd="0" presId="urn:microsoft.com/office/officeart/2008/layout/SquareAccen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E52FA00-A182-466B-80BE-42CC5BF8C3D1}" type="doc">
      <dgm:prSet loTypeId="urn:microsoft.com/office/officeart/2008/layout/VerticalAccentList" loCatId="list" qsTypeId="urn:microsoft.com/office/officeart/2005/8/quickstyle/simple1" qsCatId="simple" csTypeId="urn:microsoft.com/office/officeart/2005/8/colors/colorful1" csCatId="colorful" phldr="1"/>
      <dgm:spPr/>
      <dgm:t>
        <a:bodyPr/>
        <a:lstStyle/>
        <a:p>
          <a:endParaRPr lang="el-GR"/>
        </a:p>
      </dgm:t>
    </dgm:pt>
    <dgm:pt modelId="{4DA33AF3-CB3E-4FFD-9E65-BF6B6543E154}">
      <dgm:prSet phldrT="[Κείμενο]" custT="1"/>
      <dgm:spPr/>
      <dgm:t>
        <a:bodyPr/>
        <a:lstStyle/>
        <a:p>
          <a:r>
            <a:rPr lang="en-US" sz="2800" b="1" dirty="0"/>
            <a:t>1 gr </a:t>
          </a:r>
          <a:r>
            <a:rPr lang="el-GR" sz="2800" b="1" dirty="0"/>
            <a:t>υδατάνθρακα ανεβάζει την τιμή γλυκόζης κατά προσέγγιση</a:t>
          </a:r>
        </a:p>
      </dgm:t>
    </dgm:pt>
    <dgm:pt modelId="{551AE61F-2AD5-4123-87C1-BFCA690841BE}" type="parTrans" cxnId="{217813B6-095F-40DB-A13D-3839499355D5}">
      <dgm:prSet/>
      <dgm:spPr/>
      <dgm:t>
        <a:bodyPr/>
        <a:lstStyle/>
        <a:p>
          <a:endParaRPr lang="el-GR"/>
        </a:p>
      </dgm:t>
    </dgm:pt>
    <dgm:pt modelId="{223F8132-B31B-42C7-8C50-4E7D9282EEF8}" type="sibTrans" cxnId="{217813B6-095F-40DB-A13D-3839499355D5}">
      <dgm:prSet/>
      <dgm:spPr/>
      <dgm:t>
        <a:bodyPr/>
        <a:lstStyle/>
        <a:p>
          <a:endParaRPr lang="el-GR"/>
        </a:p>
      </dgm:t>
    </dgm:pt>
    <dgm:pt modelId="{BF3C66C7-15C7-42A9-9081-92FE5519E798}">
      <dgm:prSet phldrT="[Κείμενο]"/>
      <dgm:spPr/>
      <dgm:t>
        <a:bodyPr/>
        <a:lstStyle/>
        <a:p>
          <a:r>
            <a:rPr lang="el-GR" b="1" dirty="0"/>
            <a:t>3-4 </a:t>
          </a:r>
          <a:r>
            <a:rPr lang="en-US" b="1" dirty="0"/>
            <a:t>mg/dl </a:t>
          </a:r>
          <a:r>
            <a:rPr lang="el-GR" b="1" dirty="0"/>
            <a:t>σε εφήβους και ενήλικες</a:t>
          </a:r>
          <a:r>
            <a:rPr lang="en-US" b="1" dirty="0"/>
            <a:t>  </a:t>
          </a:r>
          <a:endParaRPr lang="el-GR" b="1" dirty="0"/>
        </a:p>
      </dgm:t>
    </dgm:pt>
    <dgm:pt modelId="{B8FC5429-96F8-4712-80D4-12A92034C187}" type="parTrans" cxnId="{8481E5BF-7A3C-4171-8158-2B3D6C6D96FE}">
      <dgm:prSet/>
      <dgm:spPr/>
      <dgm:t>
        <a:bodyPr/>
        <a:lstStyle/>
        <a:p>
          <a:endParaRPr lang="el-GR"/>
        </a:p>
      </dgm:t>
    </dgm:pt>
    <dgm:pt modelId="{A6A5D2E7-9CDD-45DB-8F2A-6F32F7A26211}" type="sibTrans" cxnId="{8481E5BF-7A3C-4171-8158-2B3D6C6D96FE}">
      <dgm:prSet/>
      <dgm:spPr/>
      <dgm:t>
        <a:bodyPr/>
        <a:lstStyle/>
        <a:p>
          <a:endParaRPr lang="el-GR"/>
        </a:p>
      </dgm:t>
    </dgm:pt>
    <dgm:pt modelId="{82A97264-3F71-4D25-BF73-9DE4F9758433}">
      <dgm:prSet phldrT="[Κείμενο]" phldr="1"/>
      <dgm:spPr/>
      <dgm:t>
        <a:bodyPr/>
        <a:lstStyle/>
        <a:p>
          <a:endParaRPr lang="el-GR" b="1"/>
        </a:p>
      </dgm:t>
    </dgm:pt>
    <dgm:pt modelId="{28702AFE-2C11-4875-AC6D-A869512C83E9}" type="parTrans" cxnId="{56888826-9FDF-4744-A20F-4CF821A11E3A}">
      <dgm:prSet/>
      <dgm:spPr/>
      <dgm:t>
        <a:bodyPr/>
        <a:lstStyle/>
        <a:p>
          <a:endParaRPr lang="el-GR"/>
        </a:p>
      </dgm:t>
    </dgm:pt>
    <dgm:pt modelId="{D8E35BE2-45B3-4B9F-B201-6C163D07D838}" type="sibTrans" cxnId="{56888826-9FDF-4744-A20F-4CF821A11E3A}">
      <dgm:prSet/>
      <dgm:spPr/>
      <dgm:t>
        <a:bodyPr/>
        <a:lstStyle/>
        <a:p>
          <a:endParaRPr lang="el-GR"/>
        </a:p>
      </dgm:t>
    </dgm:pt>
    <dgm:pt modelId="{6B93363A-E942-4B03-B65E-42975F0EA4BD}">
      <dgm:prSet phldrT="[Κείμενο]"/>
      <dgm:spPr/>
      <dgm:t>
        <a:bodyPr/>
        <a:lstStyle/>
        <a:p>
          <a:r>
            <a:rPr lang="el-GR" b="1" dirty="0"/>
            <a:t>4-5 </a:t>
          </a:r>
          <a:r>
            <a:rPr lang="en-US" b="1" dirty="0"/>
            <a:t>mg/dl </a:t>
          </a:r>
          <a:r>
            <a:rPr lang="el-GR" b="1" dirty="0"/>
            <a:t>σε μεγάλα παιδιά</a:t>
          </a:r>
        </a:p>
      </dgm:t>
    </dgm:pt>
    <dgm:pt modelId="{E7CA3E48-FD8C-407D-BDB1-1986790BD55A}" type="parTrans" cxnId="{6CC29FD3-8F05-4709-8DD8-41CFA04B0950}">
      <dgm:prSet/>
      <dgm:spPr/>
      <dgm:t>
        <a:bodyPr/>
        <a:lstStyle/>
        <a:p>
          <a:endParaRPr lang="el-GR"/>
        </a:p>
      </dgm:t>
    </dgm:pt>
    <dgm:pt modelId="{DFC16C1E-7C1A-425D-A3D3-09E92E3668C9}" type="sibTrans" cxnId="{6CC29FD3-8F05-4709-8DD8-41CFA04B0950}">
      <dgm:prSet/>
      <dgm:spPr/>
      <dgm:t>
        <a:bodyPr/>
        <a:lstStyle/>
        <a:p>
          <a:endParaRPr lang="el-GR"/>
        </a:p>
      </dgm:t>
    </dgm:pt>
    <dgm:pt modelId="{9EC98707-F1F4-485A-8AE6-F478CB90D58A}">
      <dgm:prSet phldrT="[Κείμενο]" phldr="1"/>
      <dgm:spPr/>
      <dgm:t>
        <a:bodyPr/>
        <a:lstStyle/>
        <a:p>
          <a:endParaRPr lang="el-GR" b="1"/>
        </a:p>
      </dgm:t>
    </dgm:pt>
    <dgm:pt modelId="{57F6F5DE-A171-4598-A4F3-FB95A742CCB3}" type="parTrans" cxnId="{DFE4133B-3C24-405D-A32E-E810945D77AB}">
      <dgm:prSet/>
      <dgm:spPr/>
      <dgm:t>
        <a:bodyPr/>
        <a:lstStyle/>
        <a:p>
          <a:endParaRPr lang="el-GR"/>
        </a:p>
      </dgm:t>
    </dgm:pt>
    <dgm:pt modelId="{28BFFF5C-E96E-4EF1-8C51-9029324AFE84}" type="sibTrans" cxnId="{DFE4133B-3C24-405D-A32E-E810945D77AB}">
      <dgm:prSet/>
      <dgm:spPr/>
      <dgm:t>
        <a:bodyPr/>
        <a:lstStyle/>
        <a:p>
          <a:endParaRPr lang="el-GR"/>
        </a:p>
      </dgm:t>
    </dgm:pt>
    <dgm:pt modelId="{24DC197A-4BD2-4430-BE9D-95CE830CDCD0}">
      <dgm:prSet phldrT="[Κείμενο]"/>
      <dgm:spPr/>
      <dgm:t>
        <a:bodyPr/>
        <a:lstStyle/>
        <a:p>
          <a:r>
            <a:rPr lang="el-GR" b="1" dirty="0"/>
            <a:t>6-7 </a:t>
          </a:r>
          <a:r>
            <a:rPr lang="en-US" b="1" dirty="0"/>
            <a:t>mg/dl </a:t>
          </a:r>
          <a:r>
            <a:rPr lang="el-GR" b="1" dirty="0"/>
            <a:t>σε μικρά παιδιά</a:t>
          </a:r>
        </a:p>
      </dgm:t>
    </dgm:pt>
    <dgm:pt modelId="{89C1E2F6-D03E-4857-8F78-9DA04323A34E}" type="parTrans" cxnId="{9DD7A41F-D1BA-49C3-8343-B5A56B3D70F5}">
      <dgm:prSet/>
      <dgm:spPr/>
      <dgm:t>
        <a:bodyPr/>
        <a:lstStyle/>
        <a:p>
          <a:endParaRPr lang="el-GR"/>
        </a:p>
      </dgm:t>
    </dgm:pt>
    <dgm:pt modelId="{C5F51080-D7EC-4200-B715-A841BAAC1AC8}" type="sibTrans" cxnId="{9DD7A41F-D1BA-49C3-8343-B5A56B3D70F5}">
      <dgm:prSet/>
      <dgm:spPr/>
      <dgm:t>
        <a:bodyPr/>
        <a:lstStyle/>
        <a:p>
          <a:endParaRPr lang="el-GR"/>
        </a:p>
      </dgm:t>
    </dgm:pt>
    <dgm:pt modelId="{2BE4F367-6CB6-4AD1-B4F3-02D6B2FA43F6}" type="pres">
      <dgm:prSet presAssocID="{8E52FA00-A182-466B-80BE-42CC5BF8C3D1}" presName="Name0" presStyleCnt="0">
        <dgm:presLayoutVars>
          <dgm:chMax/>
          <dgm:chPref/>
          <dgm:dir/>
        </dgm:presLayoutVars>
      </dgm:prSet>
      <dgm:spPr/>
    </dgm:pt>
    <dgm:pt modelId="{A5ABADA2-ED5A-4A87-A452-2DF5FDE1B7BF}" type="pres">
      <dgm:prSet presAssocID="{4DA33AF3-CB3E-4FFD-9E65-BF6B6543E154}" presName="parenttextcomposite" presStyleCnt="0"/>
      <dgm:spPr/>
    </dgm:pt>
    <dgm:pt modelId="{45CF22DB-2950-4468-AE96-5E6CFCE1D785}" type="pres">
      <dgm:prSet presAssocID="{4DA33AF3-CB3E-4FFD-9E65-BF6B6543E154}" presName="parenttext" presStyleLbl="revTx" presStyleIdx="0" presStyleCnt="3">
        <dgm:presLayoutVars>
          <dgm:chMax/>
          <dgm:chPref val="2"/>
          <dgm:bulletEnabled val="1"/>
        </dgm:presLayoutVars>
      </dgm:prSet>
      <dgm:spPr/>
    </dgm:pt>
    <dgm:pt modelId="{3DC16361-5517-467D-B297-38F1AD79C136}" type="pres">
      <dgm:prSet presAssocID="{4DA33AF3-CB3E-4FFD-9E65-BF6B6543E154}" presName="composite" presStyleCnt="0"/>
      <dgm:spPr/>
    </dgm:pt>
    <dgm:pt modelId="{1E64288B-A2B5-4C85-8415-A30E7B47A535}" type="pres">
      <dgm:prSet presAssocID="{4DA33AF3-CB3E-4FFD-9E65-BF6B6543E154}" presName="chevron1" presStyleLbl="alignNode1" presStyleIdx="0" presStyleCnt="21"/>
      <dgm:spPr/>
    </dgm:pt>
    <dgm:pt modelId="{8881FE28-08C5-43E3-8A47-B5DE5B641393}" type="pres">
      <dgm:prSet presAssocID="{4DA33AF3-CB3E-4FFD-9E65-BF6B6543E154}" presName="chevron2" presStyleLbl="alignNode1" presStyleIdx="1" presStyleCnt="21"/>
      <dgm:spPr/>
    </dgm:pt>
    <dgm:pt modelId="{C8F3E35B-553C-4D2D-8A73-F0FA05C66E62}" type="pres">
      <dgm:prSet presAssocID="{4DA33AF3-CB3E-4FFD-9E65-BF6B6543E154}" presName="chevron3" presStyleLbl="alignNode1" presStyleIdx="2" presStyleCnt="21"/>
      <dgm:spPr/>
    </dgm:pt>
    <dgm:pt modelId="{99721B13-6693-47A4-B923-7372A6F9A3C3}" type="pres">
      <dgm:prSet presAssocID="{4DA33AF3-CB3E-4FFD-9E65-BF6B6543E154}" presName="chevron4" presStyleLbl="alignNode1" presStyleIdx="3" presStyleCnt="21"/>
      <dgm:spPr/>
    </dgm:pt>
    <dgm:pt modelId="{C88D2902-AD27-4FAE-BB8A-FE6B8231C23E}" type="pres">
      <dgm:prSet presAssocID="{4DA33AF3-CB3E-4FFD-9E65-BF6B6543E154}" presName="chevron5" presStyleLbl="alignNode1" presStyleIdx="4" presStyleCnt="21"/>
      <dgm:spPr/>
    </dgm:pt>
    <dgm:pt modelId="{C2ECBD46-F7E3-4157-88AD-13912F3244E6}" type="pres">
      <dgm:prSet presAssocID="{4DA33AF3-CB3E-4FFD-9E65-BF6B6543E154}" presName="chevron6" presStyleLbl="alignNode1" presStyleIdx="5" presStyleCnt="21"/>
      <dgm:spPr/>
    </dgm:pt>
    <dgm:pt modelId="{8A133977-A0C1-4C34-AB6D-F4D55DC6C034}" type="pres">
      <dgm:prSet presAssocID="{4DA33AF3-CB3E-4FFD-9E65-BF6B6543E154}" presName="chevron7" presStyleLbl="alignNode1" presStyleIdx="6" presStyleCnt="21"/>
      <dgm:spPr/>
    </dgm:pt>
    <dgm:pt modelId="{1E80CF38-F156-4EE2-951C-E4DF12EF8186}" type="pres">
      <dgm:prSet presAssocID="{4DA33AF3-CB3E-4FFD-9E65-BF6B6543E154}" presName="childtext" presStyleLbl="solidFgAcc1" presStyleIdx="0" presStyleCnt="3">
        <dgm:presLayoutVars>
          <dgm:chMax/>
          <dgm:chPref val="0"/>
          <dgm:bulletEnabled val="1"/>
        </dgm:presLayoutVars>
      </dgm:prSet>
      <dgm:spPr/>
    </dgm:pt>
    <dgm:pt modelId="{E7D602D8-FAE1-4F29-A48E-A6175A286DDE}" type="pres">
      <dgm:prSet presAssocID="{223F8132-B31B-42C7-8C50-4E7D9282EEF8}" presName="sibTrans" presStyleCnt="0"/>
      <dgm:spPr/>
    </dgm:pt>
    <dgm:pt modelId="{26F739FD-7F59-49EE-8790-9AA4569ED3A4}" type="pres">
      <dgm:prSet presAssocID="{82A97264-3F71-4D25-BF73-9DE4F9758433}" presName="parenttextcomposite" presStyleCnt="0"/>
      <dgm:spPr/>
    </dgm:pt>
    <dgm:pt modelId="{A6D5D3A6-BF60-4670-AC94-5F6A7BF5E7E0}" type="pres">
      <dgm:prSet presAssocID="{82A97264-3F71-4D25-BF73-9DE4F9758433}" presName="parenttext" presStyleLbl="revTx" presStyleIdx="1" presStyleCnt="3">
        <dgm:presLayoutVars>
          <dgm:chMax/>
          <dgm:chPref val="2"/>
          <dgm:bulletEnabled val="1"/>
        </dgm:presLayoutVars>
      </dgm:prSet>
      <dgm:spPr/>
    </dgm:pt>
    <dgm:pt modelId="{BA8166BF-9503-4D0B-A5D6-26E74AB69C7A}" type="pres">
      <dgm:prSet presAssocID="{82A97264-3F71-4D25-BF73-9DE4F9758433}" presName="composite" presStyleCnt="0"/>
      <dgm:spPr/>
    </dgm:pt>
    <dgm:pt modelId="{41852537-8B84-4918-8A95-F69C7A341610}" type="pres">
      <dgm:prSet presAssocID="{82A97264-3F71-4D25-BF73-9DE4F9758433}" presName="chevron1" presStyleLbl="alignNode1" presStyleIdx="7" presStyleCnt="21"/>
      <dgm:spPr/>
    </dgm:pt>
    <dgm:pt modelId="{2A5E5809-B907-403D-8BBB-1C71EB2BC116}" type="pres">
      <dgm:prSet presAssocID="{82A97264-3F71-4D25-BF73-9DE4F9758433}" presName="chevron2" presStyleLbl="alignNode1" presStyleIdx="8" presStyleCnt="21"/>
      <dgm:spPr/>
    </dgm:pt>
    <dgm:pt modelId="{1FA4E671-F44A-4FE2-9E40-F578F89FC50B}" type="pres">
      <dgm:prSet presAssocID="{82A97264-3F71-4D25-BF73-9DE4F9758433}" presName="chevron3" presStyleLbl="alignNode1" presStyleIdx="9" presStyleCnt="21"/>
      <dgm:spPr/>
    </dgm:pt>
    <dgm:pt modelId="{28F2125E-B3F0-420B-B2ED-57295E967EA9}" type="pres">
      <dgm:prSet presAssocID="{82A97264-3F71-4D25-BF73-9DE4F9758433}" presName="chevron4" presStyleLbl="alignNode1" presStyleIdx="10" presStyleCnt="21"/>
      <dgm:spPr/>
    </dgm:pt>
    <dgm:pt modelId="{413645C6-A722-42FB-9F39-042776548CD4}" type="pres">
      <dgm:prSet presAssocID="{82A97264-3F71-4D25-BF73-9DE4F9758433}" presName="chevron5" presStyleLbl="alignNode1" presStyleIdx="11" presStyleCnt="21"/>
      <dgm:spPr/>
    </dgm:pt>
    <dgm:pt modelId="{36402ED8-38B1-46B8-864C-FCD078AFA9E6}" type="pres">
      <dgm:prSet presAssocID="{82A97264-3F71-4D25-BF73-9DE4F9758433}" presName="chevron6" presStyleLbl="alignNode1" presStyleIdx="12" presStyleCnt="21"/>
      <dgm:spPr/>
    </dgm:pt>
    <dgm:pt modelId="{8924E9F1-599A-4D02-ACCB-2884269AA6C7}" type="pres">
      <dgm:prSet presAssocID="{82A97264-3F71-4D25-BF73-9DE4F9758433}" presName="chevron7" presStyleLbl="alignNode1" presStyleIdx="13" presStyleCnt="21"/>
      <dgm:spPr/>
    </dgm:pt>
    <dgm:pt modelId="{133A5586-F8F5-45A2-852F-BC799DA49AD7}" type="pres">
      <dgm:prSet presAssocID="{82A97264-3F71-4D25-BF73-9DE4F9758433}" presName="childtext" presStyleLbl="solidFgAcc1" presStyleIdx="1" presStyleCnt="3">
        <dgm:presLayoutVars>
          <dgm:chMax/>
          <dgm:chPref val="0"/>
          <dgm:bulletEnabled val="1"/>
        </dgm:presLayoutVars>
      </dgm:prSet>
      <dgm:spPr/>
    </dgm:pt>
    <dgm:pt modelId="{96D2453B-356F-4E49-AB68-C5840FA92939}" type="pres">
      <dgm:prSet presAssocID="{D8E35BE2-45B3-4B9F-B201-6C163D07D838}" presName="sibTrans" presStyleCnt="0"/>
      <dgm:spPr/>
    </dgm:pt>
    <dgm:pt modelId="{30C3A03A-B919-45E3-91ED-6B8265C3D6D4}" type="pres">
      <dgm:prSet presAssocID="{9EC98707-F1F4-485A-8AE6-F478CB90D58A}" presName="parenttextcomposite" presStyleCnt="0"/>
      <dgm:spPr/>
    </dgm:pt>
    <dgm:pt modelId="{72819A8E-9A37-4F06-AAEA-1A63813A8FDD}" type="pres">
      <dgm:prSet presAssocID="{9EC98707-F1F4-485A-8AE6-F478CB90D58A}" presName="parenttext" presStyleLbl="revTx" presStyleIdx="2" presStyleCnt="3">
        <dgm:presLayoutVars>
          <dgm:chMax/>
          <dgm:chPref val="2"/>
          <dgm:bulletEnabled val="1"/>
        </dgm:presLayoutVars>
      </dgm:prSet>
      <dgm:spPr/>
    </dgm:pt>
    <dgm:pt modelId="{DB31F17E-AFCA-441A-9E70-BA59E8C6A36D}" type="pres">
      <dgm:prSet presAssocID="{9EC98707-F1F4-485A-8AE6-F478CB90D58A}" presName="composite" presStyleCnt="0"/>
      <dgm:spPr/>
    </dgm:pt>
    <dgm:pt modelId="{9E7C2290-6F28-410B-A954-11957FADCC1E}" type="pres">
      <dgm:prSet presAssocID="{9EC98707-F1F4-485A-8AE6-F478CB90D58A}" presName="chevron1" presStyleLbl="alignNode1" presStyleIdx="14" presStyleCnt="21"/>
      <dgm:spPr/>
    </dgm:pt>
    <dgm:pt modelId="{596A602F-FE7A-4E1A-AB5E-93F44FD4B8CB}" type="pres">
      <dgm:prSet presAssocID="{9EC98707-F1F4-485A-8AE6-F478CB90D58A}" presName="chevron2" presStyleLbl="alignNode1" presStyleIdx="15" presStyleCnt="21"/>
      <dgm:spPr/>
    </dgm:pt>
    <dgm:pt modelId="{2F926958-EEF0-44D9-8B2E-91CDA08DBF95}" type="pres">
      <dgm:prSet presAssocID="{9EC98707-F1F4-485A-8AE6-F478CB90D58A}" presName="chevron3" presStyleLbl="alignNode1" presStyleIdx="16" presStyleCnt="21"/>
      <dgm:spPr/>
    </dgm:pt>
    <dgm:pt modelId="{63406E0B-A860-46C2-A1C0-48CB7B40C638}" type="pres">
      <dgm:prSet presAssocID="{9EC98707-F1F4-485A-8AE6-F478CB90D58A}" presName="chevron4" presStyleLbl="alignNode1" presStyleIdx="17" presStyleCnt="21"/>
      <dgm:spPr/>
    </dgm:pt>
    <dgm:pt modelId="{96690ED1-6A8E-4405-8074-55B5BF30BC32}" type="pres">
      <dgm:prSet presAssocID="{9EC98707-F1F4-485A-8AE6-F478CB90D58A}" presName="chevron5" presStyleLbl="alignNode1" presStyleIdx="18" presStyleCnt="21"/>
      <dgm:spPr/>
    </dgm:pt>
    <dgm:pt modelId="{54105463-BAB0-492E-A94A-4BA315F4B8D7}" type="pres">
      <dgm:prSet presAssocID="{9EC98707-F1F4-485A-8AE6-F478CB90D58A}" presName="chevron6" presStyleLbl="alignNode1" presStyleIdx="19" presStyleCnt="21"/>
      <dgm:spPr/>
    </dgm:pt>
    <dgm:pt modelId="{B6AF15FE-2653-481A-AFAC-18C4B763C83C}" type="pres">
      <dgm:prSet presAssocID="{9EC98707-F1F4-485A-8AE6-F478CB90D58A}" presName="chevron7" presStyleLbl="alignNode1" presStyleIdx="20" presStyleCnt="21"/>
      <dgm:spPr/>
    </dgm:pt>
    <dgm:pt modelId="{9E44991A-BB79-4AE9-83A2-875B57AD540B}" type="pres">
      <dgm:prSet presAssocID="{9EC98707-F1F4-485A-8AE6-F478CB90D58A}" presName="childtext" presStyleLbl="solidFgAcc1" presStyleIdx="2" presStyleCnt="3">
        <dgm:presLayoutVars>
          <dgm:chMax/>
          <dgm:chPref val="0"/>
          <dgm:bulletEnabled val="1"/>
        </dgm:presLayoutVars>
      </dgm:prSet>
      <dgm:spPr/>
    </dgm:pt>
  </dgm:ptLst>
  <dgm:cxnLst>
    <dgm:cxn modelId="{9DD7A41F-D1BA-49C3-8343-B5A56B3D70F5}" srcId="{9EC98707-F1F4-485A-8AE6-F478CB90D58A}" destId="{24DC197A-4BD2-4430-BE9D-95CE830CDCD0}" srcOrd="0" destOrd="0" parTransId="{89C1E2F6-D03E-4857-8F78-9DA04323A34E}" sibTransId="{C5F51080-D7EC-4200-B715-A841BAAC1AC8}"/>
    <dgm:cxn modelId="{56888826-9FDF-4744-A20F-4CF821A11E3A}" srcId="{8E52FA00-A182-466B-80BE-42CC5BF8C3D1}" destId="{82A97264-3F71-4D25-BF73-9DE4F9758433}" srcOrd="1" destOrd="0" parTransId="{28702AFE-2C11-4875-AC6D-A869512C83E9}" sibTransId="{D8E35BE2-45B3-4B9F-B201-6C163D07D838}"/>
    <dgm:cxn modelId="{DFE4133B-3C24-405D-A32E-E810945D77AB}" srcId="{8E52FA00-A182-466B-80BE-42CC5BF8C3D1}" destId="{9EC98707-F1F4-485A-8AE6-F478CB90D58A}" srcOrd="2" destOrd="0" parTransId="{57F6F5DE-A171-4598-A4F3-FB95A742CCB3}" sibTransId="{28BFFF5C-E96E-4EF1-8C51-9029324AFE84}"/>
    <dgm:cxn modelId="{31AAC967-C664-454B-8CA0-1D7A5E461689}" type="presOf" srcId="{24DC197A-4BD2-4430-BE9D-95CE830CDCD0}" destId="{9E44991A-BB79-4AE9-83A2-875B57AD540B}" srcOrd="0" destOrd="0" presId="urn:microsoft.com/office/officeart/2008/layout/VerticalAccentList"/>
    <dgm:cxn modelId="{49A0627B-5CD2-4E14-8D2F-9B2306B705FA}" type="presOf" srcId="{8E52FA00-A182-466B-80BE-42CC5BF8C3D1}" destId="{2BE4F367-6CB6-4AD1-B4F3-02D6B2FA43F6}" srcOrd="0" destOrd="0" presId="urn:microsoft.com/office/officeart/2008/layout/VerticalAccentList"/>
    <dgm:cxn modelId="{B05ABA83-3F86-49D3-B3B1-CD4AA926A071}" type="presOf" srcId="{BF3C66C7-15C7-42A9-9081-92FE5519E798}" destId="{1E80CF38-F156-4EE2-951C-E4DF12EF8186}" srcOrd="0" destOrd="0" presId="urn:microsoft.com/office/officeart/2008/layout/VerticalAccentList"/>
    <dgm:cxn modelId="{ED950185-382B-4976-A234-30877A499182}" type="presOf" srcId="{4DA33AF3-CB3E-4FFD-9E65-BF6B6543E154}" destId="{45CF22DB-2950-4468-AE96-5E6CFCE1D785}" srcOrd="0" destOrd="0" presId="urn:microsoft.com/office/officeart/2008/layout/VerticalAccentList"/>
    <dgm:cxn modelId="{D0FB0C8C-EA42-4A1A-ADF7-F3BEC2CACCC5}" type="presOf" srcId="{6B93363A-E942-4B03-B65E-42975F0EA4BD}" destId="{133A5586-F8F5-45A2-852F-BC799DA49AD7}" srcOrd="0" destOrd="0" presId="urn:microsoft.com/office/officeart/2008/layout/VerticalAccentList"/>
    <dgm:cxn modelId="{217813B6-095F-40DB-A13D-3839499355D5}" srcId="{8E52FA00-A182-466B-80BE-42CC5BF8C3D1}" destId="{4DA33AF3-CB3E-4FFD-9E65-BF6B6543E154}" srcOrd="0" destOrd="0" parTransId="{551AE61F-2AD5-4123-87C1-BFCA690841BE}" sibTransId="{223F8132-B31B-42C7-8C50-4E7D9282EEF8}"/>
    <dgm:cxn modelId="{8481E5BF-7A3C-4171-8158-2B3D6C6D96FE}" srcId="{4DA33AF3-CB3E-4FFD-9E65-BF6B6543E154}" destId="{BF3C66C7-15C7-42A9-9081-92FE5519E798}" srcOrd="0" destOrd="0" parTransId="{B8FC5429-96F8-4712-80D4-12A92034C187}" sibTransId="{A6A5D2E7-9CDD-45DB-8F2A-6F32F7A26211}"/>
    <dgm:cxn modelId="{E3E2BAC7-9017-4025-8FEB-D6DF757BC1B6}" type="presOf" srcId="{82A97264-3F71-4D25-BF73-9DE4F9758433}" destId="{A6D5D3A6-BF60-4670-AC94-5F6A7BF5E7E0}" srcOrd="0" destOrd="0" presId="urn:microsoft.com/office/officeart/2008/layout/VerticalAccentList"/>
    <dgm:cxn modelId="{6CC29FD3-8F05-4709-8DD8-41CFA04B0950}" srcId="{82A97264-3F71-4D25-BF73-9DE4F9758433}" destId="{6B93363A-E942-4B03-B65E-42975F0EA4BD}" srcOrd="0" destOrd="0" parTransId="{E7CA3E48-FD8C-407D-BDB1-1986790BD55A}" sibTransId="{DFC16C1E-7C1A-425D-A3D3-09E92E3668C9}"/>
    <dgm:cxn modelId="{30E3F5EB-5440-4AB9-9BF0-9E9071C24196}" type="presOf" srcId="{9EC98707-F1F4-485A-8AE6-F478CB90D58A}" destId="{72819A8E-9A37-4F06-AAEA-1A63813A8FDD}" srcOrd="0" destOrd="0" presId="urn:microsoft.com/office/officeart/2008/layout/VerticalAccentList"/>
    <dgm:cxn modelId="{2A1400CC-A185-4E3E-A404-358673600A84}" type="presParOf" srcId="{2BE4F367-6CB6-4AD1-B4F3-02D6B2FA43F6}" destId="{A5ABADA2-ED5A-4A87-A452-2DF5FDE1B7BF}" srcOrd="0" destOrd="0" presId="urn:microsoft.com/office/officeart/2008/layout/VerticalAccentList"/>
    <dgm:cxn modelId="{DA6E25EA-4E8D-4EA0-9909-61EC26549D20}" type="presParOf" srcId="{A5ABADA2-ED5A-4A87-A452-2DF5FDE1B7BF}" destId="{45CF22DB-2950-4468-AE96-5E6CFCE1D785}" srcOrd="0" destOrd="0" presId="urn:microsoft.com/office/officeart/2008/layout/VerticalAccentList"/>
    <dgm:cxn modelId="{38791DFE-DB04-4333-99A9-411082392A22}" type="presParOf" srcId="{2BE4F367-6CB6-4AD1-B4F3-02D6B2FA43F6}" destId="{3DC16361-5517-467D-B297-38F1AD79C136}" srcOrd="1" destOrd="0" presId="urn:microsoft.com/office/officeart/2008/layout/VerticalAccentList"/>
    <dgm:cxn modelId="{5573B446-5B57-41D6-9CCE-DD60788FB7D7}" type="presParOf" srcId="{3DC16361-5517-467D-B297-38F1AD79C136}" destId="{1E64288B-A2B5-4C85-8415-A30E7B47A535}" srcOrd="0" destOrd="0" presId="urn:microsoft.com/office/officeart/2008/layout/VerticalAccentList"/>
    <dgm:cxn modelId="{4417A13B-5F77-4DEC-A208-57E48A604F08}" type="presParOf" srcId="{3DC16361-5517-467D-B297-38F1AD79C136}" destId="{8881FE28-08C5-43E3-8A47-B5DE5B641393}" srcOrd="1" destOrd="0" presId="urn:microsoft.com/office/officeart/2008/layout/VerticalAccentList"/>
    <dgm:cxn modelId="{248DB322-E260-4D0C-8C7F-3D13A4BCE1CB}" type="presParOf" srcId="{3DC16361-5517-467D-B297-38F1AD79C136}" destId="{C8F3E35B-553C-4D2D-8A73-F0FA05C66E62}" srcOrd="2" destOrd="0" presId="urn:microsoft.com/office/officeart/2008/layout/VerticalAccentList"/>
    <dgm:cxn modelId="{30882E08-A609-4B97-BC1D-CCDC6E98A8DA}" type="presParOf" srcId="{3DC16361-5517-467D-B297-38F1AD79C136}" destId="{99721B13-6693-47A4-B923-7372A6F9A3C3}" srcOrd="3" destOrd="0" presId="urn:microsoft.com/office/officeart/2008/layout/VerticalAccentList"/>
    <dgm:cxn modelId="{B6EAD692-27DC-4837-9A04-5FDDAF62D82E}" type="presParOf" srcId="{3DC16361-5517-467D-B297-38F1AD79C136}" destId="{C88D2902-AD27-4FAE-BB8A-FE6B8231C23E}" srcOrd="4" destOrd="0" presId="urn:microsoft.com/office/officeart/2008/layout/VerticalAccentList"/>
    <dgm:cxn modelId="{A9D7CE1F-FC41-42CB-8B04-E948FE77B2B3}" type="presParOf" srcId="{3DC16361-5517-467D-B297-38F1AD79C136}" destId="{C2ECBD46-F7E3-4157-88AD-13912F3244E6}" srcOrd="5" destOrd="0" presId="urn:microsoft.com/office/officeart/2008/layout/VerticalAccentList"/>
    <dgm:cxn modelId="{F57CFDDA-4CA1-4342-A2BB-341B8CF00E2C}" type="presParOf" srcId="{3DC16361-5517-467D-B297-38F1AD79C136}" destId="{8A133977-A0C1-4C34-AB6D-F4D55DC6C034}" srcOrd="6" destOrd="0" presId="urn:microsoft.com/office/officeart/2008/layout/VerticalAccentList"/>
    <dgm:cxn modelId="{717BCD23-CA2A-4CB5-815F-C76BD4C8B7AF}" type="presParOf" srcId="{3DC16361-5517-467D-B297-38F1AD79C136}" destId="{1E80CF38-F156-4EE2-951C-E4DF12EF8186}" srcOrd="7" destOrd="0" presId="urn:microsoft.com/office/officeart/2008/layout/VerticalAccentList"/>
    <dgm:cxn modelId="{A45C8AB6-55C3-46E8-AA27-D59615AA72EE}" type="presParOf" srcId="{2BE4F367-6CB6-4AD1-B4F3-02D6B2FA43F6}" destId="{E7D602D8-FAE1-4F29-A48E-A6175A286DDE}" srcOrd="2" destOrd="0" presId="urn:microsoft.com/office/officeart/2008/layout/VerticalAccentList"/>
    <dgm:cxn modelId="{928D5614-5FBB-416B-9D27-B89FC1E4A97E}" type="presParOf" srcId="{2BE4F367-6CB6-4AD1-B4F3-02D6B2FA43F6}" destId="{26F739FD-7F59-49EE-8790-9AA4569ED3A4}" srcOrd="3" destOrd="0" presId="urn:microsoft.com/office/officeart/2008/layout/VerticalAccentList"/>
    <dgm:cxn modelId="{A8F958F8-18CA-4EA6-B29E-ECA1168E5BE8}" type="presParOf" srcId="{26F739FD-7F59-49EE-8790-9AA4569ED3A4}" destId="{A6D5D3A6-BF60-4670-AC94-5F6A7BF5E7E0}" srcOrd="0" destOrd="0" presId="urn:microsoft.com/office/officeart/2008/layout/VerticalAccentList"/>
    <dgm:cxn modelId="{7BDE42D6-5A5F-425B-AFE0-947B0829A652}" type="presParOf" srcId="{2BE4F367-6CB6-4AD1-B4F3-02D6B2FA43F6}" destId="{BA8166BF-9503-4D0B-A5D6-26E74AB69C7A}" srcOrd="4" destOrd="0" presId="urn:microsoft.com/office/officeart/2008/layout/VerticalAccentList"/>
    <dgm:cxn modelId="{3128DCB8-517C-4C0F-AC9E-D3F4628FD45E}" type="presParOf" srcId="{BA8166BF-9503-4D0B-A5D6-26E74AB69C7A}" destId="{41852537-8B84-4918-8A95-F69C7A341610}" srcOrd="0" destOrd="0" presId="urn:microsoft.com/office/officeart/2008/layout/VerticalAccentList"/>
    <dgm:cxn modelId="{BF552AC1-3042-441D-8888-AD907A44C12B}" type="presParOf" srcId="{BA8166BF-9503-4D0B-A5D6-26E74AB69C7A}" destId="{2A5E5809-B907-403D-8BBB-1C71EB2BC116}" srcOrd="1" destOrd="0" presId="urn:microsoft.com/office/officeart/2008/layout/VerticalAccentList"/>
    <dgm:cxn modelId="{40ECDF5E-5691-4968-8C05-C301E8914E26}" type="presParOf" srcId="{BA8166BF-9503-4D0B-A5D6-26E74AB69C7A}" destId="{1FA4E671-F44A-4FE2-9E40-F578F89FC50B}" srcOrd="2" destOrd="0" presId="urn:microsoft.com/office/officeart/2008/layout/VerticalAccentList"/>
    <dgm:cxn modelId="{61E5A370-0E8B-4094-87C0-352988282A25}" type="presParOf" srcId="{BA8166BF-9503-4D0B-A5D6-26E74AB69C7A}" destId="{28F2125E-B3F0-420B-B2ED-57295E967EA9}" srcOrd="3" destOrd="0" presId="urn:microsoft.com/office/officeart/2008/layout/VerticalAccentList"/>
    <dgm:cxn modelId="{13993C7A-E741-4144-A18A-257D5F766A49}" type="presParOf" srcId="{BA8166BF-9503-4D0B-A5D6-26E74AB69C7A}" destId="{413645C6-A722-42FB-9F39-042776548CD4}" srcOrd="4" destOrd="0" presId="urn:microsoft.com/office/officeart/2008/layout/VerticalAccentList"/>
    <dgm:cxn modelId="{828CA83E-0F1A-4137-922A-4B1F0E69CC8B}" type="presParOf" srcId="{BA8166BF-9503-4D0B-A5D6-26E74AB69C7A}" destId="{36402ED8-38B1-46B8-864C-FCD078AFA9E6}" srcOrd="5" destOrd="0" presId="urn:microsoft.com/office/officeart/2008/layout/VerticalAccentList"/>
    <dgm:cxn modelId="{22A16C89-D7CE-47D4-B1E5-F0DCBEAC5354}" type="presParOf" srcId="{BA8166BF-9503-4D0B-A5D6-26E74AB69C7A}" destId="{8924E9F1-599A-4D02-ACCB-2884269AA6C7}" srcOrd="6" destOrd="0" presId="urn:microsoft.com/office/officeart/2008/layout/VerticalAccentList"/>
    <dgm:cxn modelId="{F5A0B964-F7B4-414B-94C3-233D5BBDD967}" type="presParOf" srcId="{BA8166BF-9503-4D0B-A5D6-26E74AB69C7A}" destId="{133A5586-F8F5-45A2-852F-BC799DA49AD7}" srcOrd="7" destOrd="0" presId="urn:microsoft.com/office/officeart/2008/layout/VerticalAccentList"/>
    <dgm:cxn modelId="{3388F092-74CA-44A2-922A-3A50D3CB0B6F}" type="presParOf" srcId="{2BE4F367-6CB6-4AD1-B4F3-02D6B2FA43F6}" destId="{96D2453B-356F-4E49-AB68-C5840FA92939}" srcOrd="5" destOrd="0" presId="urn:microsoft.com/office/officeart/2008/layout/VerticalAccentList"/>
    <dgm:cxn modelId="{198DC9BC-47CE-4C1E-959D-6958E8F87574}" type="presParOf" srcId="{2BE4F367-6CB6-4AD1-B4F3-02D6B2FA43F6}" destId="{30C3A03A-B919-45E3-91ED-6B8265C3D6D4}" srcOrd="6" destOrd="0" presId="urn:microsoft.com/office/officeart/2008/layout/VerticalAccentList"/>
    <dgm:cxn modelId="{53AE5186-6EC1-4AB1-9DDA-A37638495AAF}" type="presParOf" srcId="{30C3A03A-B919-45E3-91ED-6B8265C3D6D4}" destId="{72819A8E-9A37-4F06-AAEA-1A63813A8FDD}" srcOrd="0" destOrd="0" presId="urn:microsoft.com/office/officeart/2008/layout/VerticalAccentList"/>
    <dgm:cxn modelId="{8D8F9A2A-4AF1-48AC-8669-2B7C6793A704}" type="presParOf" srcId="{2BE4F367-6CB6-4AD1-B4F3-02D6B2FA43F6}" destId="{DB31F17E-AFCA-441A-9E70-BA59E8C6A36D}" srcOrd="7" destOrd="0" presId="urn:microsoft.com/office/officeart/2008/layout/VerticalAccentList"/>
    <dgm:cxn modelId="{6446D99F-04FB-44DB-8F7A-618FF46C982D}" type="presParOf" srcId="{DB31F17E-AFCA-441A-9E70-BA59E8C6A36D}" destId="{9E7C2290-6F28-410B-A954-11957FADCC1E}" srcOrd="0" destOrd="0" presId="urn:microsoft.com/office/officeart/2008/layout/VerticalAccentList"/>
    <dgm:cxn modelId="{5F31BB2B-D179-49F6-B085-7DE5172F9F92}" type="presParOf" srcId="{DB31F17E-AFCA-441A-9E70-BA59E8C6A36D}" destId="{596A602F-FE7A-4E1A-AB5E-93F44FD4B8CB}" srcOrd="1" destOrd="0" presId="urn:microsoft.com/office/officeart/2008/layout/VerticalAccentList"/>
    <dgm:cxn modelId="{8ACF8658-7193-4E5A-AC27-E0BE1E9CDC4D}" type="presParOf" srcId="{DB31F17E-AFCA-441A-9E70-BA59E8C6A36D}" destId="{2F926958-EEF0-44D9-8B2E-91CDA08DBF95}" srcOrd="2" destOrd="0" presId="urn:microsoft.com/office/officeart/2008/layout/VerticalAccentList"/>
    <dgm:cxn modelId="{86DF5096-CDC9-4AD5-B9A1-688D183BD635}" type="presParOf" srcId="{DB31F17E-AFCA-441A-9E70-BA59E8C6A36D}" destId="{63406E0B-A860-46C2-A1C0-48CB7B40C638}" srcOrd="3" destOrd="0" presId="urn:microsoft.com/office/officeart/2008/layout/VerticalAccentList"/>
    <dgm:cxn modelId="{5F51B11F-85E3-4630-9CB4-410FE277D4C3}" type="presParOf" srcId="{DB31F17E-AFCA-441A-9E70-BA59E8C6A36D}" destId="{96690ED1-6A8E-4405-8074-55B5BF30BC32}" srcOrd="4" destOrd="0" presId="urn:microsoft.com/office/officeart/2008/layout/VerticalAccentList"/>
    <dgm:cxn modelId="{B3EC8A78-13B5-42F2-91FE-A85ECABE53AF}" type="presParOf" srcId="{DB31F17E-AFCA-441A-9E70-BA59E8C6A36D}" destId="{54105463-BAB0-492E-A94A-4BA315F4B8D7}" srcOrd="5" destOrd="0" presId="urn:microsoft.com/office/officeart/2008/layout/VerticalAccentList"/>
    <dgm:cxn modelId="{AB594608-13BC-454B-8B8A-66C439FD90E6}" type="presParOf" srcId="{DB31F17E-AFCA-441A-9E70-BA59E8C6A36D}" destId="{B6AF15FE-2653-481A-AFAC-18C4B763C83C}" srcOrd="6" destOrd="0" presId="urn:microsoft.com/office/officeart/2008/layout/VerticalAccentList"/>
    <dgm:cxn modelId="{C5DE719C-C94C-4DE6-ADD5-757DDC69BBBD}" type="presParOf" srcId="{DB31F17E-AFCA-441A-9E70-BA59E8C6A36D}" destId="{9E44991A-BB79-4AE9-83A2-875B57AD540B}" srcOrd="7" destOrd="0" presId="urn:microsoft.com/office/officeart/2008/layout/VerticalAccen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7E277F-1299-4433-8732-AFDF64DD64AE}">
      <dsp:nvSpPr>
        <dsp:cNvPr id="0" name=""/>
        <dsp:cNvSpPr/>
      </dsp:nvSpPr>
      <dsp:spPr>
        <a:xfrm>
          <a:off x="1512371" y="0"/>
          <a:ext cx="4525963" cy="4525963"/>
        </a:xfrm>
        <a:prstGeom prst="triangle">
          <a:avLst/>
        </a:prstGeom>
        <a:solidFill>
          <a:schemeClr val="accent3">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EFAF5DE-519C-4D5A-8858-51ED47141869}">
      <dsp:nvSpPr>
        <dsp:cNvPr id="0" name=""/>
        <dsp:cNvSpPr/>
      </dsp:nvSpPr>
      <dsp:spPr>
        <a:xfrm>
          <a:off x="3775352" y="455027"/>
          <a:ext cx="2941875" cy="1071380"/>
        </a:xfrm>
        <a:prstGeom prst="roundRect">
          <a:avLst/>
        </a:prstGeom>
        <a:solidFill>
          <a:schemeClr val="lt1">
            <a:alpha val="90000"/>
            <a:hueOff val="0"/>
            <a:satOff val="0"/>
            <a:lumOff val="0"/>
            <a:alphaOff val="0"/>
          </a:schemeClr>
        </a:solidFill>
        <a:ln w="25400" cap="flat" cmpd="sng" algn="ctr">
          <a:solidFill>
            <a:schemeClr val="accent3">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l-GR" sz="1800" b="1" kern="1200" dirty="0"/>
            <a:t>Χρόνος από την ταχέως δρώσα ινσουλίνη και γεύμα</a:t>
          </a:r>
        </a:p>
      </dsp:txBody>
      <dsp:txXfrm>
        <a:off x="3827652" y="507327"/>
        <a:ext cx="2837275" cy="966780"/>
      </dsp:txXfrm>
    </dsp:sp>
    <dsp:sp modelId="{05C20A80-BFBC-4706-A6FC-B33B2CB96E33}">
      <dsp:nvSpPr>
        <dsp:cNvPr id="0" name=""/>
        <dsp:cNvSpPr/>
      </dsp:nvSpPr>
      <dsp:spPr>
        <a:xfrm>
          <a:off x="3775352" y="1660330"/>
          <a:ext cx="2941875" cy="1071380"/>
        </a:xfrm>
        <a:prstGeom prst="roundRect">
          <a:avLst/>
        </a:prstGeom>
        <a:solidFill>
          <a:schemeClr val="lt1">
            <a:alpha val="90000"/>
            <a:hueOff val="0"/>
            <a:satOff val="0"/>
            <a:lumOff val="0"/>
            <a:alphaOff val="0"/>
          </a:schemeClr>
        </a:solidFill>
        <a:ln w="25400" cap="flat" cmpd="sng" algn="ctr">
          <a:solidFill>
            <a:schemeClr val="accent3">
              <a:alpha val="90000"/>
              <a:hueOff val="0"/>
              <a:satOff val="0"/>
              <a:lumOff val="0"/>
              <a:alphaOff val="-2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l-GR" sz="1800" b="1" kern="1200" dirty="0"/>
            <a:t>Επιθυμητή τιμή γλυκόζης</a:t>
          </a:r>
        </a:p>
      </dsp:txBody>
      <dsp:txXfrm>
        <a:off x="3827652" y="1712630"/>
        <a:ext cx="2837275" cy="966780"/>
      </dsp:txXfrm>
    </dsp:sp>
    <dsp:sp modelId="{A9128845-21EB-401D-9A46-08659E796E42}">
      <dsp:nvSpPr>
        <dsp:cNvPr id="0" name=""/>
        <dsp:cNvSpPr/>
      </dsp:nvSpPr>
      <dsp:spPr>
        <a:xfrm>
          <a:off x="3775352" y="2865632"/>
          <a:ext cx="2941875" cy="1071380"/>
        </a:xfrm>
        <a:prstGeom prst="roundRect">
          <a:avLst/>
        </a:prstGeom>
        <a:solidFill>
          <a:schemeClr val="lt1">
            <a:alpha val="90000"/>
            <a:hueOff val="0"/>
            <a:satOff val="0"/>
            <a:lumOff val="0"/>
            <a:alphaOff val="0"/>
          </a:schemeClr>
        </a:solidFill>
        <a:ln w="25400" cap="flat" cmpd="sng" algn="ctr">
          <a:solidFill>
            <a:schemeClr val="accent3">
              <a:alpha val="90000"/>
              <a:hueOff val="0"/>
              <a:satOff val="0"/>
              <a:lumOff val="0"/>
              <a:alphaOff val="-4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l-GR" sz="1800" b="1" kern="1200" dirty="0"/>
            <a:t>Δραστηριότητα-φυσική κατάσταση</a:t>
          </a:r>
        </a:p>
      </dsp:txBody>
      <dsp:txXfrm>
        <a:off x="3827652" y="2917932"/>
        <a:ext cx="2837275" cy="9667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8DCFD6-A7FF-4BCB-94E8-388EEA5733C1}">
      <dsp:nvSpPr>
        <dsp:cNvPr id="0" name=""/>
        <dsp:cNvSpPr/>
      </dsp:nvSpPr>
      <dsp:spPr>
        <a:xfrm>
          <a:off x="0" y="3406931"/>
          <a:ext cx="11010147" cy="1118231"/>
        </a:xfrm>
        <a:prstGeom prst="rect">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l-GR" sz="2400" b="1" kern="1200" dirty="0">
              <a:solidFill>
                <a:schemeClr val="tx1"/>
              </a:solidFill>
            </a:rPr>
            <a:t>Εξατομίκευση (Προσαρμογή προς τα πάνω (2000 / TDD) σε αυξημένη </a:t>
          </a:r>
          <a:r>
            <a:rPr lang="el-GR" sz="2400" b="1" kern="1200" dirty="0" err="1">
              <a:solidFill>
                <a:schemeClr val="tx1"/>
              </a:solidFill>
            </a:rPr>
            <a:t>ινσουλινοευαισθησία</a:t>
          </a:r>
          <a:r>
            <a:rPr lang="el-GR" sz="2400" b="1" kern="1200" dirty="0">
              <a:solidFill>
                <a:schemeClr val="tx1"/>
              </a:solidFill>
            </a:rPr>
            <a:t> ή προς τα κάτω (1500 / TDD) σε </a:t>
          </a:r>
          <a:r>
            <a:rPr lang="el-GR" sz="2400" b="1" kern="1200" dirty="0" err="1">
              <a:solidFill>
                <a:schemeClr val="tx1"/>
              </a:solidFill>
            </a:rPr>
            <a:t>ινσουλινοαντίσταση</a:t>
          </a:r>
          <a:r>
            <a:rPr lang="el-GR" sz="2400" b="1" kern="1200" dirty="0">
              <a:solidFill>
                <a:schemeClr val="tx1"/>
              </a:solidFill>
            </a:rPr>
            <a:t>) </a:t>
          </a:r>
        </a:p>
      </dsp:txBody>
      <dsp:txXfrm>
        <a:off x="0" y="3406931"/>
        <a:ext cx="11010147" cy="1118231"/>
      </dsp:txXfrm>
    </dsp:sp>
    <dsp:sp modelId="{550D2E46-1FE2-4750-AC28-FD84ADA69847}">
      <dsp:nvSpPr>
        <dsp:cNvPr id="0" name=""/>
        <dsp:cNvSpPr/>
      </dsp:nvSpPr>
      <dsp:spPr>
        <a:xfrm rot="10800000">
          <a:off x="0" y="1703865"/>
          <a:ext cx="11010147" cy="1719839"/>
        </a:xfrm>
        <a:prstGeom prst="upArrowCallout">
          <a:avLst/>
        </a:prstGeom>
        <a:solidFill>
          <a:schemeClr val="accent5">
            <a:lumMod val="20000"/>
            <a:lumOff val="80000"/>
          </a:schemeClr>
        </a:solidFill>
        <a:ln w="25400" cap="flat" cmpd="sng" algn="ctr">
          <a:solidFill>
            <a:schemeClr val="bg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l-GR" sz="2800" b="1" kern="1200" dirty="0">
              <a:solidFill>
                <a:schemeClr val="tx1"/>
              </a:solidFill>
            </a:rPr>
            <a:t>Δείκτης ευαισθησίας της ινσουλίνης</a:t>
          </a:r>
          <a:r>
            <a:rPr lang="en-US" sz="2800" b="1" kern="1200" dirty="0">
              <a:solidFill>
                <a:schemeClr val="tx1"/>
              </a:solidFill>
            </a:rPr>
            <a:t>:</a:t>
          </a:r>
          <a:r>
            <a:rPr lang="el-GR" sz="2800" b="1" kern="1200" dirty="0">
              <a:solidFill>
                <a:schemeClr val="tx1"/>
              </a:solidFill>
            </a:rPr>
            <a:t> 1800/Τ</a:t>
          </a:r>
          <a:r>
            <a:rPr lang="en-US" sz="2800" b="1" kern="1200" dirty="0">
              <a:solidFill>
                <a:schemeClr val="tx1"/>
              </a:solidFill>
            </a:rPr>
            <a:t>DD</a:t>
          </a:r>
          <a:endParaRPr lang="el-GR" sz="2800" b="1" kern="1200" dirty="0">
            <a:solidFill>
              <a:schemeClr val="tx1"/>
            </a:solidFill>
          </a:endParaRPr>
        </a:p>
      </dsp:txBody>
      <dsp:txXfrm rot="10800000">
        <a:off x="0" y="1703865"/>
        <a:ext cx="11010147" cy="1117500"/>
      </dsp:txXfrm>
    </dsp:sp>
    <dsp:sp modelId="{8128E729-52C1-4CCF-8060-77767CFFFF7B}">
      <dsp:nvSpPr>
        <dsp:cNvPr id="0" name=""/>
        <dsp:cNvSpPr/>
      </dsp:nvSpPr>
      <dsp:spPr>
        <a:xfrm rot="10800000">
          <a:off x="0" y="799"/>
          <a:ext cx="11010147" cy="1719839"/>
        </a:xfrm>
        <a:prstGeom prst="upArrowCallout">
          <a:avLst/>
        </a:prstGeom>
        <a:solidFill>
          <a:schemeClr val="bg1">
            <a:lumMod val="9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l-GR" sz="2800" b="1" kern="1200" dirty="0">
              <a:solidFill>
                <a:schemeClr val="tx1"/>
              </a:solidFill>
            </a:rPr>
            <a:t>1 μονάδα ινσουλίνης πόσο μειώνει την τιμή γλυκόζης αίματος</a:t>
          </a:r>
        </a:p>
      </dsp:txBody>
      <dsp:txXfrm rot="10800000">
        <a:off x="0" y="799"/>
        <a:ext cx="11010147" cy="11175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B481D8-AA60-45B6-8BEA-731DE4D87204}">
      <dsp:nvSpPr>
        <dsp:cNvPr id="0" name=""/>
        <dsp:cNvSpPr/>
      </dsp:nvSpPr>
      <dsp:spPr>
        <a:xfrm>
          <a:off x="3529743" y="1214650"/>
          <a:ext cx="3855438" cy="3827693"/>
        </a:xfrm>
        <a:prstGeom prst="ellipse">
          <a:avLst/>
        </a:prstGeom>
        <a:solidFill>
          <a:schemeClr val="lt1">
            <a:alpha val="50000"/>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l-GR" sz="2000" b="1" kern="1200" dirty="0">
              <a:effectLst>
                <a:outerShdw blurRad="38100" dist="38100" dir="2700000" algn="tl">
                  <a:srgbClr val="000000">
                    <a:alpha val="43137"/>
                  </a:srgbClr>
                </a:outerShdw>
              </a:effectLst>
            </a:rPr>
            <a:t>Παράγοντες που επηρεάζουν την </a:t>
          </a:r>
          <a:r>
            <a:rPr lang="el-GR" sz="2000" b="1" kern="1200" dirty="0" err="1">
              <a:effectLst>
                <a:outerShdw blurRad="38100" dist="38100" dir="2700000" algn="tl">
                  <a:srgbClr val="000000">
                    <a:alpha val="43137"/>
                  </a:srgbClr>
                </a:outerShdw>
              </a:effectLst>
            </a:rPr>
            <a:t>ινσουλινοευαισθησία</a:t>
          </a:r>
          <a:endParaRPr lang="el-GR" sz="2000" b="1" kern="1200" dirty="0">
            <a:effectLst>
              <a:outerShdw blurRad="38100" dist="38100" dir="2700000" algn="tl">
                <a:srgbClr val="000000">
                  <a:alpha val="43137"/>
                </a:srgbClr>
              </a:outerShdw>
            </a:effectLst>
          </a:endParaRPr>
        </a:p>
      </dsp:txBody>
      <dsp:txXfrm>
        <a:off x="4094359" y="1775203"/>
        <a:ext cx="2726206" cy="2706587"/>
      </dsp:txXfrm>
    </dsp:sp>
    <dsp:sp modelId="{AFE6B3E9-75B4-4AAD-929B-DEE3968C6E86}">
      <dsp:nvSpPr>
        <dsp:cNvPr id="0" name=""/>
        <dsp:cNvSpPr/>
      </dsp:nvSpPr>
      <dsp:spPr>
        <a:xfrm>
          <a:off x="3662279" y="103631"/>
          <a:ext cx="3590366" cy="1679475"/>
        </a:xfrm>
        <a:prstGeom prst="ellipse">
          <a:avLst/>
        </a:prstGeom>
        <a:solidFill>
          <a:schemeClr val="lt1">
            <a:alpha val="50000"/>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l-GR" sz="2000" b="1" kern="1200" dirty="0">
              <a:solidFill>
                <a:schemeClr val="tx1"/>
              </a:solidFill>
              <a:effectLst>
                <a:outerShdw blurRad="38100" dist="38100" dir="2700000" algn="tl">
                  <a:srgbClr val="000000">
                    <a:alpha val="43137"/>
                  </a:srgbClr>
                </a:outerShdw>
              </a:effectLst>
            </a:rPr>
            <a:t>Ο κιρκάδιος ρυθμός</a:t>
          </a:r>
        </a:p>
      </dsp:txBody>
      <dsp:txXfrm>
        <a:off x="4188076" y="349584"/>
        <a:ext cx="2538772" cy="1187569"/>
      </dsp:txXfrm>
    </dsp:sp>
    <dsp:sp modelId="{19C4C478-E69A-46AC-B1CF-DD3001888528}">
      <dsp:nvSpPr>
        <dsp:cNvPr id="0" name=""/>
        <dsp:cNvSpPr/>
      </dsp:nvSpPr>
      <dsp:spPr>
        <a:xfrm>
          <a:off x="5740459" y="1613517"/>
          <a:ext cx="3590366" cy="1679475"/>
        </a:xfrm>
        <a:prstGeom prst="ellipse">
          <a:avLst/>
        </a:prstGeom>
        <a:solidFill>
          <a:schemeClr val="lt1">
            <a:alpha val="50000"/>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l-GR" sz="2000" b="1" kern="1200" dirty="0">
              <a:solidFill>
                <a:schemeClr val="tx1"/>
              </a:solidFill>
              <a:effectLst>
                <a:outerShdw blurRad="38100" dist="38100" dir="2700000" algn="tl">
                  <a:srgbClr val="000000">
                    <a:alpha val="43137"/>
                  </a:srgbClr>
                </a:outerShdw>
              </a:effectLst>
            </a:rPr>
            <a:t>Η </a:t>
          </a:r>
          <a:r>
            <a:rPr lang="el-GR" sz="2000" b="1" kern="1200" dirty="0" err="1">
              <a:solidFill>
                <a:schemeClr val="tx1"/>
              </a:solidFill>
              <a:effectLst>
                <a:outerShdw blurRad="38100" dist="38100" dir="2700000" algn="tl">
                  <a:srgbClr val="000000">
                    <a:alpha val="43137"/>
                  </a:srgbClr>
                </a:outerShdw>
              </a:effectLst>
            </a:rPr>
            <a:t>ινσουλινοθεραπεία</a:t>
          </a:r>
          <a:endParaRPr lang="el-GR" sz="2000" b="1" kern="1200" dirty="0">
            <a:solidFill>
              <a:schemeClr val="tx1"/>
            </a:solidFill>
            <a:effectLst>
              <a:outerShdw blurRad="38100" dist="38100" dir="2700000" algn="tl">
                <a:srgbClr val="000000">
                  <a:alpha val="43137"/>
                </a:srgbClr>
              </a:outerShdw>
            </a:effectLst>
          </a:endParaRPr>
        </a:p>
      </dsp:txBody>
      <dsp:txXfrm>
        <a:off x="6266256" y="1859470"/>
        <a:ext cx="2538772" cy="1187569"/>
      </dsp:txXfrm>
    </dsp:sp>
    <dsp:sp modelId="{1BA27FA9-3C90-4311-98C6-B48FFC315E76}">
      <dsp:nvSpPr>
        <dsp:cNvPr id="0" name=""/>
        <dsp:cNvSpPr/>
      </dsp:nvSpPr>
      <dsp:spPr>
        <a:xfrm>
          <a:off x="4946665" y="4056564"/>
          <a:ext cx="3590366" cy="1679475"/>
        </a:xfrm>
        <a:prstGeom prst="ellipse">
          <a:avLst/>
        </a:prstGeom>
        <a:solidFill>
          <a:schemeClr val="lt1">
            <a:alpha val="50000"/>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l-GR" sz="2000" b="1" kern="1200" dirty="0">
              <a:solidFill>
                <a:schemeClr val="tx1"/>
              </a:solidFill>
              <a:effectLst>
                <a:outerShdw blurRad="38100" dist="38100" dir="2700000" algn="tl">
                  <a:srgbClr val="000000">
                    <a:alpha val="43137"/>
                  </a:srgbClr>
                </a:outerShdw>
              </a:effectLst>
            </a:rPr>
            <a:t>Η άσκηση</a:t>
          </a:r>
        </a:p>
      </dsp:txBody>
      <dsp:txXfrm>
        <a:off x="5472462" y="4302517"/>
        <a:ext cx="2538772" cy="1187569"/>
      </dsp:txXfrm>
    </dsp:sp>
    <dsp:sp modelId="{E3DAA7B4-1112-4739-A356-C334A3F30AD8}">
      <dsp:nvSpPr>
        <dsp:cNvPr id="0" name=""/>
        <dsp:cNvSpPr/>
      </dsp:nvSpPr>
      <dsp:spPr>
        <a:xfrm>
          <a:off x="2377893" y="4056564"/>
          <a:ext cx="3590366" cy="1679475"/>
        </a:xfrm>
        <a:prstGeom prst="ellipse">
          <a:avLst/>
        </a:prstGeom>
        <a:solidFill>
          <a:schemeClr val="lt1">
            <a:alpha val="50000"/>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l-GR" sz="2000" b="1" kern="1200" dirty="0">
              <a:solidFill>
                <a:schemeClr val="tx1"/>
              </a:solidFill>
              <a:effectLst>
                <a:outerShdw blurRad="38100" dist="38100" dir="2700000" algn="tl">
                  <a:srgbClr val="000000">
                    <a:alpha val="43137"/>
                  </a:srgbClr>
                </a:outerShdw>
              </a:effectLst>
            </a:rPr>
            <a:t>Το </a:t>
          </a:r>
          <a:r>
            <a:rPr lang="en-US" sz="2000" b="1" kern="1200" dirty="0">
              <a:solidFill>
                <a:schemeClr val="tx1"/>
              </a:solidFill>
              <a:effectLst>
                <a:outerShdw blurRad="38100" dist="38100" dir="2700000" algn="tl">
                  <a:srgbClr val="000000">
                    <a:alpha val="43137"/>
                  </a:srgbClr>
                </a:outerShdw>
              </a:effectLst>
            </a:rPr>
            <a:t>stress</a:t>
          </a:r>
          <a:endParaRPr lang="el-GR" sz="2000" b="1" kern="1200" dirty="0">
            <a:solidFill>
              <a:schemeClr val="tx1"/>
            </a:solidFill>
            <a:effectLst>
              <a:outerShdw blurRad="38100" dist="38100" dir="2700000" algn="tl">
                <a:srgbClr val="000000">
                  <a:alpha val="43137"/>
                </a:srgbClr>
              </a:outerShdw>
            </a:effectLst>
          </a:endParaRPr>
        </a:p>
      </dsp:txBody>
      <dsp:txXfrm>
        <a:off x="2903690" y="4302517"/>
        <a:ext cx="2538772" cy="1187569"/>
      </dsp:txXfrm>
    </dsp:sp>
    <dsp:sp modelId="{955ACE7B-A9E7-4B2C-8EC9-AB95376A5CBC}">
      <dsp:nvSpPr>
        <dsp:cNvPr id="0" name=""/>
        <dsp:cNvSpPr/>
      </dsp:nvSpPr>
      <dsp:spPr>
        <a:xfrm>
          <a:off x="1584099" y="1613517"/>
          <a:ext cx="3590366" cy="1679475"/>
        </a:xfrm>
        <a:prstGeom prst="ellipse">
          <a:avLst/>
        </a:prstGeom>
        <a:solidFill>
          <a:schemeClr val="lt1">
            <a:alpha val="50000"/>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effectLst>
                <a:outerShdw blurRad="38100" dist="38100" dir="2700000" algn="tl">
                  <a:srgbClr val="000000">
                    <a:alpha val="43137"/>
                  </a:srgbClr>
                </a:outerShdw>
              </a:effectLst>
            </a:rPr>
            <a:t>H </a:t>
          </a:r>
          <a:r>
            <a:rPr lang="el-GR" sz="2000" b="1" kern="1200" dirty="0">
              <a:solidFill>
                <a:schemeClr val="tx1"/>
              </a:solidFill>
              <a:effectLst>
                <a:outerShdw blurRad="38100" dist="38100" dir="2700000" algn="tl">
                  <a:srgbClr val="000000">
                    <a:alpha val="43137"/>
                  </a:srgbClr>
                </a:outerShdw>
              </a:effectLst>
            </a:rPr>
            <a:t>μεταβολή του βάρους</a:t>
          </a:r>
          <a:r>
            <a:rPr lang="en-US" sz="2000" b="1" kern="1200" dirty="0">
              <a:solidFill>
                <a:schemeClr val="tx1"/>
              </a:solidFill>
              <a:effectLst>
                <a:outerShdw blurRad="38100" dist="38100" dir="2700000" algn="tl">
                  <a:srgbClr val="000000">
                    <a:alpha val="43137"/>
                  </a:srgbClr>
                </a:outerShdw>
              </a:effectLst>
            </a:rPr>
            <a:t> </a:t>
          </a:r>
          <a:r>
            <a:rPr lang="el-GR" sz="2000" b="1" kern="1200" dirty="0">
              <a:solidFill>
                <a:schemeClr val="tx1"/>
              </a:solidFill>
              <a:effectLst>
                <a:outerShdw blurRad="38100" dist="38100" dir="2700000" algn="tl">
                  <a:srgbClr val="000000">
                    <a:alpha val="43137"/>
                  </a:srgbClr>
                </a:outerShdw>
              </a:effectLst>
            </a:rPr>
            <a:t>σώματος</a:t>
          </a:r>
        </a:p>
      </dsp:txBody>
      <dsp:txXfrm>
        <a:off x="2109896" y="1859470"/>
        <a:ext cx="2538772" cy="118756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3E3E86-D698-4B66-ABD3-9CB99C3A9667}">
      <dsp:nvSpPr>
        <dsp:cNvPr id="0" name=""/>
        <dsp:cNvSpPr/>
      </dsp:nvSpPr>
      <dsp:spPr>
        <a:xfrm>
          <a:off x="331" y="875919"/>
          <a:ext cx="4144527" cy="487591"/>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E7D5FF8-0409-45B3-9FDA-EC5323D44373}">
      <dsp:nvSpPr>
        <dsp:cNvPr id="0" name=""/>
        <dsp:cNvSpPr/>
      </dsp:nvSpPr>
      <dsp:spPr>
        <a:xfrm>
          <a:off x="331" y="1059038"/>
          <a:ext cx="304471" cy="304471"/>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DC88869-ED28-4625-AEFD-274BE987B452}">
      <dsp:nvSpPr>
        <dsp:cNvPr id="0" name=""/>
        <dsp:cNvSpPr/>
      </dsp:nvSpPr>
      <dsp:spPr>
        <a:xfrm>
          <a:off x="331" y="0"/>
          <a:ext cx="4144527" cy="8759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60960" rIns="91440" bIns="60960" numCol="1" spcCol="1270" anchor="ctr" anchorCtr="0">
          <a:noAutofit/>
        </a:bodyPr>
        <a:lstStyle/>
        <a:p>
          <a:pPr marL="0" lvl="0" indent="0" algn="l" defTabSz="2133600">
            <a:lnSpc>
              <a:spcPct val="90000"/>
            </a:lnSpc>
            <a:spcBef>
              <a:spcPct val="0"/>
            </a:spcBef>
            <a:spcAft>
              <a:spcPct val="35000"/>
            </a:spcAft>
            <a:buNone/>
          </a:pPr>
          <a:r>
            <a:rPr lang="el-GR" sz="4800" b="1" kern="1200" dirty="0"/>
            <a:t>Ημέρα </a:t>
          </a:r>
        </a:p>
      </dsp:txBody>
      <dsp:txXfrm>
        <a:off x="331" y="0"/>
        <a:ext cx="4144527" cy="875919"/>
      </dsp:txXfrm>
    </dsp:sp>
    <dsp:sp modelId="{C09FD244-CF9A-4AD8-BC0E-955015292B44}">
      <dsp:nvSpPr>
        <dsp:cNvPr id="0" name=""/>
        <dsp:cNvSpPr/>
      </dsp:nvSpPr>
      <dsp:spPr>
        <a:xfrm>
          <a:off x="331" y="1768753"/>
          <a:ext cx="304464" cy="304464"/>
        </a:xfrm>
        <a:prstGeom prst="rect">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08F16EB-D472-40BB-88BA-83E6B3868BFF}">
      <dsp:nvSpPr>
        <dsp:cNvPr id="0" name=""/>
        <dsp:cNvSpPr/>
      </dsp:nvSpPr>
      <dsp:spPr>
        <a:xfrm>
          <a:off x="290448" y="1566132"/>
          <a:ext cx="3854410" cy="7097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el-GR" sz="2000" b="1" kern="1200" dirty="0"/>
            <a:t>Σάκχαρο</a:t>
          </a:r>
          <a:r>
            <a:rPr lang="en-US" sz="2000" b="1" kern="1200" dirty="0"/>
            <a:t>:</a:t>
          </a:r>
          <a:r>
            <a:rPr lang="el-GR" sz="2000" b="1" kern="1200" dirty="0"/>
            <a:t> 260  </a:t>
          </a:r>
        </a:p>
      </dsp:txBody>
      <dsp:txXfrm>
        <a:off x="290448" y="1566132"/>
        <a:ext cx="3854410" cy="709707"/>
      </dsp:txXfrm>
    </dsp:sp>
    <dsp:sp modelId="{7F740A23-1AF7-46C9-8D0D-DA7E19F394AD}">
      <dsp:nvSpPr>
        <dsp:cNvPr id="0" name=""/>
        <dsp:cNvSpPr/>
      </dsp:nvSpPr>
      <dsp:spPr>
        <a:xfrm>
          <a:off x="331" y="2478461"/>
          <a:ext cx="304464" cy="304464"/>
        </a:xfrm>
        <a:prstGeom prst="rect">
          <a:avLst/>
        </a:prstGeom>
        <a:solidFill>
          <a:schemeClr val="lt1">
            <a:hueOff val="0"/>
            <a:satOff val="0"/>
            <a:lumOff val="0"/>
            <a:alphaOff val="0"/>
          </a:schemeClr>
        </a:solidFill>
        <a:ln w="25400" cap="flat" cmpd="sng" algn="ctr">
          <a:solidFill>
            <a:schemeClr val="accent2">
              <a:hueOff val="936304"/>
              <a:satOff val="-1168"/>
              <a:lumOff val="275"/>
              <a:alphaOff val="0"/>
            </a:schemeClr>
          </a:solidFill>
          <a:prstDash val="solid"/>
        </a:ln>
        <a:effectLst/>
      </dsp:spPr>
      <dsp:style>
        <a:lnRef idx="2">
          <a:scrgbClr r="0" g="0" b="0"/>
        </a:lnRef>
        <a:fillRef idx="1">
          <a:scrgbClr r="0" g="0" b="0"/>
        </a:fillRef>
        <a:effectRef idx="0">
          <a:scrgbClr r="0" g="0" b="0"/>
        </a:effectRef>
        <a:fontRef idx="minor"/>
      </dsp:style>
    </dsp:sp>
    <dsp:sp modelId="{F669C436-D5B6-4C6E-8326-76BB3D6FE5B1}">
      <dsp:nvSpPr>
        <dsp:cNvPr id="0" name=""/>
        <dsp:cNvSpPr/>
      </dsp:nvSpPr>
      <dsp:spPr>
        <a:xfrm>
          <a:off x="290448" y="2275839"/>
          <a:ext cx="3854410" cy="7097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el-GR" sz="2000" b="1" kern="1200" dirty="0"/>
            <a:t>αφαιρώ το 100 (στόχος)                                   δηλ. 260-100=160 </a:t>
          </a:r>
        </a:p>
      </dsp:txBody>
      <dsp:txXfrm>
        <a:off x="290448" y="2275839"/>
        <a:ext cx="3854410" cy="709707"/>
      </dsp:txXfrm>
    </dsp:sp>
    <dsp:sp modelId="{4870862C-9F8D-451B-B8F9-897ACD35E964}">
      <dsp:nvSpPr>
        <dsp:cNvPr id="0" name=""/>
        <dsp:cNvSpPr/>
      </dsp:nvSpPr>
      <dsp:spPr>
        <a:xfrm>
          <a:off x="331" y="3188168"/>
          <a:ext cx="304464" cy="304464"/>
        </a:xfrm>
        <a:prstGeom prst="rect">
          <a:avLst/>
        </a:prstGeom>
        <a:solidFill>
          <a:schemeClr val="lt1">
            <a:hueOff val="0"/>
            <a:satOff val="0"/>
            <a:lumOff val="0"/>
            <a:alphaOff val="0"/>
          </a:schemeClr>
        </a:solidFill>
        <a:ln w="25400" cap="flat" cmpd="sng" algn="ctr">
          <a:solidFill>
            <a:schemeClr val="accent2">
              <a:hueOff val="1872608"/>
              <a:satOff val="-2336"/>
              <a:lumOff val="549"/>
              <a:alphaOff val="0"/>
            </a:schemeClr>
          </a:solidFill>
          <a:prstDash val="solid"/>
        </a:ln>
        <a:effectLst/>
      </dsp:spPr>
      <dsp:style>
        <a:lnRef idx="2">
          <a:scrgbClr r="0" g="0" b="0"/>
        </a:lnRef>
        <a:fillRef idx="1">
          <a:scrgbClr r="0" g="0" b="0"/>
        </a:fillRef>
        <a:effectRef idx="0">
          <a:scrgbClr r="0" g="0" b="0"/>
        </a:effectRef>
        <a:fontRef idx="minor"/>
      </dsp:style>
    </dsp:sp>
    <dsp:sp modelId="{4E1401F0-B299-4B81-B31A-8CEFEF87FCA2}">
      <dsp:nvSpPr>
        <dsp:cNvPr id="0" name=""/>
        <dsp:cNvSpPr/>
      </dsp:nvSpPr>
      <dsp:spPr>
        <a:xfrm>
          <a:off x="290448" y="2985547"/>
          <a:ext cx="3854410" cy="7097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el-GR" sz="2000" b="1" kern="1200" dirty="0"/>
            <a:t>διαιρώ με το 40                                               δηλ. 160:40=4 Μ.Ι. </a:t>
          </a:r>
        </a:p>
      </dsp:txBody>
      <dsp:txXfrm>
        <a:off x="290448" y="2985547"/>
        <a:ext cx="3854410" cy="709707"/>
      </dsp:txXfrm>
    </dsp:sp>
    <dsp:sp modelId="{8BFC77AA-3DD2-468F-9FAC-E7E7A74A2C9A}">
      <dsp:nvSpPr>
        <dsp:cNvPr id="0" name=""/>
        <dsp:cNvSpPr/>
      </dsp:nvSpPr>
      <dsp:spPr>
        <a:xfrm>
          <a:off x="4352085" y="875919"/>
          <a:ext cx="4144527" cy="487591"/>
        </a:xfrm>
        <a:prstGeom prst="rect">
          <a:avLst/>
        </a:prstGeom>
        <a:solidFill>
          <a:schemeClr val="accent2">
            <a:hueOff val="4681519"/>
            <a:satOff val="-5839"/>
            <a:lumOff val="1373"/>
            <a:alphaOff val="0"/>
          </a:schemeClr>
        </a:solidFill>
        <a:ln w="25400" cap="flat" cmpd="sng" algn="ctr">
          <a:solidFill>
            <a:schemeClr val="accent2">
              <a:hueOff val="4681519"/>
              <a:satOff val="-5839"/>
              <a:lumOff val="137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BEA29F7-270D-4632-B749-EDC529CCAC06}">
      <dsp:nvSpPr>
        <dsp:cNvPr id="0" name=""/>
        <dsp:cNvSpPr/>
      </dsp:nvSpPr>
      <dsp:spPr>
        <a:xfrm>
          <a:off x="4352085" y="1059038"/>
          <a:ext cx="304471" cy="304471"/>
        </a:xfrm>
        <a:prstGeom prst="rect">
          <a:avLst/>
        </a:prstGeom>
        <a:solidFill>
          <a:schemeClr val="lt1">
            <a:alpha val="90000"/>
            <a:hueOff val="0"/>
            <a:satOff val="0"/>
            <a:lumOff val="0"/>
            <a:alphaOff val="0"/>
          </a:schemeClr>
        </a:solidFill>
        <a:ln w="25400" cap="flat" cmpd="sng" algn="ctr">
          <a:solidFill>
            <a:schemeClr val="accent2">
              <a:hueOff val="4681519"/>
              <a:satOff val="-5839"/>
              <a:lumOff val="1373"/>
              <a:alphaOff val="0"/>
            </a:schemeClr>
          </a:solidFill>
          <a:prstDash val="solid"/>
        </a:ln>
        <a:effectLst/>
      </dsp:spPr>
      <dsp:style>
        <a:lnRef idx="2">
          <a:scrgbClr r="0" g="0" b="0"/>
        </a:lnRef>
        <a:fillRef idx="1">
          <a:scrgbClr r="0" g="0" b="0"/>
        </a:fillRef>
        <a:effectRef idx="0">
          <a:scrgbClr r="0" g="0" b="0"/>
        </a:effectRef>
        <a:fontRef idx="minor"/>
      </dsp:style>
    </dsp:sp>
    <dsp:sp modelId="{BA74DF1E-6A7A-4602-84D1-CA6C79AF2459}">
      <dsp:nvSpPr>
        <dsp:cNvPr id="0" name=""/>
        <dsp:cNvSpPr/>
      </dsp:nvSpPr>
      <dsp:spPr>
        <a:xfrm>
          <a:off x="4352085" y="0"/>
          <a:ext cx="4144527" cy="8759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60960" rIns="91440" bIns="60960" numCol="1" spcCol="1270" anchor="ctr" anchorCtr="0">
          <a:noAutofit/>
        </a:bodyPr>
        <a:lstStyle/>
        <a:p>
          <a:pPr marL="0" lvl="0" indent="0" algn="l" defTabSz="2133600">
            <a:lnSpc>
              <a:spcPct val="90000"/>
            </a:lnSpc>
            <a:spcBef>
              <a:spcPct val="0"/>
            </a:spcBef>
            <a:spcAft>
              <a:spcPct val="35000"/>
            </a:spcAft>
            <a:buNone/>
          </a:pPr>
          <a:r>
            <a:rPr lang="el-GR" sz="4800" b="1" kern="1200" dirty="0"/>
            <a:t>Έντονη Άσκηση  </a:t>
          </a:r>
        </a:p>
      </dsp:txBody>
      <dsp:txXfrm>
        <a:off x="4352085" y="0"/>
        <a:ext cx="4144527" cy="875919"/>
      </dsp:txXfrm>
    </dsp:sp>
    <dsp:sp modelId="{3E227E94-D26C-457F-A7F8-40F450057FB9}">
      <dsp:nvSpPr>
        <dsp:cNvPr id="0" name=""/>
        <dsp:cNvSpPr/>
      </dsp:nvSpPr>
      <dsp:spPr>
        <a:xfrm>
          <a:off x="4352085" y="1768753"/>
          <a:ext cx="304464" cy="304464"/>
        </a:xfrm>
        <a:prstGeom prst="rect">
          <a:avLst/>
        </a:prstGeom>
        <a:solidFill>
          <a:schemeClr val="lt1">
            <a:hueOff val="0"/>
            <a:satOff val="0"/>
            <a:lumOff val="0"/>
            <a:alphaOff val="0"/>
          </a:schemeClr>
        </a:solidFill>
        <a:ln w="25400" cap="flat" cmpd="sng" algn="ctr">
          <a:solidFill>
            <a:schemeClr val="accent2">
              <a:hueOff val="2808911"/>
              <a:satOff val="-3503"/>
              <a:lumOff val="824"/>
              <a:alphaOff val="0"/>
            </a:schemeClr>
          </a:solidFill>
          <a:prstDash val="solid"/>
        </a:ln>
        <a:effectLst/>
      </dsp:spPr>
      <dsp:style>
        <a:lnRef idx="2">
          <a:scrgbClr r="0" g="0" b="0"/>
        </a:lnRef>
        <a:fillRef idx="1">
          <a:scrgbClr r="0" g="0" b="0"/>
        </a:fillRef>
        <a:effectRef idx="0">
          <a:scrgbClr r="0" g="0" b="0"/>
        </a:effectRef>
        <a:fontRef idx="minor"/>
      </dsp:style>
    </dsp:sp>
    <dsp:sp modelId="{64989F27-214E-4BC2-8CA7-5C09300F862D}">
      <dsp:nvSpPr>
        <dsp:cNvPr id="0" name=""/>
        <dsp:cNvSpPr/>
      </dsp:nvSpPr>
      <dsp:spPr>
        <a:xfrm>
          <a:off x="4642202" y="1566132"/>
          <a:ext cx="3854410" cy="7097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el-GR" sz="2000" b="1" kern="1200" dirty="0"/>
            <a:t>Σάκχαρο</a:t>
          </a:r>
          <a:r>
            <a:rPr lang="en-US" sz="2000" b="1" kern="1200" dirty="0"/>
            <a:t>:</a:t>
          </a:r>
          <a:r>
            <a:rPr lang="el-GR" sz="2000" b="1" kern="1200" dirty="0"/>
            <a:t> 260  </a:t>
          </a:r>
        </a:p>
      </dsp:txBody>
      <dsp:txXfrm>
        <a:off x="4642202" y="1566132"/>
        <a:ext cx="3854410" cy="709707"/>
      </dsp:txXfrm>
    </dsp:sp>
    <dsp:sp modelId="{61DD9C9C-932F-4005-9713-D4E64CF64880}">
      <dsp:nvSpPr>
        <dsp:cNvPr id="0" name=""/>
        <dsp:cNvSpPr/>
      </dsp:nvSpPr>
      <dsp:spPr>
        <a:xfrm>
          <a:off x="4352085" y="2478461"/>
          <a:ext cx="304464" cy="304464"/>
        </a:xfrm>
        <a:prstGeom prst="rect">
          <a:avLst/>
        </a:prstGeom>
        <a:solidFill>
          <a:schemeClr val="lt1">
            <a:hueOff val="0"/>
            <a:satOff val="0"/>
            <a:lumOff val="0"/>
            <a:alphaOff val="0"/>
          </a:schemeClr>
        </a:solidFill>
        <a:ln w="25400" cap="flat" cmpd="sng" algn="ctr">
          <a:solidFill>
            <a:schemeClr val="accent2">
              <a:hueOff val="3745215"/>
              <a:satOff val="-4671"/>
              <a:lumOff val="1098"/>
              <a:alphaOff val="0"/>
            </a:schemeClr>
          </a:solidFill>
          <a:prstDash val="solid"/>
        </a:ln>
        <a:effectLst/>
      </dsp:spPr>
      <dsp:style>
        <a:lnRef idx="2">
          <a:scrgbClr r="0" g="0" b="0"/>
        </a:lnRef>
        <a:fillRef idx="1">
          <a:scrgbClr r="0" g="0" b="0"/>
        </a:fillRef>
        <a:effectRef idx="0">
          <a:scrgbClr r="0" g="0" b="0"/>
        </a:effectRef>
        <a:fontRef idx="minor"/>
      </dsp:style>
    </dsp:sp>
    <dsp:sp modelId="{BE8C8772-5110-4136-81BD-85F0D031E7A8}">
      <dsp:nvSpPr>
        <dsp:cNvPr id="0" name=""/>
        <dsp:cNvSpPr/>
      </dsp:nvSpPr>
      <dsp:spPr>
        <a:xfrm>
          <a:off x="4642202" y="2275839"/>
          <a:ext cx="3854410" cy="7097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el-GR" sz="2000" b="1" kern="1200" dirty="0"/>
            <a:t>αφαιρώ το 180 (στόχος)                                   δηλ. 260-180=80 </a:t>
          </a:r>
        </a:p>
      </dsp:txBody>
      <dsp:txXfrm>
        <a:off x="4642202" y="2275839"/>
        <a:ext cx="3854410" cy="709707"/>
      </dsp:txXfrm>
    </dsp:sp>
    <dsp:sp modelId="{C9F5F752-3F91-4A1D-9EFC-CB597D21B22C}">
      <dsp:nvSpPr>
        <dsp:cNvPr id="0" name=""/>
        <dsp:cNvSpPr/>
      </dsp:nvSpPr>
      <dsp:spPr>
        <a:xfrm>
          <a:off x="4352085" y="3188168"/>
          <a:ext cx="304464" cy="304464"/>
        </a:xfrm>
        <a:prstGeom prst="rect">
          <a:avLst/>
        </a:prstGeom>
        <a:solidFill>
          <a:schemeClr val="lt1">
            <a:hueOff val="0"/>
            <a:satOff val="0"/>
            <a:lumOff val="0"/>
            <a:alphaOff val="0"/>
          </a:schemeClr>
        </a:solidFill>
        <a:ln w="25400" cap="flat" cmpd="sng" algn="ctr">
          <a:solidFill>
            <a:schemeClr val="accent2">
              <a:hueOff val="4681519"/>
              <a:satOff val="-5839"/>
              <a:lumOff val="1373"/>
              <a:alphaOff val="0"/>
            </a:schemeClr>
          </a:solidFill>
          <a:prstDash val="solid"/>
        </a:ln>
        <a:effectLst/>
      </dsp:spPr>
      <dsp:style>
        <a:lnRef idx="2">
          <a:scrgbClr r="0" g="0" b="0"/>
        </a:lnRef>
        <a:fillRef idx="1">
          <a:scrgbClr r="0" g="0" b="0"/>
        </a:fillRef>
        <a:effectRef idx="0">
          <a:scrgbClr r="0" g="0" b="0"/>
        </a:effectRef>
        <a:fontRef idx="minor"/>
      </dsp:style>
    </dsp:sp>
    <dsp:sp modelId="{A9BBD6AE-8419-4F45-A6B9-DE923D3D005F}">
      <dsp:nvSpPr>
        <dsp:cNvPr id="0" name=""/>
        <dsp:cNvSpPr/>
      </dsp:nvSpPr>
      <dsp:spPr>
        <a:xfrm>
          <a:off x="4642202" y="2985547"/>
          <a:ext cx="3854410" cy="7097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el-GR" sz="2000" b="1" kern="1200" dirty="0"/>
            <a:t>διαιρώ με το 40                                               δηλ. 80:40=2 Μ.Ι. </a:t>
          </a:r>
        </a:p>
      </dsp:txBody>
      <dsp:txXfrm>
        <a:off x="4642202" y="2985547"/>
        <a:ext cx="3854410" cy="70970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CF22DB-2950-4468-AE96-5E6CFCE1D785}">
      <dsp:nvSpPr>
        <dsp:cNvPr id="0" name=""/>
        <dsp:cNvSpPr/>
      </dsp:nvSpPr>
      <dsp:spPr>
        <a:xfrm>
          <a:off x="1696203" y="2571"/>
          <a:ext cx="5228296" cy="4752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b" anchorCtr="0">
          <a:noAutofit/>
        </a:bodyPr>
        <a:lstStyle/>
        <a:p>
          <a:pPr marL="0" lvl="0" indent="0" algn="l" defTabSz="1244600">
            <a:lnSpc>
              <a:spcPct val="90000"/>
            </a:lnSpc>
            <a:spcBef>
              <a:spcPct val="0"/>
            </a:spcBef>
            <a:spcAft>
              <a:spcPct val="35000"/>
            </a:spcAft>
            <a:buNone/>
          </a:pPr>
          <a:r>
            <a:rPr lang="en-US" sz="2800" b="1" kern="1200" dirty="0"/>
            <a:t>1 gr </a:t>
          </a:r>
          <a:r>
            <a:rPr lang="el-GR" sz="2800" b="1" kern="1200" dirty="0"/>
            <a:t>υδατάνθρακα ανεβάζει την τιμή γλυκόζης κατά προσέγγιση</a:t>
          </a:r>
        </a:p>
      </dsp:txBody>
      <dsp:txXfrm>
        <a:off x="1696203" y="2571"/>
        <a:ext cx="5228296" cy="475299"/>
      </dsp:txXfrm>
    </dsp:sp>
    <dsp:sp modelId="{1E64288B-A2B5-4C85-8415-A30E7B47A535}">
      <dsp:nvSpPr>
        <dsp:cNvPr id="0" name=""/>
        <dsp:cNvSpPr/>
      </dsp:nvSpPr>
      <dsp:spPr>
        <a:xfrm>
          <a:off x="1696203" y="477871"/>
          <a:ext cx="1223421" cy="968203"/>
        </a:xfrm>
        <a:prstGeom prst="chevron">
          <a:avLst>
            <a:gd name="adj" fmla="val 70610"/>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881FE28-08C5-43E3-8A47-B5DE5B641393}">
      <dsp:nvSpPr>
        <dsp:cNvPr id="0" name=""/>
        <dsp:cNvSpPr/>
      </dsp:nvSpPr>
      <dsp:spPr>
        <a:xfrm>
          <a:off x="2431069" y="477871"/>
          <a:ext cx="1223421" cy="968203"/>
        </a:xfrm>
        <a:prstGeom prst="chevron">
          <a:avLst>
            <a:gd name="adj" fmla="val 70610"/>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8F3E35B-553C-4D2D-8A73-F0FA05C66E62}">
      <dsp:nvSpPr>
        <dsp:cNvPr id="0" name=""/>
        <dsp:cNvSpPr/>
      </dsp:nvSpPr>
      <dsp:spPr>
        <a:xfrm>
          <a:off x="3166516" y="477871"/>
          <a:ext cx="1223421" cy="968203"/>
        </a:xfrm>
        <a:prstGeom prst="chevron">
          <a:avLst>
            <a:gd name="adj" fmla="val 70610"/>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9721B13-6693-47A4-B923-7372A6F9A3C3}">
      <dsp:nvSpPr>
        <dsp:cNvPr id="0" name=""/>
        <dsp:cNvSpPr/>
      </dsp:nvSpPr>
      <dsp:spPr>
        <a:xfrm>
          <a:off x="3901382" y="477871"/>
          <a:ext cx="1223421" cy="968203"/>
        </a:xfrm>
        <a:prstGeom prst="chevron">
          <a:avLst>
            <a:gd name="adj" fmla="val 70610"/>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88D2902-AD27-4FAE-BB8A-FE6B8231C23E}">
      <dsp:nvSpPr>
        <dsp:cNvPr id="0" name=""/>
        <dsp:cNvSpPr/>
      </dsp:nvSpPr>
      <dsp:spPr>
        <a:xfrm>
          <a:off x="4636829" y="477871"/>
          <a:ext cx="1223421" cy="968203"/>
        </a:xfrm>
        <a:prstGeom prst="chevron">
          <a:avLst>
            <a:gd name="adj" fmla="val 70610"/>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2ECBD46-F7E3-4157-88AD-13912F3244E6}">
      <dsp:nvSpPr>
        <dsp:cNvPr id="0" name=""/>
        <dsp:cNvSpPr/>
      </dsp:nvSpPr>
      <dsp:spPr>
        <a:xfrm>
          <a:off x="5371696" y="477871"/>
          <a:ext cx="1223421" cy="968203"/>
        </a:xfrm>
        <a:prstGeom prst="chevron">
          <a:avLst>
            <a:gd name="adj" fmla="val 70610"/>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A133977-A0C1-4C34-AB6D-F4D55DC6C034}">
      <dsp:nvSpPr>
        <dsp:cNvPr id="0" name=""/>
        <dsp:cNvSpPr/>
      </dsp:nvSpPr>
      <dsp:spPr>
        <a:xfrm>
          <a:off x="6107143" y="477871"/>
          <a:ext cx="1223421" cy="968203"/>
        </a:xfrm>
        <a:prstGeom prst="chevron">
          <a:avLst>
            <a:gd name="adj" fmla="val 70610"/>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80CF38-F156-4EE2-951C-E4DF12EF8186}">
      <dsp:nvSpPr>
        <dsp:cNvPr id="0" name=""/>
        <dsp:cNvSpPr/>
      </dsp:nvSpPr>
      <dsp:spPr>
        <a:xfrm>
          <a:off x="1696203" y="574691"/>
          <a:ext cx="5296264" cy="774562"/>
        </a:xfrm>
        <a:prstGeom prst="rect">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l" defTabSz="1200150">
            <a:lnSpc>
              <a:spcPct val="90000"/>
            </a:lnSpc>
            <a:spcBef>
              <a:spcPct val="0"/>
            </a:spcBef>
            <a:spcAft>
              <a:spcPct val="35000"/>
            </a:spcAft>
            <a:buNone/>
          </a:pPr>
          <a:r>
            <a:rPr lang="el-GR" sz="2700" b="1" kern="1200" dirty="0"/>
            <a:t>3-4 </a:t>
          </a:r>
          <a:r>
            <a:rPr lang="en-US" sz="2700" b="1" kern="1200" dirty="0"/>
            <a:t>mg/dl </a:t>
          </a:r>
          <a:r>
            <a:rPr lang="el-GR" sz="2700" b="1" kern="1200" dirty="0"/>
            <a:t>σε εφήβους και ενήλικες</a:t>
          </a:r>
          <a:r>
            <a:rPr lang="en-US" sz="2700" b="1" kern="1200" dirty="0"/>
            <a:t>  </a:t>
          </a:r>
          <a:endParaRPr lang="el-GR" sz="2700" b="1" kern="1200" dirty="0"/>
        </a:p>
      </dsp:txBody>
      <dsp:txXfrm>
        <a:off x="1696203" y="574691"/>
        <a:ext cx="5296264" cy="774562"/>
      </dsp:txXfrm>
    </dsp:sp>
    <dsp:sp modelId="{A6D5D3A6-BF60-4670-AC94-5F6A7BF5E7E0}">
      <dsp:nvSpPr>
        <dsp:cNvPr id="0" name=""/>
        <dsp:cNvSpPr/>
      </dsp:nvSpPr>
      <dsp:spPr>
        <a:xfrm>
          <a:off x="1696203" y="1503353"/>
          <a:ext cx="5228296" cy="4752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b" anchorCtr="0">
          <a:noAutofit/>
        </a:bodyPr>
        <a:lstStyle/>
        <a:p>
          <a:pPr marL="0" lvl="0" indent="0" algn="l" defTabSz="977900">
            <a:lnSpc>
              <a:spcPct val="90000"/>
            </a:lnSpc>
            <a:spcBef>
              <a:spcPct val="0"/>
            </a:spcBef>
            <a:spcAft>
              <a:spcPct val="35000"/>
            </a:spcAft>
            <a:buNone/>
          </a:pPr>
          <a:endParaRPr lang="el-GR" sz="2200" b="1" kern="1200"/>
        </a:p>
      </dsp:txBody>
      <dsp:txXfrm>
        <a:off x="1696203" y="1503353"/>
        <a:ext cx="5228296" cy="475299"/>
      </dsp:txXfrm>
    </dsp:sp>
    <dsp:sp modelId="{41852537-8B84-4918-8A95-F69C7A341610}">
      <dsp:nvSpPr>
        <dsp:cNvPr id="0" name=""/>
        <dsp:cNvSpPr/>
      </dsp:nvSpPr>
      <dsp:spPr>
        <a:xfrm>
          <a:off x="1696203" y="1978653"/>
          <a:ext cx="1223421" cy="968203"/>
        </a:xfrm>
        <a:prstGeom prst="chevron">
          <a:avLst>
            <a:gd name="adj" fmla="val 70610"/>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A5E5809-B907-403D-8BBB-1C71EB2BC116}">
      <dsp:nvSpPr>
        <dsp:cNvPr id="0" name=""/>
        <dsp:cNvSpPr/>
      </dsp:nvSpPr>
      <dsp:spPr>
        <a:xfrm>
          <a:off x="2431069" y="1978653"/>
          <a:ext cx="1223421" cy="968203"/>
        </a:xfrm>
        <a:prstGeom prst="chevron">
          <a:avLst>
            <a:gd name="adj" fmla="val 70610"/>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FA4E671-F44A-4FE2-9E40-F578F89FC50B}">
      <dsp:nvSpPr>
        <dsp:cNvPr id="0" name=""/>
        <dsp:cNvSpPr/>
      </dsp:nvSpPr>
      <dsp:spPr>
        <a:xfrm>
          <a:off x="3166516" y="1978653"/>
          <a:ext cx="1223421" cy="968203"/>
        </a:xfrm>
        <a:prstGeom prst="chevron">
          <a:avLst>
            <a:gd name="adj" fmla="val 70610"/>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8F2125E-B3F0-420B-B2ED-57295E967EA9}">
      <dsp:nvSpPr>
        <dsp:cNvPr id="0" name=""/>
        <dsp:cNvSpPr/>
      </dsp:nvSpPr>
      <dsp:spPr>
        <a:xfrm>
          <a:off x="3901382" y="1978653"/>
          <a:ext cx="1223421" cy="968203"/>
        </a:xfrm>
        <a:prstGeom prst="chevron">
          <a:avLst>
            <a:gd name="adj" fmla="val 70610"/>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13645C6-A722-42FB-9F39-042776548CD4}">
      <dsp:nvSpPr>
        <dsp:cNvPr id="0" name=""/>
        <dsp:cNvSpPr/>
      </dsp:nvSpPr>
      <dsp:spPr>
        <a:xfrm>
          <a:off x="4636829" y="1978653"/>
          <a:ext cx="1223421" cy="968203"/>
        </a:xfrm>
        <a:prstGeom prst="chevron">
          <a:avLst>
            <a:gd name="adj" fmla="val 70610"/>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6402ED8-38B1-46B8-864C-FCD078AFA9E6}">
      <dsp:nvSpPr>
        <dsp:cNvPr id="0" name=""/>
        <dsp:cNvSpPr/>
      </dsp:nvSpPr>
      <dsp:spPr>
        <a:xfrm>
          <a:off x="5371696" y="1978653"/>
          <a:ext cx="1223421" cy="968203"/>
        </a:xfrm>
        <a:prstGeom prst="chevron">
          <a:avLst>
            <a:gd name="adj" fmla="val 70610"/>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924E9F1-599A-4D02-ACCB-2884269AA6C7}">
      <dsp:nvSpPr>
        <dsp:cNvPr id="0" name=""/>
        <dsp:cNvSpPr/>
      </dsp:nvSpPr>
      <dsp:spPr>
        <a:xfrm>
          <a:off x="6107143" y="1978653"/>
          <a:ext cx="1223421" cy="968203"/>
        </a:xfrm>
        <a:prstGeom prst="chevron">
          <a:avLst>
            <a:gd name="adj" fmla="val 70610"/>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33A5586-F8F5-45A2-852F-BC799DA49AD7}">
      <dsp:nvSpPr>
        <dsp:cNvPr id="0" name=""/>
        <dsp:cNvSpPr/>
      </dsp:nvSpPr>
      <dsp:spPr>
        <a:xfrm>
          <a:off x="1696203" y="2075473"/>
          <a:ext cx="5296264" cy="774562"/>
        </a:xfrm>
        <a:prstGeom prst="rect">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l" defTabSz="1200150">
            <a:lnSpc>
              <a:spcPct val="90000"/>
            </a:lnSpc>
            <a:spcBef>
              <a:spcPct val="0"/>
            </a:spcBef>
            <a:spcAft>
              <a:spcPct val="35000"/>
            </a:spcAft>
            <a:buNone/>
          </a:pPr>
          <a:r>
            <a:rPr lang="el-GR" sz="2700" b="1" kern="1200" dirty="0"/>
            <a:t>4-5 </a:t>
          </a:r>
          <a:r>
            <a:rPr lang="en-US" sz="2700" b="1" kern="1200" dirty="0"/>
            <a:t>mg/dl </a:t>
          </a:r>
          <a:r>
            <a:rPr lang="el-GR" sz="2700" b="1" kern="1200" dirty="0"/>
            <a:t>σε μεγάλα παιδιά</a:t>
          </a:r>
        </a:p>
      </dsp:txBody>
      <dsp:txXfrm>
        <a:off x="1696203" y="2075473"/>
        <a:ext cx="5296264" cy="774562"/>
      </dsp:txXfrm>
    </dsp:sp>
    <dsp:sp modelId="{72819A8E-9A37-4F06-AAEA-1A63813A8FDD}">
      <dsp:nvSpPr>
        <dsp:cNvPr id="0" name=""/>
        <dsp:cNvSpPr/>
      </dsp:nvSpPr>
      <dsp:spPr>
        <a:xfrm>
          <a:off x="1696203" y="3004135"/>
          <a:ext cx="5228296" cy="4752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b" anchorCtr="0">
          <a:noAutofit/>
        </a:bodyPr>
        <a:lstStyle/>
        <a:p>
          <a:pPr marL="0" lvl="0" indent="0" algn="l" defTabSz="977900">
            <a:lnSpc>
              <a:spcPct val="90000"/>
            </a:lnSpc>
            <a:spcBef>
              <a:spcPct val="0"/>
            </a:spcBef>
            <a:spcAft>
              <a:spcPct val="35000"/>
            </a:spcAft>
            <a:buNone/>
          </a:pPr>
          <a:endParaRPr lang="el-GR" sz="2200" b="1" kern="1200"/>
        </a:p>
      </dsp:txBody>
      <dsp:txXfrm>
        <a:off x="1696203" y="3004135"/>
        <a:ext cx="5228296" cy="475299"/>
      </dsp:txXfrm>
    </dsp:sp>
    <dsp:sp modelId="{9E7C2290-6F28-410B-A954-11957FADCC1E}">
      <dsp:nvSpPr>
        <dsp:cNvPr id="0" name=""/>
        <dsp:cNvSpPr/>
      </dsp:nvSpPr>
      <dsp:spPr>
        <a:xfrm>
          <a:off x="1696203" y="3479435"/>
          <a:ext cx="1223421" cy="968203"/>
        </a:xfrm>
        <a:prstGeom prst="chevron">
          <a:avLst>
            <a:gd name="adj" fmla="val 70610"/>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96A602F-FE7A-4E1A-AB5E-93F44FD4B8CB}">
      <dsp:nvSpPr>
        <dsp:cNvPr id="0" name=""/>
        <dsp:cNvSpPr/>
      </dsp:nvSpPr>
      <dsp:spPr>
        <a:xfrm>
          <a:off x="2431069" y="3479435"/>
          <a:ext cx="1223421" cy="968203"/>
        </a:xfrm>
        <a:prstGeom prst="chevron">
          <a:avLst>
            <a:gd name="adj" fmla="val 70610"/>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F926958-EEF0-44D9-8B2E-91CDA08DBF95}">
      <dsp:nvSpPr>
        <dsp:cNvPr id="0" name=""/>
        <dsp:cNvSpPr/>
      </dsp:nvSpPr>
      <dsp:spPr>
        <a:xfrm>
          <a:off x="3166516" y="3479435"/>
          <a:ext cx="1223421" cy="968203"/>
        </a:xfrm>
        <a:prstGeom prst="chevron">
          <a:avLst>
            <a:gd name="adj" fmla="val 70610"/>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3406E0B-A860-46C2-A1C0-48CB7B40C638}">
      <dsp:nvSpPr>
        <dsp:cNvPr id="0" name=""/>
        <dsp:cNvSpPr/>
      </dsp:nvSpPr>
      <dsp:spPr>
        <a:xfrm>
          <a:off x="3901382" y="3479435"/>
          <a:ext cx="1223421" cy="968203"/>
        </a:xfrm>
        <a:prstGeom prst="chevron">
          <a:avLst>
            <a:gd name="adj" fmla="val 70610"/>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6690ED1-6A8E-4405-8074-55B5BF30BC32}">
      <dsp:nvSpPr>
        <dsp:cNvPr id="0" name=""/>
        <dsp:cNvSpPr/>
      </dsp:nvSpPr>
      <dsp:spPr>
        <a:xfrm>
          <a:off x="4636829" y="3479435"/>
          <a:ext cx="1223421" cy="968203"/>
        </a:xfrm>
        <a:prstGeom prst="chevron">
          <a:avLst>
            <a:gd name="adj" fmla="val 70610"/>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4105463-BAB0-492E-A94A-4BA315F4B8D7}">
      <dsp:nvSpPr>
        <dsp:cNvPr id="0" name=""/>
        <dsp:cNvSpPr/>
      </dsp:nvSpPr>
      <dsp:spPr>
        <a:xfrm>
          <a:off x="5371696" y="3479435"/>
          <a:ext cx="1223421" cy="968203"/>
        </a:xfrm>
        <a:prstGeom prst="chevron">
          <a:avLst>
            <a:gd name="adj" fmla="val 70610"/>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6AF15FE-2653-481A-AFAC-18C4B763C83C}">
      <dsp:nvSpPr>
        <dsp:cNvPr id="0" name=""/>
        <dsp:cNvSpPr/>
      </dsp:nvSpPr>
      <dsp:spPr>
        <a:xfrm>
          <a:off x="6107143" y="3479435"/>
          <a:ext cx="1223421" cy="968203"/>
        </a:xfrm>
        <a:prstGeom prst="chevron">
          <a:avLst>
            <a:gd name="adj" fmla="val 70610"/>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E44991A-BB79-4AE9-83A2-875B57AD540B}">
      <dsp:nvSpPr>
        <dsp:cNvPr id="0" name=""/>
        <dsp:cNvSpPr/>
      </dsp:nvSpPr>
      <dsp:spPr>
        <a:xfrm>
          <a:off x="1696203" y="3576255"/>
          <a:ext cx="5296264" cy="774562"/>
        </a:xfrm>
        <a:prstGeom prst="rect">
          <a:avLst/>
        </a:prstGeom>
        <a:solidFill>
          <a:schemeClr val="lt1">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l" defTabSz="1200150">
            <a:lnSpc>
              <a:spcPct val="90000"/>
            </a:lnSpc>
            <a:spcBef>
              <a:spcPct val="0"/>
            </a:spcBef>
            <a:spcAft>
              <a:spcPct val="35000"/>
            </a:spcAft>
            <a:buNone/>
          </a:pPr>
          <a:r>
            <a:rPr lang="el-GR" sz="2700" b="1" kern="1200" dirty="0"/>
            <a:t>6-7 </a:t>
          </a:r>
          <a:r>
            <a:rPr lang="en-US" sz="2700" b="1" kern="1200" dirty="0"/>
            <a:t>mg/dl </a:t>
          </a:r>
          <a:r>
            <a:rPr lang="el-GR" sz="2700" b="1" kern="1200" dirty="0"/>
            <a:t>σε μικρά παιδιά</a:t>
          </a:r>
        </a:p>
      </dsp:txBody>
      <dsp:txXfrm>
        <a:off x="1696203" y="3576255"/>
        <a:ext cx="5296264" cy="774562"/>
      </dsp:txXfrm>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SquareAccentList">
  <dgm:title val=""/>
  <dgm:desc val=""/>
  <dgm:catLst>
    <dgm:cat type="list" pri="5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clrData>
  <dgm:layoutNode name="layout">
    <dgm:varLst>
      <dgm:chMax/>
      <dgm:chPref/>
      <dgm:dir/>
      <dgm:resizeHandles/>
    </dgm:varLst>
    <dgm:choose name="Name0">
      <dgm:if name="Name1" func="var" arg="dir" op="equ" val="norm">
        <dgm:alg type="hierChild">
          <dgm:param type="linDir" val="fromL"/>
          <dgm:param type="vertAlign" val="t"/>
          <dgm:param type="nodeVertAlign" val="t"/>
          <dgm:param type="horzAlign" val="ctr"/>
          <dgm:param type="fallback" val="1D"/>
        </dgm:alg>
      </dgm:if>
      <dgm:else name="Name2">
        <dgm:alg type="hierChild">
          <dgm:param type="linDir" val="fromR"/>
          <dgm:param type="vertAlign" val="t"/>
          <dgm:param type="nodeVertAlign" val="t"/>
          <dgm:param type="horzAlign" val="ctr"/>
          <dgm:param type="fallback" val="1D"/>
        </dgm:alg>
      </dgm:else>
    </dgm:choose>
    <dgm:shape xmlns:r="http://schemas.openxmlformats.org/officeDocument/2006/relationships" r:blip="">
      <dgm:adjLst/>
    </dgm:shape>
    <dgm:presOf/>
    <dgm:constrLst>
      <dgm:constr type="primFontSz" for="des" forName="Parent" op="equ" val="65"/>
      <dgm:constr type="primFontSz" for="des" forName="Child" op="equ" val="65"/>
      <dgm:constr type="primFontSz" for="des" forName="Child" refType="primFontSz" refFor="des" refForName="Parent" op="lte"/>
      <dgm:constr type="w" for="des" forName="rootComposite" refType="h" refFor="des" refForName="rootComposite" fact="3.0396"/>
      <dgm:constr type="h" for="des" forName="rootComposite" refType="h"/>
      <dgm:constr type="w" for="des" forName="childComposite" refType="w" refFor="des" refForName="rootComposite"/>
      <dgm:constr type="h" for="des" forName="childComposite" refType="h" refFor="des" refForName="rootComposite" fact="0.5205"/>
      <dgm:constr type="sibSp" refType="w" refFor="des" refForName="rootComposite" fact="0.05"/>
      <dgm:constr type="sp" for="des" forName="root" refType="h" refFor="des" refForName="childComposite" fact="0.2855"/>
    </dgm:constrLst>
    <dgm:ruleLst/>
    <dgm:forEach name="Name3" axis="ch">
      <dgm:forEach name="Name4" axis="self" ptType="node" cnt="1">
        <dgm:layoutNode name="root">
          <dgm:varLst>
            <dgm:chMax/>
            <dgm:chPref/>
          </dgm:varLst>
          <dgm:alg type="hierRoot">
            <dgm:param type="hierAlign" val="tL"/>
          </dgm:alg>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hoose name="Name5">
              <dgm:if name="Name6" func="var" arg="dir" op="equ" val="norm">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l" for="ch" forName="ParentSmallAccent" refType="w" fact="0"/>
                  <dgm:constr type="b" for="ch" forName="ParentSmallAccent" refType="h"/>
                  <dgm:constr type="w" for="ch" forName="ParentSmallAccent" refType="h" fact="0.2233"/>
                  <dgm:constr type="h" for="ch" forName="ParentSmallAccent" refType="h" fact="0.2233"/>
                </dgm:constrLst>
              </dgm:if>
              <dgm:else name="Name7">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r" for="ch" forName="ParentSmallAccent" refType="w"/>
                  <dgm:constr type="b" for="ch" forName="ParentSmallAccent" refType="h"/>
                  <dgm:constr type="w" for="ch" forName="ParentSmallAccent" refType="h" fact="0.2233"/>
                  <dgm:constr type="h" for="ch" forName="ParentSmallAccent" refType="h" fact="0.2233"/>
                </dgm:constrLst>
              </dgm:else>
            </dgm:choose>
            <dgm:ruleLst/>
            <dgm:layoutNode name="ParentAccent" styleLbl="alignNode1">
              <dgm:alg type="sp"/>
              <dgm:shape xmlns:r="http://schemas.openxmlformats.org/officeDocument/2006/relationships" type="rect" r:blip="">
                <dgm:adjLst/>
              </dgm:shape>
              <dgm:presOf/>
            </dgm:layoutNode>
            <dgm:layoutNode name="ParentSmallAccent" styleLbl="fgAcc1">
              <dgm:alg type="sp"/>
              <dgm:shape xmlns:r="http://schemas.openxmlformats.org/officeDocument/2006/relationships" type="rect" r:blip="">
                <dgm:adjLst/>
              </dgm:shape>
              <dgm:presOf/>
            </dgm:layoutNode>
            <dgm:layoutNode name="Parent" styleLbl="revTx">
              <dgm:varLst>
                <dgm:chMax/>
                <dgm:chPref val="4"/>
                <dgm:bulletEnabled val="1"/>
              </dgm:varLst>
              <dgm:choose name="Name8">
                <dgm:if name="Name9" func="var" arg="dir" op="equ" val="norm">
                  <dgm:alg type="tx">
                    <dgm:param type="txAnchorVertCh" val="mid"/>
                    <dgm:param type="parTxLTRAlign" val="l"/>
                  </dgm:alg>
                </dgm:if>
                <dgm:else name="Name10">
                  <dgm:alg type="tx">
                    <dgm:param type="txAnchorVertCh" val="mid"/>
                    <dgm:param type="parTxLTRAlign" val="r"/>
                  </dgm:alg>
                </dgm:else>
              </dgm:choose>
              <dgm:shape xmlns:r="http://schemas.openxmlformats.org/officeDocument/2006/relationships" type="rect" r:blip="">
                <dgm:adjLst/>
              </dgm:shape>
              <dgm:presOf axis="self" ptType="node"/>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11" axis="ch">
              <dgm:forEach name="Name12" axis="self" ptType="node">
                <dgm:layoutNode name="childComposite">
                  <dgm:varLst>
                    <dgm:chMax val="0"/>
                    <dgm:chPref val="0"/>
                  </dgm:varLst>
                  <dgm:alg type="composite"/>
                  <dgm:shape xmlns:r="http://schemas.openxmlformats.org/officeDocument/2006/relationships" r:blip="">
                    <dgm:adjLst/>
                  </dgm:shape>
                  <dgm:presOf/>
                  <dgm:choose name="Name13">
                    <dgm:if name="Name14" func="var" arg="dir" op="equ" val="norm">
                      <dgm:constrLst>
                        <dgm:constr type="w" for="ch" forName="ChildAccent" refType="h" fact="0.429"/>
                        <dgm:constr type="h" for="ch" forName="ChildAccent" refType="h" fact="0.429"/>
                        <dgm:constr type="l" for="ch" forName="ChildAccent" refType="w" fact="0"/>
                        <dgm:constr type="t" for="ch" forName="ChildAccent" refType="h" fact="0.2855"/>
                        <dgm:constr type="w" for="ch" forName="Child" refType="w" fact="0.93"/>
                        <dgm:constr type="h" for="ch" forName="Child" refType="h"/>
                        <dgm:constr type="l" for="ch" forName="Child" refType="w" fact="0.07"/>
                        <dgm:constr type="t" for="ch" forName="Child" refType="h" fact="0"/>
                      </dgm:constrLst>
                    </dgm:if>
                    <dgm:else name="Name15">
                      <dgm:constrLst>
                        <dgm:constr type="w" for="ch" forName="ChildAccent" refType="h" fact="0.429"/>
                        <dgm:constr type="h" for="ch" forName="ChildAccent" refType="h" fact="0.429"/>
                        <dgm:constr type="r" for="ch" forName="ChildAccent" refType="w"/>
                        <dgm:constr type="t" for="ch" forName="ChildAccent" refType="h" fact="0.2855"/>
                        <dgm:constr type="w" for="ch" forName="Child" refType="w" fact="0.93"/>
                        <dgm:constr type="h" for="ch" forName="Child" refType="h"/>
                        <dgm:constr type="r" for="ch" forName="Child" refType="w" fact="0.93"/>
                        <dgm:constr type="t" for="ch" forName="Child" refType="h" fact="0"/>
                      </dgm:constrLst>
                    </dgm:else>
                  </dgm:choose>
                  <dgm:ruleLst/>
                  <dgm:layoutNode name="ChildAccent" styleLbl="solidFgAcc1">
                    <dgm:alg type="sp"/>
                    <dgm:shape xmlns:r="http://schemas.openxmlformats.org/officeDocument/2006/relationships" type="rect" r:blip="">
                      <dgm:adjLst/>
                    </dgm:shape>
                    <dgm:presOf/>
                  </dgm:layoutNode>
                  <dgm:layoutNode name="Child" styleLbl="revTx">
                    <dgm:varLst>
                      <dgm:chMax val="0"/>
                      <dgm:chPref val="0"/>
                      <dgm:bulletEnabled val="1"/>
                    </dgm:varLst>
                    <dgm:choose name="Name16">
                      <dgm:if name="Name17" func="var" arg="dir" op="equ" val="norm">
                        <dgm:alg type="tx">
                          <dgm:param type="txAnchorVertCh" val="mid"/>
                          <dgm:param type="parTxLTRAlign" val="l"/>
                        </dgm:alg>
                      </dgm:if>
                      <dgm:else name="Name18">
                        <dgm:alg type="tx">
                          <dgm:param type="txAnchorVertCh" val="mid"/>
                          <dgm:param type="parTxLTRAlign" val="r"/>
                        </dgm:alg>
                      </dgm:else>
                    </dgm:choose>
                    <dgm:shape xmlns:r="http://schemas.openxmlformats.org/officeDocument/2006/relationships" type="rect" r:blip="">
                      <dgm:adjLst/>
                    </dgm:shape>
                    <dgm:presOf axis="desOrSelf" ptType="node node"/>
                    <dgm:ruleLst>
                      <dgm:rule type="primFontSz" val="5" fact="NaN" max="NaN"/>
                    </dgm:ruleLst>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2C54FA-4224-45C6-B27C-90EE527B74A0}" type="datetimeFigureOut">
              <a:rPr lang="el-GR" smtClean="0"/>
              <a:t>14/11/2023</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91FEAE-4831-4867-9A93-32107B1E5AF8}" type="slidenum">
              <a:rPr lang="el-GR" smtClean="0"/>
              <a:t>‹#›</a:t>
            </a:fld>
            <a:endParaRPr lang="el-GR"/>
          </a:p>
        </p:txBody>
      </p:sp>
    </p:spTree>
    <p:extLst>
      <p:ext uri="{BB962C8B-B14F-4D97-AF65-F5344CB8AC3E}">
        <p14:creationId xmlns:p14="http://schemas.microsoft.com/office/powerpoint/2010/main" val="40238150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1630DDB9-7969-42D9-A80A-BE16975B2D24}" type="slidenum">
              <a:rPr lang="el-GR" smtClean="0"/>
              <a:t>1</a:t>
            </a:fld>
            <a:endParaRPr lang="el-GR"/>
          </a:p>
        </p:txBody>
      </p:sp>
    </p:spTree>
    <p:extLst>
      <p:ext uri="{BB962C8B-B14F-4D97-AF65-F5344CB8AC3E}">
        <p14:creationId xmlns:p14="http://schemas.microsoft.com/office/powerpoint/2010/main" val="22145038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l-GR"/>
              <a:t>Στυλ κύριου τίτλου</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l-GR"/>
              <a:t>Στυλ κύριου υπότιτλου</a:t>
            </a:r>
            <a:endParaRPr lang="en-US" dirty="0"/>
          </a:p>
        </p:txBody>
      </p:sp>
      <p:sp>
        <p:nvSpPr>
          <p:cNvPr id="4" name="Date Placeholder 3"/>
          <p:cNvSpPr>
            <a:spLocks noGrp="1"/>
          </p:cNvSpPr>
          <p:nvPr>
            <p:ph type="dt" sz="half" idx="10"/>
          </p:nvPr>
        </p:nvSpPr>
        <p:spPr/>
        <p:txBody>
          <a:bodyPr/>
          <a:lstStyle/>
          <a:p>
            <a:fld id="{7361A649-ACEE-497D-A2D8-4F2CBA44CEE4}" type="datetimeFigureOut">
              <a:rPr lang="el-GR" smtClean="0"/>
              <a:t>14/11/2023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A85F69B6-C7D9-4BE2-844E-0B773EEFF9EE}" type="slidenum">
              <a:rPr lang="el-GR" smtClean="0"/>
              <a:t>‹#›</a:t>
            </a:fld>
            <a:endParaRPr lang="el-G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85901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Στυλ κύριου τίτλου</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10"/>
          </p:nvPr>
        </p:nvSpPr>
        <p:spPr/>
        <p:txBody>
          <a:bodyPr/>
          <a:lstStyle/>
          <a:p>
            <a:fld id="{7361A649-ACEE-497D-A2D8-4F2CBA44CEE4}" type="datetimeFigureOut">
              <a:rPr lang="el-GR" smtClean="0"/>
              <a:t>14/11/2023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A85F69B6-C7D9-4BE2-844E-0B773EEFF9EE}" type="slidenum">
              <a:rPr lang="el-GR" smtClean="0"/>
              <a:t>‹#›</a:t>
            </a:fld>
            <a:endParaRPr lang="el-GR"/>
          </a:p>
        </p:txBody>
      </p:sp>
    </p:spTree>
    <p:extLst>
      <p:ext uri="{BB962C8B-B14F-4D97-AF65-F5344CB8AC3E}">
        <p14:creationId xmlns:p14="http://schemas.microsoft.com/office/powerpoint/2010/main" val="20738325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Κατακόρυφος τίτλος και Κείμενο">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l-GR"/>
              <a:t>Στυλ κύριου τίτλου</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10"/>
          </p:nvPr>
        </p:nvSpPr>
        <p:spPr/>
        <p:txBody>
          <a:bodyPr/>
          <a:lstStyle/>
          <a:p>
            <a:fld id="{7361A649-ACEE-497D-A2D8-4F2CBA44CEE4}" type="datetimeFigureOut">
              <a:rPr lang="el-GR" smtClean="0"/>
              <a:t>14/11/2023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A85F69B6-C7D9-4BE2-844E-0B773EEFF9EE}" type="slidenum">
              <a:rPr lang="el-GR" smtClean="0"/>
              <a:t>‹#›</a:t>
            </a:fld>
            <a:endParaRPr lang="el-GR"/>
          </a:p>
        </p:txBody>
      </p:sp>
    </p:spTree>
    <p:extLst>
      <p:ext uri="{BB962C8B-B14F-4D97-AF65-F5344CB8AC3E}">
        <p14:creationId xmlns:p14="http://schemas.microsoft.com/office/powerpoint/2010/main" val="14785195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914400" y="2130426"/>
            <a:ext cx="10363200" cy="1470025"/>
          </a:xfrm>
        </p:spPr>
        <p:txBody>
          <a:bodyPr/>
          <a:lstStyle/>
          <a:p>
            <a:r>
              <a:rPr lang="el-GR"/>
              <a:t>Στυλ κύριου τίτλου</a:t>
            </a:r>
          </a:p>
        </p:txBody>
      </p:sp>
      <p:sp>
        <p:nvSpPr>
          <p:cNvPr id="3" name="Υπότιτλος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Στυλ κύριου υπότιτλου</a:t>
            </a:r>
          </a:p>
        </p:txBody>
      </p:sp>
      <p:sp>
        <p:nvSpPr>
          <p:cNvPr id="4" name="Θέση ημερομηνίας 3"/>
          <p:cNvSpPr>
            <a:spLocks noGrp="1"/>
          </p:cNvSpPr>
          <p:nvPr>
            <p:ph type="dt" sz="half" idx="10"/>
          </p:nvPr>
        </p:nvSpPr>
        <p:spPr/>
        <p:txBody>
          <a:bodyPr/>
          <a:lstStyle/>
          <a:p>
            <a:fld id="{85A30FA7-A32A-461C-99E6-F220C71132DF}" type="datetimeFigureOut">
              <a:rPr lang="el-GR" smtClean="0"/>
              <a:t>14/11/2023</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5513A032-74A8-4BCE-A8FA-6A15854083AF}" type="slidenum">
              <a:rPr lang="el-GR" smtClean="0"/>
              <a:t>‹#›</a:t>
            </a:fld>
            <a:endParaRPr lang="el-GR"/>
          </a:p>
        </p:txBody>
      </p:sp>
    </p:spTree>
    <p:extLst>
      <p:ext uri="{BB962C8B-B14F-4D97-AF65-F5344CB8AC3E}">
        <p14:creationId xmlns:p14="http://schemas.microsoft.com/office/powerpoint/2010/main" val="17199505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idx="1"/>
          </p:nvPr>
        </p:nvSpPr>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85A30FA7-A32A-461C-99E6-F220C71132DF}" type="datetimeFigureOut">
              <a:rPr lang="el-GR" smtClean="0"/>
              <a:t>14/11/2023</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5513A032-74A8-4BCE-A8FA-6A15854083AF}" type="slidenum">
              <a:rPr lang="el-GR" smtClean="0"/>
              <a:t>‹#›</a:t>
            </a:fld>
            <a:endParaRPr lang="el-GR"/>
          </a:p>
        </p:txBody>
      </p:sp>
    </p:spTree>
    <p:extLst>
      <p:ext uri="{BB962C8B-B14F-4D97-AF65-F5344CB8AC3E}">
        <p14:creationId xmlns:p14="http://schemas.microsoft.com/office/powerpoint/2010/main" val="18917563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963084" y="4406901"/>
            <a:ext cx="10363200" cy="1362075"/>
          </a:xfrm>
        </p:spPr>
        <p:txBody>
          <a:bodyPr anchor="t"/>
          <a:lstStyle>
            <a:lvl1pPr algn="l">
              <a:defRPr sz="4000" b="1" cap="all"/>
            </a:lvl1pPr>
          </a:lstStyle>
          <a:p>
            <a:r>
              <a:rPr lang="el-GR"/>
              <a:t>Στυλ κύριου τίτλου</a:t>
            </a:r>
          </a:p>
        </p:txBody>
      </p:sp>
      <p:sp>
        <p:nvSpPr>
          <p:cNvPr id="3" name="Θέση κειμένου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υποδείγματος κειμένου</a:t>
            </a:r>
          </a:p>
        </p:txBody>
      </p:sp>
      <p:sp>
        <p:nvSpPr>
          <p:cNvPr id="4" name="Θέση ημερομηνίας 3"/>
          <p:cNvSpPr>
            <a:spLocks noGrp="1"/>
          </p:cNvSpPr>
          <p:nvPr>
            <p:ph type="dt" sz="half" idx="10"/>
          </p:nvPr>
        </p:nvSpPr>
        <p:spPr/>
        <p:txBody>
          <a:bodyPr/>
          <a:lstStyle/>
          <a:p>
            <a:fld id="{85A30FA7-A32A-461C-99E6-F220C71132DF}" type="datetimeFigureOut">
              <a:rPr lang="el-GR" smtClean="0"/>
              <a:t>14/11/2023</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5513A032-74A8-4BCE-A8FA-6A15854083AF}" type="slidenum">
              <a:rPr lang="el-GR" smtClean="0"/>
              <a:t>‹#›</a:t>
            </a:fld>
            <a:endParaRPr lang="el-GR"/>
          </a:p>
        </p:txBody>
      </p:sp>
    </p:spTree>
    <p:extLst>
      <p:ext uri="{BB962C8B-B14F-4D97-AF65-F5344CB8AC3E}">
        <p14:creationId xmlns:p14="http://schemas.microsoft.com/office/powerpoint/2010/main" val="32266673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ημερομηνίας 4"/>
          <p:cNvSpPr>
            <a:spLocks noGrp="1"/>
          </p:cNvSpPr>
          <p:nvPr>
            <p:ph type="dt" sz="half" idx="10"/>
          </p:nvPr>
        </p:nvSpPr>
        <p:spPr/>
        <p:txBody>
          <a:bodyPr/>
          <a:lstStyle/>
          <a:p>
            <a:fld id="{85A30FA7-A32A-461C-99E6-F220C71132DF}" type="datetimeFigureOut">
              <a:rPr lang="el-GR" smtClean="0"/>
              <a:t>14/11/2023</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5513A032-74A8-4BCE-A8FA-6A15854083AF}" type="slidenum">
              <a:rPr lang="el-GR" smtClean="0"/>
              <a:t>‹#›</a:t>
            </a:fld>
            <a:endParaRPr lang="el-GR"/>
          </a:p>
        </p:txBody>
      </p:sp>
    </p:spTree>
    <p:extLst>
      <p:ext uri="{BB962C8B-B14F-4D97-AF65-F5344CB8AC3E}">
        <p14:creationId xmlns:p14="http://schemas.microsoft.com/office/powerpoint/2010/main" val="18615480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a:t>Στυλ κύριου τίτλου</a:t>
            </a:r>
          </a:p>
        </p:txBody>
      </p:sp>
      <p:sp>
        <p:nvSpPr>
          <p:cNvPr id="3" name="Θέση κειμένου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4" name="Θέση περιεχομένου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6" name="Θέση περιεχομένου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Θέση ημερομηνίας 6"/>
          <p:cNvSpPr>
            <a:spLocks noGrp="1"/>
          </p:cNvSpPr>
          <p:nvPr>
            <p:ph type="dt" sz="half" idx="10"/>
          </p:nvPr>
        </p:nvSpPr>
        <p:spPr/>
        <p:txBody>
          <a:bodyPr/>
          <a:lstStyle/>
          <a:p>
            <a:fld id="{85A30FA7-A32A-461C-99E6-F220C71132DF}" type="datetimeFigureOut">
              <a:rPr lang="el-GR" smtClean="0"/>
              <a:t>14/11/2023</a:t>
            </a:fld>
            <a:endParaRPr lang="el-GR"/>
          </a:p>
        </p:txBody>
      </p:sp>
      <p:sp>
        <p:nvSpPr>
          <p:cNvPr id="8" name="Θέση υποσέλιδου 7"/>
          <p:cNvSpPr>
            <a:spLocks noGrp="1"/>
          </p:cNvSpPr>
          <p:nvPr>
            <p:ph type="ftr" sz="quarter" idx="11"/>
          </p:nvPr>
        </p:nvSpPr>
        <p:spPr/>
        <p:txBody>
          <a:bodyPr/>
          <a:lstStyle/>
          <a:p>
            <a:endParaRPr lang="el-GR"/>
          </a:p>
        </p:txBody>
      </p:sp>
      <p:sp>
        <p:nvSpPr>
          <p:cNvPr id="9" name="Θέση αριθμού διαφάνειας 8"/>
          <p:cNvSpPr>
            <a:spLocks noGrp="1"/>
          </p:cNvSpPr>
          <p:nvPr>
            <p:ph type="sldNum" sz="quarter" idx="12"/>
          </p:nvPr>
        </p:nvSpPr>
        <p:spPr/>
        <p:txBody>
          <a:bodyPr/>
          <a:lstStyle/>
          <a:p>
            <a:fld id="{5513A032-74A8-4BCE-A8FA-6A15854083AF}" type="slidenum">
              <a:rPr lang="el-GR" smtClean="0"/>
              <a:t>‹#›</a:t>
            </a:fld>
            <a:endParaRPr lang="el-GR"/>
          </a:p>
        </p:txBody>
      </p:sp>
    </p:spTree>
    <p:extLst>
      <p:ext uri="{BB962C8B-B14F-4D97-AF65-F5344CB8AC3E}">
        <p14:creationId xmlns:p14="http://schemas.microsoft.com/office/powerpoint/2010/main" val="21900083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ημερομηνίας 2"/>
          <p:cNvSpPr>
            <a:spLocks noGrp="1"/>
          </p:cNvSpPr>
          <p:nvPr>
            <p:ph type="dt" sz="half" idx="10"/>
          </p:nvPr>
        </p:nvSpPr>
        <p:spPr/>
        <p:txBody>
          <a:bodyPr/>
          <a:lstStyle/>
          <a:p>
            <a:fld id="{85A30FA7-A32A-461C-99E6-F220C71132DF}" type="datetimeFigureOut">
              <a:rPr lang="el-GR" smtClean="0"/>
              <a:t>14/11/2023</a:t>
            </a:fld>
            <a:endParaRPr lang="el-GR"/>
          </a:p>
        </p:txBody>
      </p:sp>
      <p:sp>
        <p:nvSpPr>
          <p:cNvPr id="4" name="Θέση υποσέλιδου 3"/>
          <p:cNvSpPr>
            <a:spLocks noGrp="1"/>
          </p:cNvSpPr>
          <p:nvPr>
            <p:ph type="ftr" sz="quarter" idx="11"/>
          </p:nvPr>
        </p:nvSpPr>
        <p:spPr/>
        <p:txBody>
          <a:bodyPr/>
          <a:lstStyle/>
          <a:p>
            <a:endParaRPr lang="el-GR"/>
          </a:p>
        </p:txBody>
      </p:sp>
      <p:sp>
        <p:nvSpPr>
          <p:cNvPr id="5" name="Θέση αριθμού διαφάνειας 4"/>
          <p:cNvSpPr>
            <a:spLocks noGrp="1"/>
          </p:cNvSpPr>
          <p:nvPr>
            <p:ph type="sldNum" sz="quarter" idx="12"/>
          </p:nvPr>
        </p:nvSpPr>
        <p:spPr/>
        <p:txBody>
          <a:bodyPr/>
          <a:lstStyle/>
          <a:p>
            <a:fld id="{5513A032-74A8-4BCE-A8FA-6A15854083AF}" type="slidenum">
              <a:rPr lang="el-GR" smtClean="0"/>
              <a:t>‹#›</a:t>
            </a:fld>
            <a:endParaRPr lang="el-GR"/>
          </a:p>
        </p:txBody>
      </p:sp>
    </p:spTree>
    <p:extLst>
      <p:ext uri="{BB962C8B-B14F-4D97-AF65-F5344CB8AC3E}">
        <p14:creationId xmlns:p14="http://schemas.microsoft.com/office/powerpoint/2010/main" val="17095158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85A30FA7-A32A-461C-99E6-F220C71132DF}" type="datetimeFigureOut">
              <a:rPr lang="el-GR" smtClean="0"/>
              <a:t>14/11/2023</a:t>
            </a:fld>
            <a:endParaRPr lang="el-GR"/>
          </a:p>
        </p:txBody>
      </p:sp>
      <p:sp>
        <p:nvSpPr>
          <p:cNvPr id="3" name="Θέση υποσέλιδου 2"/>
          <p:cNvSpPr>
            <a:spLocks noGrp="1"/>
          </p:cNvSpPr>
          <p:nvPr>
            <p:ph type="ftr" sz="quarter" idx="11"/>
          </p:nvPr>
        </p:nvSpPr>
        <p:spPr/>
        <p:txBody>
          <a:bodyPr/>
          <a:lstStyle/>
          <a:p>
            <a:endParaRPr lang="el-GR"/>
          </a:p>
        </p:txBody>
      </p:sp>
      <p:sp>
        <p:nvSpPr>
          <p:cNvPr id="4" name="Θέση αριθμού διαφάνειας 3"/>
          <p:cNvSpPr>
            <a:spLocks noGrp="1"/>
          </p:cNvSpPr>
          <p:nvPr>
            <p:ph type="sldNum" sz="quarter" idx="12"/>
          </p:nvPr>
        </p:nvSpPr>
        <p:spPr/>
        <p:txBody>
          <a:bodyPr/>
          <a:lstStyle/>
          <a:p>
            <a:fld id="{5513A032-74A8-4BCE-A8FA-6A15854083AF}" type="slidenum">
              <a:rPr lang="el-GR" smtClean="0"/>
              <a:t>‹#›</a:t>
            </a:fld>
            <a:endParaRPr lang="el-GR"/>
          </a:p>
        </p:txBody>
      </p:sp>
    </p:spTree>
    <p:extLst>
      <p:ext uri="{BB962C8B-B14F-4D97-AF65-F5344CB8AC3E}">
        <p14:creationId xmlns:p14="http://schemas.microsoft.com/office/powerpoint/2010/main" val="12653631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609601" y="273050"/>
            <a:ext cx="4011084" cy="1162050"/>
          </a:xfrm>
        </p:spPr>
        <p:txBody>
          <a:bodyPr anchor="b"/>
          <a:lstStyle>
            <a:lvl1pPr algn="l">
              <a:defRPr sz="2000" b="1"/>
            </a:lvl1pPr>
          </a:lstStyle>
          <a:p>
            <a:r>
              <a:rPr lang="el-GR"/>
              <a:t>Στυλ κύριου τίτλου</a:t>
            </a:r>
          </a:p>
        </p:txBody>
      </p:sp>
      <p:sp>
        <p:nvSpPr>
          <p:cNvPr id="3" name="Θέση περιεχομένου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Θέση ημερομηνίας 4"/>
          <p:cNvSpPr>
            <a:spLocks noGrp="1"/>
          </p:cNvSpPr>
          <p:nvPr>
            <p:ph type="dt" sz="half" idx="10"/>
          </p:nvPr>
        </p:nvSpPr>
        <p:spPr/>
        <p:txBody>
          <a:bodyPr/>
          <a:lstStyle/>
          <a:p>
            <a:fld id="{85A30FA7-A32A-461C-99E6-F220C71132DF}" type="datetimeFigureOut">
              <a:rPr lang="el-GR" smtClean="0"/>
              <a:t>14/11/2023</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5513A032-74A8-4BCE-A8FA-6A15854083AF}" type="slidenum">
              <a:rPr lang="el-GR" smtClean="0"/>
              <a:t>‹#›</a:t>
            </a:fld>
            <a:endParaRPr lang="el-GR"/>
          </a:p>
        </p:txBody>
      </p:sp>
    </p:spTree>
    <p:extLst>
      <p:ext uri="{BB962C8B-B14F-4D97-AF65-F5344CB8AC3E}">
        <p14:creationId xmlns:p14="http://schemas.microsoft.com/office/powerpoint/2010/main" val="21531767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l-GR"/>
              <a:t>Στυλ κύριου τίτλου</a:t>
            </a:r>
            <a:endParaRPr lang="en-US" dirty="0"/>
          </a:p>
        </p:txBody>
      </p:sp>
      <p:sp>
        <p:nvSpPr>
          <p:cNvPr id="3" name="Content Placeholder 2"/>
          <p:cNvSpPr>
            <a:spLocks noGrp="1"/>
          </p:cNvSpPr>
          <p:nvPr>
            <p:ph idx="1"/>
          </p:nvPr>
        </p:nvSpPr>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10"/>
          </p:nvPr>
        </p:nvSpPr>
        <p:spPr/>
        <p:txBody>
          <a:bodyPr/>
          <a:lstStyle/>
          <a:p>
            <a:fld id="{7361A649-ACEE-497D-A2D8-4F2CBA44CEE4}" type="datetimeFigureOut">
              <a:rPr lang="el-GR" smtClean="0"/>
              <a:t>14/11/2023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A85F69B6-C7D9-4BE2-844E-0B773EEFF9EE}" type="slidenum">
              <a:rPr lang="el-GR" smtClean="0"/>
              <a:t>‹#›</a:t>
            </a:fld>
            <a:endParaRPr lang="el-GR"/>
          </a:p>
        </p:txBody>
      </p:sp>
    </p:spTree>
    <p:extLst>
      <p:ext uri="{BB962C8B-B14F-4D97-AF65-F5344CB8AC3E}">
        <p14:creationId xmlns:p14="http://schemas.microsoft.com/office/powerpoint/2010/main" val="27811380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2389717" y="4800600"/>
            <a:ext cx="7315200" cy="566738"/>
          </a:xfrm>
        </p:spPr>
        <p:txBody>
          <a:bodyPr anchor="b"/>
          <a:lstStyle>
            <a:lvl1pPr algn="l">
              <a:defRPr sz="2000" b="1"/>
            </a:lvl1pPr>
          </a:lstStyle>
          <a:p>
            <a:r>
              <a:rPr lang="el-GR"/>
              <a:t>Στυλ κύριου τίτλου</a:t>
            </a:r>
          </a:p>
        </p:txBody>
      </p:sp>
      <p:sp>
        <p:nvSpPr>
          <p:cNvPr id="3" name="Θέση εικόνας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Θέση ημερομηνίας 4"/>
          <p:cNvSpPr>
            <a:spLocks noGrp="1"/>
          </p:cNvSpPr>
          <p:nvPr>
            <p:ph type="dt" sz="half" idx="10"/>
          </p:nvPr>
        </p:nvSpPr>
        <p:spPr/>
        <p:txBody>
          <a:bodyPr/>
          <a:lstStyle/>
          <a:p>
            <a:fld id="{85A30FA7-A32A-461C-99E6-F220C71132DF}" type="datetimeFigureOut">
              <a:rPr lang="el-GR" smtClean="0"/>
              <a:t>14/11/2023</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5513A032-74A8-4BCE-A8FA-6A15854083AF}" type="slidenum">
              <a:rPr lang="el-GR" smtClean="0"/>
              <a:t>‹#›</a:t>
            </a:fld>
            <a:endParaRPr lang="el-GR"/>
          </a:p>
        </p:txBody>
      </p:sp>
    </p:spTree>
    <p:extLst>
      <p:ext uri="{BB962C8B-B14F-4D97-AF65-F5344CB8AC3E}">
        <p14:creationId xmlns:p14="http://schemas.microsoft.com/office/powerpoint/2010/main" val="8839529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κατακόρυφου κειμένου 2"/>
          <p:cNvSpPr>
            <a:spLocks noGrp="1"/>
          </p:cNvSpPr>
          <p:nvPr>
            <p:ph type="body" orient="vert" idx="1"/>
          </p:nvPr>
        </p:nvSpPr>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85A30FA7-A32A-461C-99E6-F220C71132DF}" type="datetimeFigureOut">
              <a:rPr lang="el-GR" smtClean="0"/>
              <a:t>14/11/2023</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5513A032-74A8-4BCE-A8FA-6A15854083AF}" type="slidenum">
              <a:rPr lang="el-GR" smtClean="0"/>
              <a:t>‹#›</a:t>
            </a:fld>
            <a:endParaRPr lang="el-GR"/>
          </a:p>
        </p:txBody>
      </p:sp>
    </p:spTree>
    <p:extLst>
      <p:ext uri="{BB962C8B-B14F-4D97-AF65-F5344CB8AC3E}">
        <p14:creationId xmlns:p14="http://schemas.microsoft.com/office/powerpoint/2010/main" val="27318798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8839200" y="274639"/>
            <a:ext cx="2743200" cy="5851525"/>
          </a:xfrm>
        </p:spPr>
        <p:txBody>
          <a:bodyPr vert="eaVert"/>
          <a:lstStyle/>
          <a:p>
            <a:r>
              <a:rPr lang="el-GR"/>
              <a:t>Στυλ κύριου τίτλου</a:t>
            </a:r>
          </a:p>
        </p:txBody>
      </p:sp>
      <p:sp>
        <p:nvSpPr>
          <p:cNvPr id="3" name="Θέση κατακόρυφου κειμένου 2"/>
          <p:cNvSpPr>
            <a:spLocks noGrp="1"/>
          </p:cNvSpPr>
          <p:nvPr>
            <p:ph type="body" orient="vert" idx="1"/>
          </p:nvPr>
        </p:nvSpPr>
        <p:spPr>
          <a:xfrm>
            <a:off x="609600" y="274639"/>
            <a:ext cx="8026400" cy="5851525"/>
          </a:xfrm>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85A30FA7-A32A-461C-99E6-F220C71132DF}" type="datetimeFigureOut">
              <a:rPr lang="el-GR" smtClean="0"/>
              <a:t>14/11/2023</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5513A032-74A8-4BCE-A8FA-6A15854083AF}" type="slidenum">
              <a:rPr lang="el-GR" smtClean="0"/>
              <a:t>‹#›</a:t>
            </a:fld>
            <a:endParaRPr lang="el-GR"/>
          </a:p>
        </p:txBody>
      </p:sp>
    </p:spTree>
    <p:extLst>
      <p:ext uri="{BB962C8B-B14F-4D97-AF65-F5344CB8AC3E}">
        <p14:creationId xmlns:p14="http://schemas.microsoft.com/office/powerpoint/2010/main" val="42604028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l-GR"/>
              <a:t>Στυλ κύριου τίτλου</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l-GR"/>
              <a:t>Στυλ κύριου υπότιτλου</a:t>
            </a:r>
            <a:endParaRPr lang="en-US" dirty="0"/>
          </a:p>
        </p:txBody>
      </p:sp>
      <p:sp>
        <p:nvSpPr>
          <p:cNvPr id="4" name="Date Placeholder 3"/>
          <p:cNvSpPr>
            <a:spLocks noGrp="1"/>
          </p:cNvSpPr>
          <p:nvPr>
            <p:ph type="dt" sz="half" idx="10"/>
          </p:nvPr>
        </p:nvSpPr>
        <p:spPr/>
        <p:txBody>
          <a:bodyPr/>
          <a:lstStyle/>
          <a:p>
            <a:fld id="{073DAD2D-F601-4D4C-8D92-2BD09D7FA23E}" type="datetimeFigureOut">
              <a:rPr lang="el-GR" smtClean="0"/>
              <a:t>14/11/2023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DB99A775-F4A2-4553-8756-14BB7C98238B}" type="slidenum">
              <a:rPr lang="el-GR" smtClean="0"/>
              <a:t>‹#›</a:t>
            </a:fld>
            <a:endParaRPr lang="el-G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00125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Στυλ κύριου τίτλου</a:t>
            </a:r>
            <a:endParaRPr lang="en-US" dirty="0"/>
          </a:p>
        </p:txBody>
      </p:sp>
      <p:sp>
        <p:nvSpPr>
          <p:cNvPr id="3" name="Content Placeholder 2"/>
          <p:cNvSpPr>
            <a:spLocks noGrp="1"/>
          </p:cNvSpPr>
          <p:nvPr>
            <p:ph idx="1"/>
          </p:nvPr>
        </p:nvSpPr>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10"/>
          </p:nvPr>
        </p:nvSpPr>
        <p:spPr/>
        <p:txBody>
          <a:bodyPr/>
          <a:lstStyle/>
          <a:p>
            <a:fld id="{073DAD2D-F601-4D4C-8D92-2BD09D7FA23E}" type="datetimeFigureOut">
              <a:rPr lang="el-GR" smtClean="0"/>
              <a:t>14/11/2023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DB99A775-F4A2-4553-8756-14BB7C98238B}" type="slidenum">
              <a:rPr lang="el-GR" smtClean="0"/>
              <a:t>‹#›</a:t>
            </a:fld>
            <a:endParaRPr lang="el-GR"/>
          </a:p>
        </p:txBody>
      </p:sp>
    </p:spTree>
    <p:extLst>
      <p:ext uri="{BB962C8B-B14F-4D97-AF65-F5344CB8AC3E}">
        <p14:creationId xmlns:p14="http://schemas.microsoft.com/office/powerpoint/2010/main" val="39463910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l-GR"/>
              <a:t>Στυλ κύριου τίτλου</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υποδείγματος κειμένου</a:t>
            </a:r>
          </a:p>
        </p:txBody>
      </p:sp>
      <p:sp>
        <p:nvSpPr>
          <p:cNvPr id="4" name="Date Placeholder 3"/>
          <p:cNvSpPr>
            <a:spLocks noGrp="1"/>
          </p:cNvSpPr>
          <p:nvPr>
            <p:ph type="dt" sz="half" idx="10"/>
          </p:nvPr>
        </p:nvSpPr>
        <p:spPr/>
        <p:txBody>
          <a:bodyPr/>
          <a:lstStyle/>
          <a:p>
            <a:fld id="{073DAD2D-F601-4D4C-8D92-2BD09D7FA23E}" type="datetimeFigureOut">
              <a:rPr lang="el-GR" smtClean="0"/>
              <a:t>14/11/2023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DB99A775-F4A2-4553-8756-14BB7C98238B}" type="slidenum">
              <a:rPr lang="el-GR" smtClean="0"/>
              <a:t>‹#›</a:t>
            </a:fld>
            <a:endParaRPr lang="el-G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31938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l-GR"/>
              <a:t>Στυλ κύριου τίτλου</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5" name="Date Placeholder 4"/>
          <p:cNvSpPr>
            <a:spLocks noGrp="1"/>
          </p:cNvSpPr>
          <p:nvPr>
            <p:ph type="dt" sz="half" idx="10"/>
          </p:nvPr>
        </p:nvSpPr>
        <p:spPr/>
        <p:txBody>
          <a:bodyPr/>
          <a:lstStyle/>
          <a:p>
            <a:fld id="{073DAD2D-F601-4D4C-8D92-2BD09D7FA23E}" type="datetimeFigureOut">
              <a:rPr lang="el-GR" smtClean="0"/>
              <a:t>14/11/2023</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DB99A775-F4A2-4553-8756-14BB7C98238B}" type="slidenum">
              <a:rPr lang="el-GR" smtClean="0"/>
              <a:t>‹#›</a:t>
            </a:fld>
            <a:endParaRPr lang="el-GR"/>
          </a:p>
        </p:txBody>
      </p:sp>
    </p:spTree>
    <p:extLst>
      <p:ext uri="{BB962C8B-B14F-4D97-AF65-F5344CB8AC3E}">
        <p14:creationId xmlns:p14="http://schemas.microsoft.com/office/powerpoint/2010/main" val="14871242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l-GR"/>
              <a:t>Στυλ κύριου τίτλου</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4" name="Content Placeholder 3"/>
          <p:cNvSpPr>
            <a:spLocks noGrp="1"/>
          </p:cNvSpPr>
          <p:nvPr>
            <p:ph sz="half" idx="2"/>
          </p:nvPr>
        </p:nvSpPr>
        <p:spPr>
          <a:xfrm>
            <a:off x="1097280" y="2582335"/>
            <a:ext cx="4937760" cy="3286760"/>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6" name="Content Placeholder 5"/>
          <p:cNvSpPr>
            <a:spLocks noGrp="1"/>
          </p:cNvSpPr>
          <p:nvPr>
            <p:ph sz="quarter" idx="4"/>
          </p:nvPr>
        </p:nvSpPr>
        <p:spPr>
          <a:xfrm>
            <a:off x="6217920" y="2582334"/>
            <a:ext cx="4937760" cy="3286760"/>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7" name="Date Placeholder 6"/>
          <p:cNvSpPr>
            <a:spLocks noGrp="1"/>
          </p:cNvSpPr>
          <p:nvPr>
            <p:ph type="dt" sz="half" idx="10"/>
          </p:nvPr>
        </p:nvSpPr>
        <p:spPr/>
        <p:txBody>
          <a:bodyPr/>
          <a:lstStyle/>
          <a:p>
            <a:fld id="{073DAD2D-F601-4D4C-8D92-2BD09D7FA23E}" type="datetimeFigureOut">
              <a:rPr lang="el-GR" smtClean="0"/>
              <a:t>14/11/2023</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DB99A775-F4A2-4553-8756-14BB7C98238B}" type="slidenum">
              <a:rPr lang="el-GR" smtClean="0"/>
              <a:t>‹#›</a:t>
            </a:fld>
            <a:endParaRPr lang="el-GR"/>
          </a:p>
        </p:txBody>
      </p:sp>
    </p:spTree>
    <p:extLst>
      <p:ext uri="{BB962C8B-B14F-4D97-AF65-F5344CB8AC3E}">
        <p14:creationId xmlns:p14="http://schemas.microsoft.com/office/powerpoint/2010/main" val="12305064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Στυλ κύριου τίτλου</a:t>
            </a:r>
            <a:endParaRPr lang="en-US" dirty="0"/>
          </a:p>
        </p:txBody>
      </p:sp>
      <p:sp>
        <p:nvSpPr>
          <p:cNvPr id="3" name="Date Placeholder 2"/>
          <p:cNvSpPr>
            <a:spLocks noGrp="1"/>
          </p:cNvSpPr>
          <p:nvPr>
            <p:ph type="dt" sz="half" idx="10"/>
          </p:nvPr>
        </p:nvSpPr>
        <p:spPr/>
        <p:txBody>
          <a:bodyPr/>
          <a:lstStyle/>
          <a:p>
            <a:fld id="{073DAD2D-F601-4D4C-8D92-2BD09D7FA23E}" type="datetimeFigureOut">
              <a:rPr lang="el-GR" smtClean="0"/>
              <a:t>14/11/2023</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DB99A775-F4A2-4553-8756-14BB7C98238B}" type="slidenum">
              <a:rPr lang="el-GR" smtClean="0"/>
              <a:t>‹#›</a:t>
            </a:fld>
            <a:endParaRPr lang="el-GR"/>
          </a:p>
        </p:txBody>
      </p:sp>
    </p:spTree>
    <p:extLst>
      <p:ext uri="{BB962C8B-B14F-4D97-AF65-F5344CB8AC3E}">
        <p14:creationId xmlns:p14="http://schemas.microsoft.com/office/powerpoint/2010/main" val="28594559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Κενή">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073DAD2D-F601-4D4C-8D92-2BD09D7FA23E}" type="datetimeFigureOut">
              <a:rPr lang="el-GR" smtClean="0"/>
              <a:t>14/11/2023</a:t>
            </a:fld>
            <a:endParaRPr lang="el-GR"/>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l-GR"/>
          </a:p>
        </p:txBody>
      </p:sp>
      <p:sp>
        <p:nvSpPr>
          <p:cNvPr id="9" name="Slide Number Placeholder 8"/>
          <p:cNvSpPr>
            <a:spLocks noGrp="1"/>
          </p:cNvSpPr>
          <p:nvPr>
            <p:ph type="sldNum" sz="quarter" idx="12"/>
          </p:nvPr>
        </p:nvSpPr>
        <p:spPr/>
        <p:txBody>
          <a:bodyPr/>
          <a:lstStyle/>
          <a:p>
            <a:fld id="{DB99A775-F4A2-4553-8756-14BB7C98238B}" type="slidenum">
              <a:rPr lang="el-GR" smtClean="0"/>
              <a:t>‹#›</a:t>
            </a:fld>
            <a:endParaRPr lang="el-GR"/>
          </a:p>
        </p:txBody>
      </p:sp>
    </p:spTree>
    <p:extLst>
      <p:ext uri="{BB962C8B-B14F-4D97-AF65-F5344CB8AC3E}">
        <p14:creationId xmlns:p14="http://schemas.microsoft.com/office/powerpoint/2010/main" val="30775947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l-GR"/>
              <a:t>Στυλ κύριου τίτλου</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υποδείγματος κειμένου</a:t>
            </a:r>
          </a:p>
        </p:txBody>
      </p:sp>
      <p:sp>
        <p:nvSpPr>
          <p:cNvPr id="4" name="Date Placeholder 3"/>
          <p:cNvSpPr>
            <a:spLocks noGrp="1"/>
          </p:cNvSpPr>
          <p:nvPr>
            <p:ph type="dt" sz="half" idx="10"/>
          </p:nvPr>
        </p:nvSpPr>
        <p:spPr/>
        <p:txBody>
          <a:bodyPr/>
          <a:lstStyle/>
          <a:p>
            <a:fld id="{7361A649-ACEE-497D-A2D8-4F2CBA44CEE4}" type="datetimeFigureOut">
              <a:rPr lang="el-GR" smtClean="0"/>
              <a:t>14/11/2023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A85F69B6-C7D9-4BE2-844E-0B773EEFF9EE}" type="slidenum">
              <a:rPr lang="el-GR" smtClean="0"/>
              <a:t>‹#›</a:t>
            </a:fld>
            <a:endParaRPr lang="el-G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41392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Περιεχόμενο με λεζάντα">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l-GR"/>
              <a:t>Στυλ κύριου τίτλου</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073DAD2D-F601-4D4C-8D92-2BD09D7FA23E}" type="datetimeFigureOut">
              <a:rPr lang="el-GR" smtClean="0"/>
              <a:t>14/11/2023</a:t>
            </a:fld>
            <a:endParaRPr lang="el-GR"/>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l-G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B99A775-F4A2-4553-8756-14BB7C98238B}" type="slidenum">
              <a:rPr lang="el-GR" smtClean="0"/>
              <a:t>‹#›</a:t>
            </a:fld>
            <a:endParaRPr lang="el-GR"/>
          </a:p>
        </p:txBody>
      </p:sp>
    </p:spTree>
    <p:extLst>
      <p:ext uri="{BB962C8B-B14F-4D97-AF65-F5344CB8AC3E}">
        <p14:creationId xmlns:p14="http://schemas.microsoft.com/office/powerpoint/2010/main" val="25440581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l-GR"/>
              <a:t>Στυλ κύριου τίτλου</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Date Placeholder 4"/>
          <p:cNvSpPr>
            <a:spLocks noGrp="1"/>
          </p:cNvSpPr>
          <p:nvPr>
            <p:ph type="dt" sz="half" idx="10"/>
          </p:nvPr>
        </p:nvSpPr>
        <p:spPr/>
        <p:txBody>
          <a:bodyPr/>
          <a:lstStyle/>
          <a:p>
            <a:fld id="{073DAD2D-F601-4D4C-8D92-2BD09D7FA23E}" type="datetimeFigureOut">
              <a:rPr lang="el-GR" smtClean="0"/>
              <a:t>14/11/2023</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DB99A775-F4A2-4553-8756-14BB7C98238B}" type="slidenum">
              <a:rPr lang="el-GR" smtClean="0"/>
              <a:t>‹#›</a:t>
            </a:fld>
            <a:endParaRPr lang="el-GR"/>
          </a:p>
        </p:txBody>
      </p:sp>
    </p:spTree>
    <p:extLst>
      <p:ext uri="{BB962C8B-B14F-4D97-AF65-F5344CB8AC3E}">
        <p14:creationId xmlns:p14="http://schemas.microsoft.com/office/powerpoint/2010/main" val="27130505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Στυλ κύριου τίτλου</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10"/>
          </p:nvPr>
        </p:nvSpPr>
        <p:spPr/>
        <p:txBody>
          <a:bodyPr/>
          <a:lstStyle/>
          <a:p>
            <a:fld id="{073DAD2D-F601-4D4C-8D92-2BD09D7FA23E}" type="datetimeFigureOut">
              <a:rPr lang="el-GR" smtClean="0"/>
              <a:t>14/11/2023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DB99A775-F4A2-4553-8756-14BB7C98238B}" type="slidenum">
              <a:rPr lang="el-GR" smtClean="0"/>
              <a:t>‹#›</a:t>
            </a:fld>
            <a:endParaRPr lang="el-GR"/>
          </a:p>
        </p:txBody>
      </p:sp>
    </p:spTree>
    <p:extLst>
      <p:ext uri="{BB962C8B-B14F-4D97-AF65-F5344CB8AC3E}">
        <p14:creationId xmlns:p14="http://schemas.microsoft.com/office/powerpoint/2010/main" val="2431621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Κατακόρυφος τίτλος και Κείμενο">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l-GR"/>
              <a:t>Στυλ κύριου τίτλου</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10"/>
          </p:nvPr>
        </p:nvSpPr>
        <p:spPr/>
        <p:txBody>
          <a:bodyPr/>
          <a:lstStyle/>
          <a:p>
            <a:fld id="{073DAD2D-F601-4D4C-8D92-2BD09D7FA23E}" type="datetimeFigureOut">
              <a:rPr lang="el-GR" smtClean="0"/>
              <a:t>14/11/2023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DB99A775-F4A2-4553-8756-14BB7C98238B}" type="slidenum">
              <a:rPr lang="el-GR" smtClean="0"/>
              <a:t>‹#›</a:t>
            </a:fld>
            <a:endParaRPr lang="el-GR"/>
          </a:p>
        </p:txBody>
      </p:sp>
    </p:spTree>
    <p:extLst>
      <p:ext uri="{BB962C8B-B14F-4D97-AF65-F5344CB8AC3E}">
        <p14:creationId xmlns:p14="http://schemas.microsoft.com/office/powerpoint/2010/main" val="13068926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2 Col Content">
    <p:spTree>
      <p:nvGrpSpPr>
        <p:cNvPr id="1" name=""/>
        <p:cNvGrpSpPr/>
        <p:nvPr/>
      </p:nvGrpSpPr>
      <p:grpSpPr>
        <a:xfrm>
          <a:off x="0" y="0"/>
          <a:ext cx="0" cy="0"/>
          <a:chOff x="0" y="0"/>
          <a:chExt cx="0" cy="0"/>
        </a:xfrm>
      </p:grpSpPr>
      <p:sp>
        <p:nvSpPr>
          <p:cNvPr id="9" name="Title 8"/>
          <p:cNvSpPr>
            <a:spLocks noGrp="1"/>
          </p:cNvSpPr>
          <p:nvPr>
            <p:ph type="title"/>
          </p:nvPr>
        </p:nvSpPr>
        <p:spPr>
          <a:xfrm>
            <a:off x="508000" y="350520"/>
            <a:ext cx="11176000" cy="647700"/>
          </a:xfrm>
        </p:spPr>
        <p:txBody>
          <a:bodyPr/>
          <a:lstStyle>
            <a:lvl1pPr>
              <a:lnSpc>
                <a:spcPct val="85000"/>
              </a:lnSpc>
              <a:spcBef>
                <a:spcPts val="0"/>
              </a:spcBef>
              <a:spcAft>
                <a:spcPts val="0"/>
              </a:spcAft>
              <a:defRPr/>
            </a:lvl1pPr>
          </a:lstStyle>
          <a:p>
            <a:r>
              <a:rPr lang="en-US"/>
              <a:t>Click to edit Master title style</a:t>
            </a:r>
            <a:endParaRPr lang="en-US" dirty="0"/>
          </a:p>
        </p:txBody>
      </p:sp>
      <p:sp>
        <p:nvSpPr>
          <p:cNvPr id="3" name="Content Placeholder 2"/>
          <p:cNvSpPr>
            <a:spLocks noGrp="1"/>
          </p:cNvSpPr>
          <p:nvPr>
            <p:ph idx="1"/>
          </p:nvPr>
        </p:nvSpPr>
        <p:spPr>
          <a:xfrm>
            <a:off x="504474" y="1330854"/>
            <a:ext cx="5589764" cy="4686300"/>
          </a:xfrm>
        </p:spPr>
        <p:txBody>
          <a:bodyPr rIns="128016"/>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idx="12"/>
          </p:nvPr>
        </p:nvSpPr>
        <p:spPr>
          <a:xfrm>
            <a:off x="6096000" y="1330854"/>
            <a:ext cx="5588000" cy="4686300"/>
          </a:xfrm>
        </p:spPr>
        <p:txBody>
          <a:bodyPr rIns="128016"/>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10">
            <a:extLst>
              <a:ext uri="{FF2B5EF4-FFF2-40B4-BE49-F238E27FC236}">
                <a16:creationId xmlns:a16="http://schemas.microsoft.com/office/drawing/2014/main" id="{6D810073-C955-482D-892E-2BDC42C6B73D}"/>
              </a:ext>
            </a:extLst>
          </p:cNvPr>
          <p:cNvSpPr>
            <a:spLocks noGrp="1"/>
          </p:cNvSpPr>
          <p:nvPr>
            <p:ph type="sldNum" sz="quarter" idx="13"/>
          </p:nvPr>
        </p:nvSpPr>
        <p:spPr/>
        <p:txBody>
          <a:bodyPr/>
          <a:lstStyle>
            <a:lvl1pPr>
              <a:defRPr/>
            </a:lvl1pPr>
          </a:lstStyle>
          <a:p>
            <a:fld id="{6A071C45-AD70-44F3-B11A-6E0308D92BD3}" type="slidenum">
              <a:rPr lang="en-US" altLang="el-GR"/>
              <a:pPr/>
              <a:t>‹#›</a:t>
            </a:fld>
            <a:endParaRPr lang="en-US" altLang="el-GR"/>
          </a:p>
        </p:txBody>
      </p:sp>
      <p:sp>
        <p:nvSpPr>
          <p:cNvPr id="6" name="Footer Placeholder 9">
            <a:extLst>
              <a:ext uri="{FF2B5EF4-FFF2-40B4-BE49-F238E27FC236}">
                <a16:creationId xmlns:a16="http://schemas.microsoft.com/office/drawing/2014/main" id="{1EB20350-5ADE-4684-8986-ED63355959A8}"/>
              </a:ext>
            </a:extLst>
          </p:cNvPr>
          <p:cNvSpPr>
            <a:spLocks noGrp="1"/>
          </p:cNvSpPr>
          <p:nvPr>
            <p:ph type="ftr" sz="quarter" idx="14"/>
          </p:nvPr>
        </p:nvSpPr>
        <p:spPr/>
        <p:txBody>
          <a:bodyPr/>
          <a:lstStyle>
            <a:lvl1pPr>
              <a:defRPr/>
            </a:lvl1pPr>
          </a:lstStyle>
          <a:p>
            <a:pPr>
              <a:defRPr/>
            </a:pPr>
            <a:r>
              <a:rPr lang="en-US"/>
              <a:t>Edit Title on Slide Master using Insert &gt; Header &amp; Footer   |   March 25, 2016   |   Confidential, for Internal Use Only</a:t>
            </a:r>
            <a:endParaRPr lang="en-US" dirty="0"/>
          </a:p>
        </p:txBody>
      </p:sp>
    </p:spTree>
    <p:extLst>
      <p:ext uri="{BB962C8B-B14F-4D97-AF65-F5344CB8AC3E}">
        <p14:creationId xmlns:p14="http://schemas.microsoft.com/office/powerpoint/2010/main" val="1651165008"/>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l-GR"/>
              <a:t>Στυλ κύριου τίτλου</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5" name="Date Placeholder 4"/>
          <p:cNvSpPr>
            <a:spLocks noGrp="1"/>
          </p:cNvSpPr>
          <p:nvPr>
            <p:ph type="dt" sz="half" idx="10"/>
          </p:nvPr>
        </p:nvSpPr>
        <p:spPr/>
        <p:txBody>
          <a:bodyPr/>
          <a:lstStyle/>
          <a:p>
            <a:fld id="{7361A649-ACEE-497D-A2D8-4F2CBA44CEE4}" type="datetimeFigureOut">
              <a:rPr lang="el-GR" smtClean="0"/>
              <a:t>14/11/2023</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A85F69B6-C7D9-4BE2-844E-0B773EEFF9EE}" type="slidenum">
              <a:rPr lang="el-GR" smtClean="0"/>
              <a:t>‹#›</a:t>
            </a:fld>
            <a:endParaRPr lang="el-GR"/>
          </a:p>
        </p:txBody>
      </p:sp>
    </p:spTree>
    <p:extLst>
      <p:ext uri="{BB962C8B-B14F-4D97-AF65-F5344CB8AC3E}">
        <p14:creationId xmlns:p14="http://schemas.microsoft.com/office/powerpoint/2010/main" val="1204425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l-GR"/>
              <a:t>Στυλ κύριου τίτλου</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4" name="Content Placeholder 3"/>
          <p:cNvSpPr>
            <a:spLocks noGrp="1"/>
          </p:cNvSpPr>
          <p:nvPr>
            <p:ph sz="half" idx="2"/>
          </p:nvPr>
        </p:nvSpPr>
        <p:spPr>
          <a:xfrm>
            <a:off x="1097280" y="2582334"/>
            <a:ext cx="4937760" cy="3378200"/>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6" name="Content Placeholder 5"/>
          <p:cNvSpPr>
            <a:spLocks noGrp="1"/>
          </p:cNvSpPr>
          <p:nvPr>
            <p:ph sz="quarter" idx="4"/>
          </p:nvPr>
        </p:nvSpPr>
        <p:spPr>
          <a:xfrm>
            <a:off x="6217920" y="2582334"/>
            <a:ext cx="4937760" cy="3378200"/>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7" name="Date Placeholder 6"/>
          <p:cNvSpPr>
            <a:spLocks noGrp="1"/>
          </p:cNvSpPr>
          <p:nvPr>
            <p:ph type="dt" sz="half" idx="10"/>
          </p:nvPr>
        </p:nvSpPr>
        <p:spPr/>
        <p:txBody>
          <a:bodyPr/>
          <a:lstStyle/>
          <a:p>
            <a:fld id="{7361A649-ACEE-497D-A2D8-4F2CBA44CEE4}" type="datetimeFigureOut">
              <a:rPr lang="el-GR" smtClean="0"/>
              <a:t>14/11/2023</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A85F69B6-C7D9-4BE2-844E-0B773EEFF9EE}" type="slidenum">
              <a:rPr lang="el-GR" smtClean="0"/>
              <a:t>‹#›</a:t>
            </a:fld>
            <a:endParaRPr lang="el-GR"/>
          </a:p>
        </p:txBody>
      </p:sp>
    </p:spTree>
    <p:extLst>
      <p:ext uri="{BB962C8B-B14F-4D97-AF65-F5344CB8AC3E}">
        <p14:creationId xmlns:p14="http://schemas.microsoft.com/office/powerpoint/2010/main" val="19498259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Στυλ κύριου τίτλου</a:t>
            </a:r>
            <a:endParaRPr lang="en-US" dirty="0"/>
          </a:p>
        </p:txBody>
      </p:sp>
      <p:sp>
        <p:nvSpPr>
          <p:cNvPr id="3" name="Date Placeholder 2"/>
          <p:cNvSpPr>
            <a:spLocks noGrp="1"/>
          </p:cNvSpPr>
          <p:nvPr>
            <p:ph type="dt" sz="half" idx="10"/>
          </p:nvPr>
        </p:nvSpPr>
        <p:spPr/>
        <p:txBody>
          <a:bodyPr/>
          <a:lstStyle/>
          <a:p>
            <a:fld id="{7361A649-ACEE-497D-A2D8-4F2CBA44CEE4}" type="datetimeFigureOut">
              <a:rPr lang="el-GR" smtClean="0"/>
              <a:t>14/11/2023</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A85F69B6-C7D9-4BE2-844E-0B773EEFF9EE}" type="slidenum">
              <a:rPr lang="el-GR" smtClean="0"/>
              <a:t>‹#›</a:t>
            </a:fld>
            <a:endParaRPr lang="el-GR"/>
          </a:p>
        </p:txBody>
      </p:sp>
    </p:spTree>
    <p:extLst>
      <p:ext uri="{BB962C8B-B14F-4D97-AF65-F5344CB8AC3E}">
        <p14:creationId xmlns:p14="http://schemas.microsoft.com/office/powerpoint/2010/main" val="25231777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Κενή">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7361A649-ACEE-497D-A2D8-4F2CBA44CEE4}" type="datetimeFigureOut">
              <a:rPr lang="el-GR" smtClean="0"/>
              <a:t>14/11/2023</a:t>
            </a:fld>
            <a:endParaRPr lang="el-GR"/>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l-GR"/>
          </a:p>
        </p:txBody>
      </p:sp>
      <p:sp>
        <p:nvSpPr>
          <p:cNvPr id="9" name="Slide Number Placeholder 8"/>
          <p:cNvSpPr>
            <a:spLocks noGrp="1"/>
          </p:cNvSpPr>
          <p:nvPr>
            <p:ph type="sldNum" sz="quarter" idx="12"/>
          </p:nvPr>
        </p:nvSpPr>
        <p:spPr/>
        <p:txBody>
          <a:bodyPr/>
          <a:lstStyle/>
          <a:p>
            <a:fld id="{A85F69B6-C7D9-4BE2-844E-0B773EEFF9EE}" type="slidenum">
              <a:rPr lang="el-GR" smtClean="0"/>
              <a:t>‹#›</a:t>
            </a:fld>
            <a:endParaRPr lang="el-GR"/>
          </a:p>
        </p:txBody>
      </p:sp>
    </p:spTree>
    <p:extLst>
      <p:ext uri="{BB962C8B-B14F-4D97-AF65-F5344CB8AC3E}">
        <p14:creationId xmlns:p14="http://schemas.microsoft.com/office/powerpoint/2010/main" val="21760645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Περιεχόμενο με λεζάντα">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l-GR"/>
              <a:t>Στυλ κύριου τίτλου</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7361A649-ACEE-497D-A2D8-4F2CBA44CEE4}" type="datetimeFigureOut">
              <a:rPr lang="el-GR" smtClean="0"/>
              <a:t>14/11/2023</a:t>
            </a:fld>
            <a:endParaRPr lang="el-GR"/>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l-G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A85F69B6-C7D9-4BE2-844E-0B773EEFF9EE}" type="slidenum">
              <a:rPr lang="el-GR" smtClean="0"/>
              <a:t>‹#›</a:t>
            </a:fld>
            <a:endParaRPr lang="el-GR"/>
          </a:p>
        </p:txBody>
      </p:sp>
    </p:spTree>
    <p:extLst>
      <p:ext uri="{BB962C8B-B14F-4D97-AF65-F5344CB8AC3E}">
        <p14:creationId xmlns:p14="http://schemas.microsoft.com/office/powerpoint/2010/main" val="31035567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l-GR"/>
              <a:t>Στυλ κύριου τίτλου</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Date Placeholder 4"/>
          <p:cNvSpPr>
            <a:spLocks noGrp="1"/>
          </p:cNvSpPr>
          <p:nvPr>
            <p:ph type="dt" sz="half" idx="10"/>
          </p:nvPr>
        </p:nvSpPr>
        <p:spPr/>
        <p:txBody>
          <a:bodyPr/>
          <a:lstStyle/>
          <a:p>
            <a:fld id="{7361A649-ACEE-497D-A2D8-4F2CBA44CEE4}" type="datetimeFigureOut">
              <a:rPr lang="el-GR" smtClean="0"/>
              <a:t>14/11/2023</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A85F69B6-C7D9-4BE2-844E-0B773EEFF9EE}" type="slidenum">
              <a:rPr lang="el-GR" smtClean="0"/>
              <a:t>‹#›</a:t>
            </a:fld>
            <a:endParaRPr lang="el-GR"/>
          </a:p>
        </p:txBody>
      </p:sp>
    </p:spTree>
    <p:extLst>
      <p:ext uri="{BB962C8B-B14F-4D97-AF65-F5344CB8AC3E}">
        <p14:creationId xmlns:p14="http://schemas.microsoft.com/office/powerpoint/2010/main" val="683450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l-GR"/>
              <a:t>Στυλ κύριου τίτλου</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7361A649-ACEE-497D-A2D8-4F2CBA44CEE4}" type="datetimeFigureOut">
              <a:rPr lang="el-GR" smtClean="0"/>
              <a:t>14/11/2023</a:t>
            </a:fld>
            <a:endParaRPr lang="el-GR"/>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l-GR"/>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A85F69B6-C7D9-4BE2-844E-0B773EEFF9EE}" type="slidenum">
              <a:rPr lang="el-GR" smtClean="0"/>
              <a:t>‹#›</a:t>
            </a:fld>
            <a:endParaRPr lang="el-GR"/>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766114"/>
      </p:ext>
    </p:extLst>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l-GR"/>
              <a:t>Στυλ κύριου τίτλου</a:t>
            </a:r>
          </a:p>
        </p:txBody>
      </p:sp>
      <p:sp>
        <p:nvSpPr>
          <p:cNvPr id="3" name="Θέση κειμένου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A30FA7-A32A-461C-99E6-F220C71132DF}" type="datetimeFigureOut">
              <a:rPr lang="el-GR" smtClean="0"/>
              <a:t>14/11/2023</a:t>
            </a:fld>
            <a:endParaRPr lang="el-GR"/>
          </a:p>
        </p:txBody>
      </p:sp>
      <p:sp>
        <p:nvSpPr>
          <p:cNvPr id="5" name="Θέση υποσέλιδου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13A032-74A8-4BCE-A8FA-6A15854083AF}" type="slidenum">
              <a:rPr lang="el-GR" smtClean="0"/>
              <a:t>‹#›</a:t>
            </a:fld>
            <a:endParaRPr lang="el-GR"/>
          </a:p>
        </p:txBody>
      </p:sp>
    </p:spTree>
    <p:extLst>
      <p:ext uri="{BB962C8B-B14F-4D97-AF65-F5344CB8AC3E}">
        <p14:creationId xmlns:p14="http://schemas.microsoft.com/office/powerpoint/2010/main" val="1236853687"/>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l-GR"/>
              <a:t>Στυλ κύριου τίτλου</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073DAD2D-F601-4D4C-8D92-2BD09D7FA23E}" type="datetimeFigureOut">
              <a:rPr lang="el-GR" smtClean="0"/>
              <a:t>14/11/2023</a:t>
            </a:fld>
            <a:endParaRPr lang="el-GR"/>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l-GR"/>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DB99A775-F4A2-4553-8756-14BB7C98238B}" type="slidenum">
              <a:rPr lang="el-GR" smtClean="0"/>
              <a:t>‹#›</a:t>
            </a:fld>
            <a:endParaRPr lang="el-GR"/>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3948646"/>
      </p:ext>
    </p:extLst>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 id="2147483897" r:id="rId12"/>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18.xml"/><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8.xml"/><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8.xml"/><Relationship Id="rId5" Type="http://schemas.openxmlformats.org/officeDocument/2006/relationships/image" Target="../media/image49.png"/><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diagramLayout" Target="../diagrams/layout3.xml"/><Relationship Id="rId7" Type="http://schemas.openxmlformats.org/officeDocument/2006/relationships/image" Target="../media/image50.png"/><Relationship Id="rId2" Type="http://schemas.openxmlformats.org/officeDocument/2006/relationships/diagramData" Target="../diagrams/data3.xml"/><Relationship Id="rId1" Type="http://schemas.openxmlformats.org/officeDocument/2006/relationships/slideLayout" Target="../slideLayouts/slideLayout18.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jpeg"/><Relationship Id="rId2" Type="http://schemas.openxmlformats.org/officeDocument/2006/relationships/image" Target="../media/image52.png"/><Relationship Id="rId1" Type="http://schemas.openxmlformats.org/officeDocument/2006/relationships/slideLayout" Target="../slideLayouts/slideLayout18.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61.png"/><Relationship Id="rId2" Type="http://schemas.openxmlformats.org/officeDocument/2006/relationships/diagramData" Target="../diagrams/data5.xml"/><Relationship Id="rId1" Type="http://schemas.openxmlformats.org/officeDocument/2006/relationships/slideLayout" Target="../slideLayouts/slideLayout18.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8" Type="http://schemas.openxmlformats.org/officeDocument/2006/relationships/hyperlink" Target="https://onlinelibrary.wiley.com/action/doSearch?ContribAuthorStored=Lopez%2C+P+E" TargetMode="External"/><Relationship Id="rId3" Type="http://schemas.openxmlformats.org/officeDocument/2006/relationships/hyperlink" Target="https://onlinelibrary.wiley.com/action/doSearch?ContribAuthorStored=Paterson%2C+M+A" TargetMode="External"/><Relationship Id="rId7" Type="http://schemas.openxmlformats.org/officeDocument/2006/relationships/hyperlink" Target="https://onlinelibrary.wiley.com/action/doSearch?ContribAuthorStored=Rafferty%2C+J" TargetMode="External"/><Relationship Id="rId2" Type="http://schemas.openxmlformats.org/officeDocument/2006/relationships/image" Target="../media/image63.png"/><Relationship Id="rId1" Type="http://schemas.openxmlformats.org/officeDocument/2006/relationships/slideLayout" Target="../slideLayouts/slideLayout29.xml"/><Relationship Id="rId6" Type="http://schemas.openxmlformats.org/officeDocument/2006/relationships/hyperlink" Target="https://onlinelibrary.wiley.com/action/doSearch?ContribAuthorStored=Smith%2C+T" TargetMode="External"/><Relationship Id="rId11" Type="http://schemas.openxmlformats.org/officeDocument/2006/relationships/image" Target="../media/image65.png"/><Relationship Id="rId5" Type="http://schemas.openxmlformats.org/officeDocument/2006/relationships/hyperlink" Target="https://onlinelibrary.wiley.com/action/doSearch?ContribAuthorStored=Smart%2C+C+E+M" TargetMode="External"/><Relationship Id="rId10" Type="http://schemas.openxmlformats.org/officeDocument/2006/relationships/image" Target="../media/image64.png"/><Relationship Id="rId4" Type="http://schemas.openxmlformats.org/officeDocument/2006/relationships/hyperlink" Target="https://onlinelibrary.wiley.com/action/doSearch?ContribAuthorStored=King%2C+B+R" TargetMode="External"/><Relationship Id="rId9" Type="http://schemas.openxmlformats.org/officeDocument/2006/relationships/hyperlink" Target="https://doi.org/10.1111/dme.14119" TargetMode="External"/></Relationships>
</file>

<file path=ppt/slides/_rels/slide3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image" Target="../media/image69.jpe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Layout" Target="../slideLayouts/slideLayout18.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18.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Ορθογώνιο 2">
            <a:extLst>
              <a:ext uri="{FF2B5EF4-FFF2-40B4-BE49-F238E27FC236}">
                <a16:creationId xmlns:a16="http://schemas.microsoft.com/office/drawing/2014/main" id="{69B92416-3007-48AF-A027-5C9607B7ADBC}"/>
              </a:ext>
            </a:extLst>
          </p:cNvPr>
          <p:cNvSpPr/>
          <p:nvPr/>
        </p:nvSpPr>
        <p:spPr>
          <a:xfrm>
            <a:off x="0" y="9427"/>
            <a:ext cx="12191999" cy="10566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l-GR" sz="2800" b="1" dirty="0">
                <a:solidFill>
                  <a:schemeClr val="tx1"/>
                </a:solidFill>
                <a:effectLst>
                  <a:outerShdw blurRad="38100" dist="38100" dir="2700000" algn="tl">
                    <a:srgbClr val="000000">
                      <a:alpha val="43137"/>
                    </a:srgbClr>
                  </a:outerShdw>
                </a:effectLst>
                <a:latin typeface="Calibri" panose="020F0502020204030204"/>
              </a:rPr>
              <a:t>«Σακχαρώδης Διαβήτης τύπου Ι: Τι πρέπει να γνωρίζει ο σχολικός νοσηλευτής»</a:t>
            </a:r>
          </a:p>
        </p:txBody>
      </p:sp>
      <p:sp>
        <p:nvSpPr>
          <p:cNvPr id="4" name="Ορθογώνιο 3">
            <a:extLst>
              <a:ext uri="{FF2B5EF4-FFF2-40B4-BE49-F238E27FC236}">
                <a16:creationId xmlns:a16="http://schemas.microsoft.com/office/drawing/2014/main" id="{07607E45-E89B-4350-8E4D-2CDE50E62EED}"/>
              </a:ext>
            </a:extLst>
          </p:cNvPr>
          <p:cNvSpPr/>
          <p:nvPr/>
        </p:nvSpPr>
        <p:spPr>
          <a:xfrm>
            <a:off x="1169244" y="2073177"/>
            <a:ext cx="10001839" cy="32259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rPr>
              <a:t> </a:t>
            </a:r>
            <a:r>
              <a:rPr kumimoji="0" lang="el-GR"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rPr>
              <a:t>Σακχαρώδης Διαβήτης και Άσκηση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3200" b="1" i="0" u="none" strike="noStrike" kern="1200" cap="none" spc="0" normalizeH="0" baseline="0" noProof="0" dirty="0" err="1">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mn-cs"/>
              </a:rPr>
              <a:t>Τσιρουκ</a:t>
            </a:r>
            <a:r>
              <a:rPr kumimoji="0" lang="en-US" sz="3200" b="1" i="0" u="none" strike="noStrike" kern="1200" cap="none" spc="0" normalizeH="0" baseline="0" noProof="0" dirty="0" err="1">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mn-cs"/>
              </a:rPr>
              <a:t>i</a:t>
            </a:r>
            <a:r>
              <a:rPr kumimoji="0" lang="el-GR" sz="3200" b="1" i="0" u="none" strike="noStrike" kern="1200" cap="none" spc="0" normalizeH="0" baseline="0" noProof="0" dirty="0" err="1">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mn-cs"/>
              </a:rPr>
              <a:t>δου</a:t>
            </a:r>
            <a:r>
              <a:rPr kumimoji="0" lang="el-GR" sz="32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mn-cs"/>
              </a:rPr>
              <a:t> Κυριακή </a:t>
            </a:r>
            <a:r>
              <a:rPr kumimoji="0" lang="en-US" sz="32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mn-cs"/>
              </a:rPr>
              <a:t>MD, PhD</a:t>
            </a:r>
            <a:endParaRPr kumimoji="0" lang="el-GR" sz="32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l-GR" sz="3200" b="1" dirty="0">
                <a:solidFill>
                  <a:srgbClr val="0070C0"/>
                </a:solidFill>
                <a:effectLst>
                  <a:outerShdw blurRad="38100" dist="38100" dir="2700000" algn="tl">
                    <a:srgbClr val="000000">
                      <a:alpha val="43137"/>
                    </a:srgbClr>
                  </a:outerShdw>
                </a:effectLst>
                <a:latin typeface="Calibri" panose="020F0502020204030204"/>
              </a:rPr>
              <a:t>Παιδίατρος-</a:t>
            </a:r>
            <a:r>
              <a:rPr lang="el-GR" sz="3200" b="1" dirty="0" err="1">
                <a:solidFill>
                  <a:srgbClr val="0070C0"/>
                </a:solidFill>
                <a:effectLst>
                  <a:outerShdw blurRad="38100" dist="38100" dir="2700000" algn="tl">
                    <a:srgbClr val="000000">
                      <a:alpha val="43137"/>
                    </a:srgbClr>
                  </a:outerShdw>
                </a:effectLst>
                <a:latin typeface="Calibri" panose="020F0502020204030204"/>
              </a:rPr>
              <a:t>Παιδοενδοκρινολόγος</a:t>
            </a:r>
            <a:endParaRPr lang="en-US" sz="3200" b="1" dirty="0">
              <a:solidFill>
                <a:srgbClr val="0070C0"/>
              </a:solidFill>
              <a:effectLst>
                <a:outerShdw blurRad="38100" dist="38100" dir="2700000" algn="tl">
                  <a:srgbClr val="000000">
                    <a:alpha val="43137"/>
                  </a:srgbClr>
                </a:outerShdw>
              </a:effectLst>
              <a:latin typeface="Calibri" panose="020F0502020204030204"/>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2400" b="1" i="0" u="none" strike="noStrike" kern="1200" cap="none" spc="0" normalizeH="0" baseline="0" noProof="0" dirty="0" err="1">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mn-cs"/>
              </a:rPr>
              <a:t>Παιδοενδοκρινολογική</a:t>
            </a:r>
            <a:r>
              <a:rPr kumimoji="0" lang="el-GR" sz="24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mn-cs"/>
              </a:rPr>
              <a:t> Μονάδα 3</a:t>
            </a:r>
            <a:r>
              <a:rPr kumimoji="0" lang="el-GR" sz="2400" b="1" i="0" u="none" strike="noStrike" kern="1200" cap="none" spc="0" normalizeH="0" baseline="3000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mn-cs"/>
              </a:rPr>
              <a:t>ης</a:t>
            </a:r>
            <a:r>
              <a:rPr kumimoji="0" lang="el-GR" sz="24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mn-cs"/>
              </a:rPr>
              <a:t> Πανεπιστημιακής Παιδιατρικής</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24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mn-cs"/>
              </a:rPr>
              <a:t>Ιπποκράτειο Νοσοκομείο Θεσσαλονίκης</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l-GR" b="1" dirty="0">
              <a:solidFill>
                <a:prstClr val="black"/>
              </a:solidFill>
              <a:effectLst>
                <a:outerShdw blurRad="38100" dist="38100" dir="2700000" algn="tl">
                  <a:srgbClr val="000000">
                    <a:alpha val="43137"/>
                  </a:srgbClr>
                </a:outerShdw>
              </a:effectLst>
              <a:latin typeface="Calibri" panose="020F0502020204030204"/>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pic>
        <p:nvPicPr>
          <p:cNvPr id="10" name="Εικόνα 9">
            <a:extLst>
              <a:ext uri="{FF2B5EF4-FFF2-40B4-BE49-F238E27FC236}">
                <a16:creationId xmlns:a16="http://schemas.microsoft.com/office/drawing/2014/main" id="{8FCDD29E-44E8-323A-765A-240FE8ABD591}"/>
              </a:ext>
            </a:extLst>
          </p:cNvPr>
          <p:cNvPicPr>
            <a:picLocks noChangeAspect="1"/>
          </p:cNvPicPr>
          <p:nvPr/>
        </p:nvPicPr>
        <p:blipFill>
          <a:blip r:embed="rId3"/>
          <a:stretch>
            <a:fillRect/>
          </a:stretch>
        </p:blipFill>
        <p:spPr>
          <a:xfrm>
            <a:off x="9907450" y="2306377"/>
            <a:ext cx="1747727" cy="1458338"/>
          </a:xfrm>
          <a:prstGeom prst="rect">
            <a:avLst/>
          </a:prstGeom>
        </p:spPr>
      </p:pic>
      <p:sp>
        <p:nvSpPr>
          <p:cNvPr id="2" name="Ορθογώνιο 1">
            <a:extLst>
              <a:ext uri="{FF2B5EF4-FFF2-40B4-BE49-F238E27FC236}">
                <a16:creationId xmlns:a16="http://schemas.microsoft.com/office/drawing/2014/main" id="{EC759AB6-A44D-C636-91BA-135C27BD183D}"/>
              </a:ext>
            </a:extLst>
          </p:cNvPr>
          <p:cNvSpPr/>
          <p:nvPr/>
        </p:nvSpPr>
        <p:spPr>
          <a:xfrm>
            <a:off x="1954305" y="5299108"/>
            <a:ext cx="8283388" cy="144331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2400" b="1" dirty="0" err="1">
                <a:solidFill>
                  <a:schemeClr val="tx1"/>
                </a:solidFill>
              </a:rPr>
              <a:t>Webinar</a:t>
            </a:r>
            <a:r>
              <a:rPr lang="el-GR" sz="2400" b="1" dirty="0">
                <a:solidFill>
                  <a:schemeClr val="tx1"/>
                </a:solidFill>
              </a:rPr>
              <a:t> </a:t>
            </a:r>
            <a:r>
              <a:rPr lang="el-GR" sz="2400" b="1" dirty="0" err="1">
                <a:solidFill>
                  <a:schemeClr val="tx1"/>
                </a:solidFill>
              </a:rPr>
              <a:t>Παιδοενδοκρινολογικής</a:t>
            </a:r>
            <a:r>
              <a:rPr lang="el-GR" sz="2400" b="1" dirty="0">
                <a:solidFill>
                  <a:schemeClr val="tx1"/>
                </a:solidFill>
              </a:rPr>
              <a:t> Μονάδας Γ Παιδιατρικής ΑΠΘ </a:t>
            </a:r>
          </a:p>
          <a:p>
            <a:pPr algn="ctr"/>
            <a:r>
              <a:rPr lang="el-GR" sz="2400" b="1" dirty="0">
                <a:solidFill>
                  <a:schemeClr val="tx1"/>
                </a:solidFill>
              </a:rPr>
              <a:t>Σάββατο 4/11/2023</a:t>
            </a:r>
          </a:p>
          <a:p>
            <a:pPr algn="ctr"/>
            <a:endParaRPr lang="el-GR" dirty="0"/>
          </a:p>
        </p:txBody>
      </p:sp>
      <p:pic>
        <p:nvPicPr>
          <p:cNvPr id="7" name="Εικόνα 6">
            <a:extLst>
              <a:ext uri="{FF2B5EF4-FFF2-40B4-BE49-F238E27FC236}">
                <a16:creationId xmlns:a16="http://schemas.microsoft.com/office/drawing/2014/main" id="{DC22BFDB-A9E4-3F5C-D5E5-9AC999D0CB39}"/>
              </a:ext>
            </a:extLst>
          </p:cNvPr>
          <p:cNvPicPr>
            <a:picLocks noChangeAspect="1"/>
          </p:cNvPicPr>
          <p:nvPr/>
        </p:nvPicPr>
        <p:blipFill>
          <a:blip r:embed="rId4"/>
          <a:stretch>
            <a:fillRect/>
          </a:stretch>
        </p:blipFill>
        <p:spPr>
          <a:xfrm>
            <a:off x="0" y="2306377"/>
            <a:ext cx="2581835" cy="1412925"/>
          </a:xfrm>
          <a:prstGeom prst="rect">
            <a:avLst/>
          </a:prstGeom>
        </p:spPr>
      </p:pic>
    </p:spTree>
    <p:extLst>
      <p:ext uri="{BB962C8B-B14F-4D97-AF65-F5344CB8AC3E}">
        <p14:creationId xmlns:p14="http://schemas.microsoft.com/office/powerpoint/2010/main" val="33701084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DEA66EF7-DD7E-38B2-2F6F-29BFC3932B1B}"/>
              </a:ext>
            </a:extLst>
          </p:cNvPr>
          <p:cNvPicPr>
            <a:picLocks noChangeAspect="1"/>
          </p:cNvPicPr>
          <p:nvPr/>
        </p:nvPicPr>
        <p:blipFill>
          <a:blip r:embed="rId2"/>
          <a:stretch>
            <a:fillRect/>
          </a:stretch>
        </p:blipFill>
        <p:spPr>
          <a:xfrm>
            <a:off x="753716" y="265096"/>
            <a:ext cx="11088659" cy="5030966"/>
          </a:xfrm>
          <a:prstGeom prst="rect">
            <a:avLst/>
          </a:prstGeom>
        </p:spPr>
      </p:pic>
      <p:sp>
        <p:nvSpPr>
          <p:cNvPr id="5" name="Ορθογώνιο 4">
            <a:extLst>
              <a:ext uri="{FF2B5EF4-FFF2-40B4-BE49-F238E27FC236}">
                <a16:creationId xmlns:a16="http://schemas.microsoft.com/office/drawing/2014/main" id="{DE8DD574-8E3B-47F7-DED1-F3D9533A3887}"/>
              </a:ext>
            </a:extLst>
          </p:cNvPr>
          <p:cNvSpPr/>
          <p:nvPr/>
        </p:nvSpPr>
        <p:spPr>
          <a:xfrm>
            <a:off x="5172635" y="5701553"/>
            <a:ext cx="6302189" cy="55581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b="1" dirty="0" err="1">
                <a:solidFill>
                  <a:schemeClr val="tx1"/>
                </a:solidFill>
              </a:rPr>
              <a:t>Pediatr</a:t>
            </a:r>
            <a:r>
              <a:rPr lang="de-DE" b="1" dirty="0">
                <a:solidFill>
                  <a:schemeClr val="tx1"/>
                </a:solidFill>
              </a:rPr>
              <a:t> Diabetes. 2022;23:1341–1372 DOI: 10.1111/pedi.13452</a:t>
            </a:r>
            <a:r>
              <a:rPr lang="de-DE" dirty="0"/>
              <a:t>.</a:t>
            </a:r>
            <a:endParaRPr lang="el-GR" dirty="0"/>
          </a:p>
        </p:txBody>
      </p:sp>
    </p:spTree>
    <p:extLst>
      <p:ext uri="{BB962C8B-B14F-4D97-AF65-F5344CB8AC3E}">
        <p14:creationId xmlns:p14="http://schemas.microsoft.com/office/powerpoint/2010/main" val="39235634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a:extLst>
              <a:ext uri="{FF2B5EF4-FFF2-40B4-BE49-F238E27FC236}">
                <a16:creationId xmlns:a16="http://schemas.microsoft.com/office/drawing/2014/main" id="{CF6F5836-262A-4A6B-8CD5-E0402665416A}"/>
              </a:ext>
            </a:extLst>
          </p:cNvPr>
          <p:cNvSpPr/>
          <p:nvPr/>
        </p:nvSpPr>
        <p:spPr>
          <a:xfrm>
            <a:off x="564776" y="519953"/>
            <a:ext cx="11062447" cy="613185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q"/>
            </a:pPr>
            <a:r>
              <a:rPr lang="el-GR" sz="2000" b="1" dirty="0">
                <a:solidFill>
                  <a:srgbClr val="0070C0"/>
                </a:solidFill>
              </a:rPr>
              <a:t>Τα παιδιά και οι έφηβοι με ΣΔ1 και ΣΔ2 πρέπει να ενθαρρύνονται και να υποστηρίζονται ώστε να επιτυγχάνουν τα </a:t>
            </a:r>
            <a:r>
              <a:rPr lang="el-GR" sz="2000" b="1" dirty="0" err="1">
                <a:solidFill>
                  <a:srgbClr val="0070C0"/>
                </a:solidFill>
              </a:rPr>
              <a:t>συνιστώμενα</a:t>
            </a:r>
            <a:r>
              <a:rPr lang="el-GR" sz="2000" b="1" dirty="0">
                <a:solidFill>
                  <a:srgbClr val="0070C0"/>
                </a:solidFill>
              </a:rPr>
              <a:t> 60 λεπτά μέτριας έως έντονης έντασης άσκηση κάθε μέρα</a:t>
            </a:r>
            <a:r>
              <a:rPr lang="de-DE" sz="2000" b="1" dirty="0">
                <a:solidFill>
                  <a:srgbClr val="0070C0"/>
                </a:solidFill>
              </a:rPr>
              <a:t>. B</a:t>
            </a:r>
            <a:endParaRPr lang="el-GR" sz="2000" b="1" dirty="0">
              <a:solidFill>
                <a:srgbClr val="0070C0"/>
              </a:solidFill>
            </a:endParaRPr>
          </a:p>
          <a:p>
            <a:r>
              <a:rPr lang="el-GR" sz="2000" b="1" dirty="0">
                <a:solidFill>
                  <a:schemeClr val="tx1"/>
                </a:solidFill>
              </a:rPr>
              <a:t> </a:t>
            </a:r>
          </a:p>
          <a:p>
            <a:pPr marL="285750" indent="-285750">
              <a:buFont typeface="Wingdings" panose="05000000000000000000" pitchFamily="2" charset="2"/>
              <a:buChar char="q"/>
            </a:pPr>
            <a:r>
              <a:rPr lang="el-GR" sz="2000" b="1" dirty="0">
                <a:solidFill>
                  <a:srgbClr val="FFC000"/>
                </a:solidFill>
              </a:rPr>
              <a:t>Η άσκηση συζητείται τακτικά από την ομάδα διαχείρισης για τον διαβήτη ως μέρος της φροντίδας προς τα παιδιά και τους εφήβους με ΣΔ1 και ΣΔ2</a:t>
            </a:r>
            <a:r>
              <a:rPr lang="de-DE" sz="2000" b="1" dirty="0">
                <a:solidFill>
                  <a:srgbClr val="FFC000"/>
                </a:solidFill>
              </a:rPr>
              <a:t>. E</a:t>
            </a:r>
            <a:endParaRPr lang="el-GR" sz="2000" b="1" dirty="0">
              <a:solidFill>
                <a:srgbClr val="FFC000"/>
              </a:solidFill>
            </a:endParaRPr>
          </a:p>
          <a:p>
            <a:endParaRPr lang="el-GR" sz="2000" b="1" dirty="0">
              <a:solidFill>
                <a:schemeClr val="tx1"/>
              </a:solidFill>
            </a:endParaRPr>
          </a:p>
          <a:p>
            <a:pPr marL="285750" indent="-285750">
              <a:buFont typeface="Wingdings" panose="05000000000000000000" pitchFamily="2" charset="2"/>
              <a:buChar char="q"/>
            </a:pPr>
            <a:r>
              <a:rPr lang="el-GR" sz="2000" b="1" dirty="0">
                <a:solidFill>
                  <a:srgbClr val="FF0000"/>
                </a:solidFill>
              </a:rPr>
              <a:t>Υπάρχει αυξημένος κίνδυνος υπογλυκαιμίας κατά τη διάρκεια, λίγο μετά και έως και 24 ώρες μετά την άσκηση λόγω αυξημένης ευαισθησίας στην ινσουλίνη</a:t>
            </a:r>
            <a:r>
              <a:rPr lang="de-DE" sz="2000" b="1" dirty="0">
                <a:solidFill>
                  <a:srgbClr val="FF0000"/>
                </a:solidFill>
              </a:rPr>
              <a:t>. A</a:t>
            </a:r>
            <a:endParaRPr lang="el-GR" sz="2000" b="1" dirty="0">
              <a:solidFill>
                <a:srgbClr val="FF0000"/>
              </a:solidFill>
            </a:endParaRPr>
          </a:p>
          <a:p>
            <a:endParaRPr lang="el-GR" sz="2000" b="1" dirty="0">
              <a:solidFill>
                <a:srgbClr val="FF0000"/>
              </a:solidFill>
            </a:endParaRPr>
          </a:p>
          <a:p>
            <a:pPr marL="285750" indent="-285750">
              <a:buFont typeface="Wingdings" panose="05000000000000000000" pitchFamily="2" charset="2"/>
              <a:buChar char="q"/>
            </a:pPr>
            <a:r>
              <a:rPr lang="el-GR" sz="2000" b="1" dirty="0">
                <a:solidFill>
                  <a:srgbClr val="FF0000"/>
                </a:solidFill>
              </a:rPr>
              <a:t>Ιστορικό σοβαρής υπογλυκαιμίας τις προηγούμενες 24 ώρες είναι αντένδειξη για άσκηση</a:t>
            </a:r>
            <a:r>
              <a:rPr lang="de-DE" sz="2000" b="1" dirty="0">
                <a:solidFill>
                  <a:srgbClr val="FF0000"/>
                </a:solidFill>
              </a:rPr>
              <a:t>. A</a:t>
            </a:r>
            <a:endParaRPr lang="el-GR" sz="2000" b="1" dirty="0">
              <a:solidFill>
                <a:srgbClr val="FF0000"/>
              </a:solidFill>
            </a:endParaRPr>
          </a:p>
          <a:p>
            <a:endParaRPr lang="el-GR" sz="2000" b="1" dirty="0">
              <a:solidFill>
                <a:schemeClr val="tx1"/>
              </a:solidFill>
            </a:endParaRPr>
          </a:p>
          <a:p>
            <a:pPr marL="285750" indent="-285750">
              <a:buFont typeface="Wingdings" panose="05000000000000000000" pitchFamily="2" charset="2"/>
              <a:buChar char="q"/>
            </a:pPr>
            <a:r>
              <a:rPr lang="el-GR" sz="2000" b="1" dirty="0">
                <a:solidFill>
                  <a:srgbClr val="FFC000"/>
                </a:solidFill>
              </a:rPr>
              <a:t>Κατά τη διάρκεια όλων των μορφών σωματικής άσκησης, θα πρέπει να υπάρχουν διαθέσιμοι υδατάνθρακες υψηλού </a:t>
            </a:r>
            <a:r>
              <a:rPr lang="el-GR" sz="2000" b="1" dirty="0" err="1">
                <a:solidFill>
                  <a:srgbClr val="FFC000"/>
                </a:solidFill>
              </a:rPr>
              <a:t>γλυκαιμικού</a:t>
            </a:r>
            <a:r>
              <a:rPr lang="el-GR" sz="2000" b="1" dirty="0">
                <a:solidFill>
                  <a:srgbClr val="FFC000"/>
                </a:solidFill>
              </a:rPr>
              <a:t> δείκτη για την πρόληψη και τη θεραπεία της υπογλυκαιμίας. </a:t>
            </a:r>
            <a:r>
              <a:rPr lang="de-DE" sz="2000" b="1" dirty="0">
                <a:solidFill>
                  <a:srgbClr val="FFC000"/>
                </a:solidFill>
              </a:rPr>
              <a:t>E</a:t>
            </a:r>
            <a:endParaRPr lang="el-GR" sz="2000" b="1" dirty="0">
              <a:solidFill>
                <a:srgbClr val="FFC000"/>
              </a:solidFill>
            </a:endParaRPr>
          </a:p>
          <a:p>
            <a:pPr marL="285750" indent="-285750">
              <a:buFont typeface="Wingdings" panose="05000000000000000000" pitchFamily="2" charset="2"/>
              <a:buChar char="q"/>
            </a:pPr>
            <a:endParaRPr lang="el-GR" sz="2000" b="1" dirty="0">
              <a:solidFill>
                <a:schemeClr val="tx1"/>
              </a:solidFill>
            </a:endParaRPr>
          </a:p>
        </p:txBody>
      </p:sp>
    </p:spTree>
    <p:extLst>
      <p:ext uri="{BB962C8B-B14F-4D97-AF65-F5344CB8AC3E}">
        <p14:creationId xmlns:p14="http://schemas.microsoft.com/office/powerpoint/2010/main" val="7583095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a:extLst>
              <a:ext uri="{FF2B5EF4-FFF2-40B4-BE49-F238E27FC236}">
                <a16:creationId xmlns:a16="http://schemas.microsoft.com/office/drawing/2014/main" id="{2FD0D266-6130-B7DD-BD0B-DC3738D95CB7}"/>
              </a:ext>
            </a:extLst>
          </p:cNvPr>
          <p:cNvSpPr/>
          <p:nvPr/>
        </p:nvSpPr>
        <p:spPr>
          <a:xfrm>
            <a:off x="295836" y="519952"/>
            <a:ext cx="11761694" cy="581809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q"/>
            </a:pPr>
            <a:r>
              <a:rPr lang="el-GR" sz="2000" b="1" dirty="0">
                <a:solidFill>
                  <a:srgbClr val="FF0000"/>
                </a:solidFill>
              </a:rPr>
              <a:t>Ο αυτοέλεγχος είναι απαραίτητος για τη βελτιστοποίηση του χρόνου εντός εύρους και την πρόληψη της υπογλυκαιμίας κατά τη διάρκεια και μετά την άσκηση σε όλα τα παιδιά και τους εφήβους με διαβήτη. Α</a:t>
            </a:r>
            <a:endParaRPr lang="en-US" sz="2000" b="1" dirty="0">
              <a:solidFill>
                <a:srgbClr val="FF0000"/>
              </a:solidFill>
            </a:endParaRPr>
          </a:p>
          <a:p>
            <a:endParaRPr lang="en-US" sz="2000" b="1" dirty="0">
              <a:solidFill>
                <a:srgbClr val="FF0000"/>
              </a:solidFill>
            </a:endParaRPr>
          </a:p>
          <a:p>
            <a:endParaRPr lang="en-US" sz="2000" b="1" dirty="0">
              <a:solidFill>
                <a:srgbClr val="FF0000"/>
              </a:solidFill>
            </a:endParaRPr>
          </a:p>
          <a:p>
            <a:endParaRPr lang="el-GR" sz="2000" b="1" dirty="0">
              <a:solidFill>
                <a:srgbClr val="FF0000"/>
              </a:solidFill>
            </a:endParaRPr>
          </a:p>
          <a:p>
            <a:endParaRPr lang="el-GR" sz="2000" b="1" dirty="0">
              <a:solidFill>
                <a:srgbClr val="FF0000"/>
              </a:solidFill>
            </a:endParaRPr>
          </a:p>
          <a:p>
            <a:pPr marL="285750" indent="-285750">
              <a:buFont typeface="Wingdings" panose="05000000000000000000" pitchFamily="2" charset="2"/>
              <a:buChar char="q"/>
            </a:pPr>
            <a:r>
              <a:rPr lang="el-GR" sz="2000" b="1" dirty="0">
                <a:solidFill>
                  <a:srgbClr val="FF0000"/>
                </a:solidFill>
              </a:rPr>
              <a:t>Η χρήση CGM κατά τη διάρκεια της άσκησης συνιστάται ως προτιμώμενη μέθοδος παρακολούθησης των τιμών γλυκόζης καθώς τα συμπτώματα της υπογλυκαιμίας και της υπεργλυκαιμίας πιθανόν να μην γίνουν αντιληπτά. Α</a:t>
            </a:r>
            <a:endParaRPr lang="en-US" sz="2000" b="1" dirty="0">
              <a:solidFill>
                <a:srgbClr val="FF0000"/>
              </a:solidFill>
            </a:endParaRPr>
          </a:p>
          <a:p>
            <a:endParaRPr lang="en-US" sz="2000" b="1" dirty="0">
              <a:solidFill>
                <a:srgbClr val="FF0000"/>
              </a:solidFill>
            </a:endParaRPr>
          </a:p>
          <a:p>
            <a:endParaRPr lang="el-GR" sz="2000" b="1" dirty="0">
              <a:solidFill>
                <a:srgbClr val="FF0000"/>
              </a:solidFill>
            </a:endParaRPr>
          </a:p>
          <a:p>
            <a:endParaRPr lang="el-GR" sz="2000" b="1" dirty="0">
              <a:solidFill>
                <a:srgbClr val="FF0000"/>
              </a:solidFill>
            </a:endParaRPr>
          </a:p>
          <a:p>
            <a:pPr marL="285750" indent="-285750">
              <a:buFont typeface="Wingdings" panose="05000000000000000000" pitchFamily="2" charset="2"/>
              <a:buChar char="q"/>
            </a:pPr>
            <a:r>
              <a:rPr lang="el-GR" sz="2000" b="1" dirty="0">
                <a:solidFill>
                  <a:srgbClr val="FF0000"/>
                </a:solidFill>
              </a:rPr>
              <a:t>Σε χρήση CGM σε παρατεταμένη αερόβια άσκηση συνιστάται η επιβεβαίωση πιθανής υπογλυκαιμίας με μέτρηση των επιπέδων γλυκόζης με τριχοειδικό αίμα. Α</a:t>
            </a:r>
          </a:p>
        </p:txBody>
      </p:sp>
      <p:pic>
        <p:nvPicPr>
          <p:cNvPr id="6" name="Εικόνα 5">
            <a:extLst>
              <a:ext uri="{FF2B5EF4-FFF2-40B4-BE49-F238E27FC236}">
                <a16:creationId xmlns:a16="http://schemas.microsoft.com/office/drawing/2014/main" id="{A79B6EA8-3B5E-6C70-4AC7-670BF8AC5F04}"/>
              </a:ext>
            </a:extLst>
          </p:cNvPr>
          <p:cNvPicPr>
            <a:picLocks noChangeAspect="1"/>
          </p:cNvPicPr>
          <p:nvPr/>
        </p:nvPicPr>
        <p:blipFill>
          <a:blip r:embed="rId2"/>
          <a:stretch>
            <a:fillRect/>
          </a:stretch>
        </p:blipFill>
        <p:spPr>
          <a:xfrm>
            <a:off x="5230905" y="2124095"/>
            <a:ext cx="1891555" cy="928387"/>
          </a:xfrm>
          <a:prstGeom prst="rect">
            <a:avLst/>
          </a:prstGeom>
        </p:spPr>
      </p:pic>
      <p:pic>
        <p:nvPicPr>
          <p:cNvPr id="8" name="Εικόνα 7">
            <a:extLst>
              <a:ext uri="{FF2B5EF4-FFF2-40B4-BE49-F238E27FC236}">
                <a16:creationId xmlns:a16="http://schemas.microsoft.com/office/drawing/2014/main" id="{BABA1DBC-56D8-EAD3-35DE-B0F92EEA0327}"/>
              </a:ext>
            </a:extLst>
          </p:cNvPr>
          <p:cNvPicPr>
            <a:picLocks noChangeAspect="1"/>
          </p:cNvPicPr>
          <p:nvPr/>
        </p:nvPicPr>
        <p:blipFill>
          <a:blip r:embed="rId3"/>
          <a:stretch>
            <a:fillRect/>
          </a:stretch>
        </p:blipFill>
        <p:spPr>
          <a:xfrm>
            <a:off x="5505399" y="3875173"/>
            <a:ext cx="1181202" cy="1044030"/>
          </a:xfrm>
          <a:prstGeom prst="rect">
            <a:avLst/>
          </a:prstGeom>
        </p:spPr>
      </p:pic>
    </p:spTree>
    <p:extLst>
      <p:ext uri="{BB962C8B-B14F-4D97-AF65-F5344CB8AC3E}">
        <p14:creationId xmlns:p14="http://schemas.microsoft.com/office/powerpoint/2010/main" val="32188834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a:extLst>
              <a:ext uri="{FF2B5EF4-FFF2-40B4-BE49-F238E27FC236}">
                <a16:creationId xmlns:a16="http://schemas.microsoft.com/office/drawing/2014/main" id="{E4027627-C7ED-F204-D91F-2B999E063519}"/>
              </a:ext>
            </a:extLst>
          </p:cNvPr>
          <p:cNvSpPr/>
          <p:nvPr/>
        </p:nvSpPr>
        <p:spPr>
          <a:xfrm>
            <a:off x="959224" y="735106"/>
            <a:ext cx="10479741" cy="5334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buFont typeface="Wingdings" panose="05000000000000000000" pitchFamily="2" charset="2"/>
              <a:buChar char="q"/>
            </a:pPr>
            <a:r>
              <a:rPr lang="el-GR" sz="2000" b="1" dirty="0" err="1">
                <a:solidFill>
                  <a:srgbClr val="FF0000"/>
                </a:solidFill>
              </a:rPr>
              <a:t>Ινσουλινοθεραπεία</a:t>
            </a:r>
            <a:r>
              <a:rPr lang="el-GR" sz="2000" b="1" dirty="0">
                <a:solidFill>
                  <a:srgbClr val="FF0000"/>
                </a:solidFill>
              </a:rPr>
              <a:t> και διατροφή προσαρμοσμένη στις ανάγκες της άσκησης για διατήρηση των επιπέδων γλυκόζης σε εύρος 90–270 </a:t>
            </a:r>
            <a:r>
              <a:rPr lang="el-GR" sz="2000" b="1" dirty="0" err="1">
                <a:solidFill>
                  <a:srgbClr val="FF0000"/>
                </a:solidFill>
              </a:rPr>
              <a:t>mg</a:t>
            </a:r>
            <a:r>
              <a:rPr lang="el-GR" sz="2000" b="1" dirty="0">
                <a:solidFill>
                  <a:srgbClr val="FF0000"/>
                </a:solidFill>
              </a:rPr>
              <a:t>/</a:t>
            </a:r>
            <a:r>
              <a:rPr lang="el-GR" sz="2000" b="1" dirty="0" err="1">
                <a:solidFill>
                  <a:srgbClr val="FF0000"/>
                </a:solidFill>
              </a:rPr>
              <a:t>dl</a:t>
            </a:r>
            <a:r>
              <a:rPr lang="el-GR" sz="2000" b="1" dirty="0">
                <a:solidFill>
                  <a:srgbClr val="FF0000"/>
                </a:solidFill>
              </a:rPr>
              <a:t>. Α</a:t>
            </a:r>
            <a:endParaRPr lang="en-US" sz="2000" b="1" dirty="0">
              <a:solidFill>
                <a:srgbClr val="FF0000"/>
              </a:solidFill>
            </a:endParaRPr>
          </a:p>
          <a:p>
            <a:endParaRPr lang="el-GR" sz="2000" b="1" dirty="0">
              <a:solidFill>
                <a:schemeClr val="tx1"/>
              </a:solidFill>
            </a:endParaRPr>
          </a:p>
          <a:p>
            <a:pPr marL="342900" indent="-342900">
              <a:buFont typeface="Wingdings" panose="05000000000000000000" pitchFamily="2" charset="2"/>
              <a:buChar char="q"/>
            </a:pPr>
            <a:r>
              <a:rPr lang="el-GR" sz="2000" b="1" dirty="0">
                <a:solidFill>
                  <a:srgbClr val="00B050"/>
                </a:solidFill>
              </a:rPr>
              <a:t>Τα επίπεδα κετονών που μετρούνται ιδανικά με αίμα και όχι με ούρα, πριν από την άσκηση εάν οι τιμές γλυκόζης υποδεικνύουν πιθανή ανεπάρκεια ινσουλίνης</a:t>
            </a:r>
            <a:r>
              <a:rPr lang="en-US" sz="2000" b="1" dirty="0">
                <a:solidFill>
                  <a:srgbClr val="00B050"/>
                </a:solidFill>
              </a:rPr>
              <a:t>.</a:t>
            </a:r>
            <a:r>
              <a:rPr lang="el-GR" sz="2000" b="1" dirty="0">
                <a:solidFill>
                  <a:srgbClr val="00B050"/>
                </a:solidFill>
              </a:rPr>
              <a:t> </a:t>
            </a:r>
            <a:r>
              <a:rPr lang="en-US" sz="2000" b="1" dirty="0">
                <a:solidFill>
                  <a:srgbClr val="00B050"/>
                </a:solidFill>
              </a:rPr>
              <a:t>D</a:t>
            </a:r>
          </a:p>
          <a:p>
            <a:endParaRPr lang="el-GR" sz="2000" b="1" dirty="0">
              <a:solidFill>
                <a:schemeClr val="tx1"/>
              </a:solidFill>
            </a:endParaRPr>
          </a:p>
          <a:p>
            <a:pPr marL="342900" indent="-342900">
              <a:buFont typeface="Wingdings" panose="05000000000000000000" pitchFamily="2" charset="2"/>
              <a:buChar char="q"/>
            </a:pPr>
            <a:r>
              <a:rPr lang="el-GR" sz="2000" b="1" dirty="0">
                <a:solidFill>
                  <a:srgbClr val="0070C0"/>
                </a:solidFill>
              </a:rPr>
              <a:t>Η άσκηση σε παιδιά και εφήβους με ΣΔ1 και ΣΔ2 αντενδείκνυται παρουσία κετονών αίματος ≥1,5 </a:t>
            </a:r>
            <a:r>
              <a:rPr lang="el-GR" sz="2000" b="1" dirty="0" err="1">
                <a:solidFill>
                  <a:srgbClr val="0070C0"/>
                </a:solidFill>
              </a:rPr>
              <a:t>mmol</a:t>
            </a:r>
            <a:r>
              <a:rPr lang="el-GR" sz="2000" b="1" dirty="0">
                <a:solidFill>
                  <a:srgbClr val="0070C0"/>
                </a:solidFill>
              </a:rPr>
              <a:t>/L. Σε επίπεδα μεταξύ 0,6 και 1,4 </a:t>
            </a:r>
            <a:r>
              <a:rPr lang="el-GR" sz="2000" b="1" dirty="0" err="1">
                <a:solidFill>
                  <a:srgbClr val="0070C0"/>
                </a:solidFill>
              </a:rPr>
              <a:t>mmol</a:t>
            </a:r>
            <a:r>
              <a:rPr lang="el-GR" sz="2000" b="1" dirty="0">
                <a:solidFill>
                  <a:srgbClr val="0070C0"/>
                </a:solidFill>
              </a:rPr>
              <a:t>/L, η άσκηση θα πρέπει να αναβληθεί έως ότου αξιολογηθεί η αιτία και χορηγείται διορθωτική δόση ίση με το ήμισυ της συνήθους δόσης διόρθωσης (ή 0,05 U/</a:t>
            </a:r>
            <a:r>
              <a:rPr lang="el-GR" sz="2000" b="1" dirty="0" err="1">
                <a:solidFill>
                  <a:srgbClr val="0070C0"/>
                </a:solidFill>
              </a:rPr>
              <a:t>kg</a:t>
            </a:r>
            <a:r>
              <a:rPr lang="el-GR" sz="2000" b="1" dirty="0">
                <a:solidFill>
                  <a:srgbClr val="0070C0"/>
                </a:solidFill>
              </a:rPr>
              <a:t>). Β</a:t>
            </a:r>
          </a:p>
          <a:p>
            <a:endParaRPr lang="el-GR" sz="2000" b="1" dirty="0">
              <a:solidFill>
                <a:srgbClr val="0070C0"/>
              </a:solidFill>
            </a:endParaRPr>
          </a:p>
          <a:p>
            <a:pPr marL="342900" indent="-342900">
              <a:buFont typeface="Wingdings" panose="05000000000000000000" pitchFamily="2" charset="2"/>
              <a:buChar char="q"/>
            </a:pPr>
            <a:r>
              <a:rPr lang="el-GR" sz="2000" b="1" dirty="0">
                <a:solidFill>
                  <a:srgbClr val="0070C0"/>
                </a:solidFill>
              </a:rPr>
              <a:t>Το είδος και η ποσότητα των υδατανθράκων που χρησιμοποιούνται σε σχέση με την άσκηση  πρέπει να προσαρμόζεται στη συγκεκριμένη δραστηριότητα. Β</a:t>
            </a:r>
          </a:p>
          <a:p>
            <a:endParaRPr lang="el-GR" sz="2000" b="1" dirty="0">
              <a:solidFill>
                <a:srgbClr val="0070C0"/>
              </a:solidFill>
            </a:endParaRPr>
          </a:p>
          <a:p>
            <a:pPr marL="342900" indent="-342900">
              <a:buFont typeface="Wingdings" panose="05000000000000000000" pitchFamily="2" charset="2"/>
              <a:buChar char="q"/>
            </a:pPr>
            <a:r>
              <a:rPr lang="el-GR" sz="2000" b="1" dirty="0">
                <a:solidFill>
                  <a:srgbClr val="0070C0"/>
                </a:solidFill>
              </a:rPr>
              <a:t>Μέτριας έντασης αερόβια δραστηριότητα, όπως περπάτημα και ποδήλατο για 15–45 λεπτά μεταξύ των γευμάτων, μειώνει με ασφάλεια τα επίπεδα γλυκόζης &gt;190 </a:t>
            </a:r>
            <a:r>
              <a:rPr lang="el-GR" sz="2000" b="1" dirty="0" err="1">
                <a:solidFill>
                  <a:srgbClr val="0070C0"/>
                </a:solidFill>
              </a:rPr>
              <a:t>mg</a:t>
            </a:r>
            <a:r>
              <a:rPr lang="el-GR" sz="2000" b="1" dirty="0">
                <a:solidFill>
                  <a:srgbClr val="0070C0"/>
                </a:solidFill>
              </a:rPr>
              <a:t>/</a:t>
            </a:r>
            <a:r>
              <a:rPr lang="el-GR" sz="2000" b="1" dirty="0" err="1">
                <a:solidFill>
                  <a:srgbClr val="0070C0"/>
                </a:solidFill>
              </a:rPr>
              <a:t>dl</a:t>
            </a:r>
            <a:r>
              <a:rPr lang="el-GR" sz="2000" b="1" dirty="0">
                <a:solidFill>
                  <a:srgbClr val="0070C0"/>
                </a:solidFill>
              </a:rPr>
              <a:t>. Β</a:t>
            </a:r>
          </a:p>
        </p:txBody>
      </p:sp>
    </p:spTree>
    <p:extLst>
      <p:ext uri="{BB962C8B-B14F-4D97-AF65-F5344CB8AC3E}">
        <p14:creationId xmlns:p14="http://schemas.microsoft.com/office/powerpoint/2010/main" val="3584761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a:extLst>
              <a:ext uri="{FF2B5EF4-FFF2-40B4-BE49-F238E27FC236}">
                <a16:creationId xmlns:a16="http://schemas.microsoft.com/office/drawing/2014/main" id="{299CA890-B537-3CD5-4225-C1E244F8D0E8}"/>
              </a:ext>
            </a:extLst>
          </p:cNvPr>
          <p:cNvSpPr/>
          <p:nvPr/>
        </p:nvSpPr>
        <p:spPr>
          <a:xfrm>
            <a:off x="443753" y="537881"/>
            <a:ext cx="11304494" cy="591670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q"/>
            </a:pPr>
            <a:r>
              <a:rPr lang="el-GR" sz="2000" b="1" dirty="0">
                <a:solidFill>
                  <a:srgbClr val="FF0000"/>
                </a:solidFill>
              </a:rPr>
              <a:t>Το αλκοόλ θα πρέπει να αποφεύγεται πριν και κατά τη διάρκεια της άσκησης καθώς μπορεί να αυξήσει τον κίνδυνο υπογλυκαιμίας, συμπεριλαμβανομένης της νυχτερινής υπογλυκαιμίας. Α</a:t>
            </a:r>
          </a:p>
          <a:p>
            <a:endParaRPr lang="el-GR" sz="2000" b="1" dirty="0">
              <a:solidFill>
                <a:schemeClr val="tx1"/>
              </a:solidFill>
            </a:endParaRPr>
          </a:p>
          <a:p>
            <a:pPr marL="285750" indent="-285750">
              <a:buFont typeface="Wingdings" panose="05000000000000000000" pitchFamily="2" charset="2"/>
              <a:buChar char="q"/>
            </a:pPr>
            <a:r>
              <a:rPr lang="el-GR" sz="2000" b="1" dirty="0">
                <a:solidFill>
                  <a:srgbClr val="0070C0"/>
                </a:solidFill>
              </a:rPr>
              <a:t>Η ινσουλίνη δεν πρέπει να χορηγείται σε περιοχές με αυξημένη μυϊκή σύσπαση</a:t>
            </a:r>
            <a:r>
              <a:rPr lang="de-DE" sz="2000" b="1" dirty="0">
                <a:solidFill>
                  <a:srgbClr val="0070C0"/>
                </a:solidFill>
              </a:rPr>
              <a:t>. B</a:t>
            </a:r>
            <a:endParaRPr lang="el-GR" sz="2000" b="1" dirty="0">
              <a:solidFill>
                <a:srgbClr val="0070C0"/>
              </a:solidFill>
            </a:endParaRPr>
          </a:p>
          <a:p>
            <a:endParaRPr lang="el-GR" sz="2000" b="1" dirty="0">
              <a:solidFill>
                <a:srgbClr val="0070C0"/>
              </a:solidFill>
            </a:endParaRPr>
          </a:p>
          <a:p>
            <a:pPr marL="285750" indent="-285750">
              <a:buFont typeface="Wingdings" panose="05000000000000000000" pitchFamily="2" charset="2"/>
              <a:buChar char="q"/>
            </a:pPr>
            <a:r>
              <a:rPr lang="el-GR" sz="2000" b="1" dirty="0">
                <a:solidFill>
                  <a:srgbClr val="0070C0"/>
                </a:solidFill>
              </a:rPr>
              <a:t>Οι προσαρμογές της δόσης της ινσουλίνης απαιτούνται κυρίως για αερόβια άσκηση και λιγότερο πιθανό να απαιτούνται για πολύ υψηλής έντασης ή αναερόβια άσκηση που πιθανόν να σχετίζεται  με αυξημένα επίπεδα γλυκόζης. Σε αυτή την περίπτωση απαιτείται διορθωτικό </a:t>
            </a:r>
            <a:r>
              <a:rPr lang="en-US" sz="2000" b="1" dirty="0">
                <a:solidFill>
                  <a:srgbClr val="0070C0"/>
                </a:solidFill>
              </a:rPr>
              <a:t>bolus. B</a:t>
            </a:r>
          </a:p>
          <a:p>
            <a:endParaRPr lang="el-GR" sz="2000" b="1" dirty="0">
              <a:solidFill>
                <a:srgbClr val="0070C0"/>
              </a:solidFill>
            </a:endParaRPr>
          </a:p>
          <a:p>
            <a:pPr marL="285750" indent="-285750">
              <a:buFont typeface="Wingdings" panose="05000000000000000000" pitchFamily="2" charset="2"/>
              <a:buChar char="q"/>
            </a:pPr>
            <a:r>
              <a:rPr lang="el-GR" sz="2000" b="1" dirty="0">
                <a:solidFill>
                  <a:srgbClr val="0070C0"/>
                </a:solidFill>
              </a:rPr>
              <a:t>Η χρήση Υβριδικών Κλειστών Κυκλωμάτων βοηθούν στην πρόληψη υπογλυκαιμίας μετά την άσκηση ιδιαίτερα κατά την διάρκεια της νύχτας όμως η χρήση κατά τη διάρκεια της άσκησης πρέπει να εξατομικεύεται καθώς δεν αποδείχθηκε η αποτελεσματικότητά τους. Β</a:t>
            </a:r>
          </a:p>
          <a:p>
            <a:endParaRPr lang="el-GR" sz="2000" b="1" dirty="0">
              <a:solidFill>
                <a:schemeClr val="tx1"/>
              </a:solidFill>
            </a:endParaRPr>
          </a:p>
          <a:p>
            <a:pPr marL="285750" indent="-285750">
              <a:buFont typeface="Wingdings" panose="05000000000000000000" pitchFamily="2" charset="2"/>
              <a:buChar char="q"/>
            </a:pPr>
            <a:r>
              <a:rPr lang="el-GR" sz="2000" b="1" dirty="0">
                <a:solidFill>
                  <a:schemeClr val="accent2">
                    <a:lumMod val="50000"/>
                  </a:schemeClr>
                </a:solidFill>
              </a:rPr>
              <a:t>Μη αποτελεσματικός </a:t>
            </a:r>
            <a:r>
              <a:rPr lang="el-GR" sz="2000" b="1" dirty="0" err="1">
                <a:solidFill>
                  <a:schemeClr val="accent2">
                    <a:lumMod val="50000"/>
                  </a:schemeClr>
                </a:solidFill>
              </a:rPr>
              <a:t>γλυκαιμικός</a:t>
            </a:r>
            <a:r>
              <a:rPr lang="el-GR" sz="2000" b="1" dirty="0">
                <a:solidFill>
                  <a:schemeClr val="accent2">
                    <a:lumMod val="50000"/>
                  </a:schemeClr>
                </a:solidFill>
              </a:rPr>
              <a:t> έλεγχος (σοβαρή υπογλυκαιμία, συχνά επεισόδια </a:t>
            </a:r>
            <a:r>
              <a:rPr lang="el-GR" sz="2000" b="1" dirty="0" err="1">
                <a:solidFill>
                  <a:schemeClr val="accent2">
                    <a:lumMod val="50000"/>
                  </a:schemeClr>
                </a:solidFill>
              </a:rPr>
              <a:t>κετοξέωσης</a:t>
            </a:r>
            <a:r>
              <a:rPr lang="el-GR" sz="2000" b="1" dirty="0">
                <a:solidFill>
                  <a:schemeClr val="accent2">
                    <a:lumMod val="50000"/>
                  </a:schemeClr>
                </a:solidFill>
              </a:rPr>
              <a:t>) ή σοβαρές χρόνιες επιπλοκές είναι αντένδειξη για έντονη άσκηση έως ότου βελτιωθεί ο </a:t>
            </a:r>
            <a:r>
              <a:rPr lang="el-GR" sz="2000" b="1" dirty="0" err="1">
                <a:solidFill>
                  <a:schemeClr val="accent2">
                    <a:lumMod val="50000"/>
                  </a:schemeClr>
                </a:solidFill>
              </a:rPr>
              <a:t>γλυκαιμικός</a:t>
            </a:r>
            <a:r>
              <a:rPr lang="el-GR" sz="2000" b="1" dirty="0">
                <a:solidFill>
                  <a:schemeClr val="accent2">
                    <a:lumMod val="50000"/>
                  </a:schemeClr>
                </a:solidFill>
              </a:rPr>
              <a:t> έλεγχος.</a:t>
            </a:r>
            <a:r>
              <a:rPr lang="de-DE" sz="2000" b="1" dirty="0">
                <a:solidFill>
                  <a:schemeClr val="accent2">
                    <a:lumMod val="50000"/>
                  </a:schemeClr>
                </a:solidFill>
              </a:rPr>
              <a:t> C</a:t>
            </a:r>
            <a:endParaRPr lang="el-GR" sz="2000" b="1" dirty="0">
              <a:solidFill>
                <a:schemeClr val="accent2">
                  <a:lumMod val="50000"/>
                </a:schemeClr>
              </a:solidFill>
            </a:endParaRPr>
          </a:p>
          <a:p>
            <a:endParaRPr lang="el-GR" b="1" dirty="0">
              <a:solidFill>
                <a:schemeClr val="tx1"/>
              </a:solidFill>
            </a:endParaRPr>
          </a:p>
        </p:txBody>
      </p:sp>
    </p:spTree>
    <p:extLst>
      <p:ext uri="{BB962C8B-B14F-4D97-AF65-F5344CB8AC3E}">
        <p14:creationId xmlns:p14="http://schemas.microsoft.com/office/powerpoint/2010/main" val="7472463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3">
            <a:extLst>
              <a:ext uri="{FF2B5EF4-FFF2-40B4-BE49-F238E27FC236}">
                <a16:creationId xmlns:a16="http://schemas.microsoft.com/office/drawing/2014/main" id="{26A9C580-02BE-286A-B6E7-2AC96AC4B9CF}"/>
              </a:ext>
            </a:extLst>
          </p:cNvPr>
          <p:cNvSpPr/>
          <p:nvPr/>
        </p:nvSpPr>
        <p:spPr>
          <a:xfrm>
            <a:off x="4176354" y="1165412"/>
            <a:ext cx="7653456" cy="54864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l-GR" sz="2000" b="1" dirty="0">
                <a:solidFill>
                  <a:schemeClr val="tx1"/>
                </a:solidFill>
              </a:rPr>
              <a:t>Βήμα 1</a:t>
            </a:r>
            <a:r>
              <a:rPr lang="en-US" sz="2000" b="1" dirty="0">
                <a:solidFill>
                  <a:schemeClr val="tx1"/>
                </a:solidFill>
              </a:rPr>
              <a:t>: </a:t>
            </a:r>
            <a:r>
              <a:rPr lang="el-GR" sz="2000" b="1" dirty="0">
                <a:solidFill>
                  <a:schemeClr val="tx1"/>
                </a:solidFill>
              </a:rPr>
              <a:t>Στόχος, αναμενόμενη μεταβλητότητα σακχάρου</a:t>
            </a:r>
          </a:p>
          <a:p>
            <a:endParaRPr lang="el-GR" sz="2000" b="1" dirty="0">
              <a:solidFill>
                <a:schemeClr val="tx1"/>
              </a:solidFill>
            </a:endParaRPr>
          </a:p>
          <a:p>
            <a:r>
              <a:rPr lang="el-GR" sz="2000" b="1" dirty="0">
                <a:solidFill>
                  <a:schemeClr val="tx1"/>
                </a:solidFill>
              </a:rPr>
              <a:t>Βήμα 2</a:t>
            </a:r>
            <a:r>
              <a:rPr lang="en-US" sz="2000" b="1" dirty="0">
                <a:solidFill>
                  <a:schemeClr val="tx1"/>
                </a:solidFill>
              </a:rPr>
              <a:t>:</a:t>
            </a:r>
            <a:r>
              <a:rPr lang="el-GR" sz="2000" b="1" dirty="0">
                <a:solidFill>
                  <a:schemeClr val="tx1"/>
                </a:solidFill>
              </a:rPr>
              <a:t> Διαχείριση τιμών γλυκόζης, </a:t>
            </a:r>
            <a:r>
              <a:rPr lang="el-GR" sz="2000" b="1" dirty="0" err="1">
                <a:solidFill>
                  <a:schemeClr val="tx1"/>
                </a:solidFill>
              </a:rPr>
              <a:t>ινσουλινοθεραπείας</a:t>
            </a:r>
            <a:r>
              <a:rPr lang="el-GR" sz="2000" b="1" dirty="0">
                <a:solidFill>
                  <a:schemeClr val="tx1"/>
                </a:solidFill>
              </a:rPr>
              <a:t> και τροφής για την πρόληψη της υπογλυκαιμίας</a:t>
            </a:r>
          </a:p>
          <a:p>
            <a:pPr marL="342900" indent="-342900">
              <a:buFont typeface="Wingdings" panose="05000000000000000000" pitchFamily="2" charset="2"/>
              <a:buChar char="Ø"/>
            </a:pPr>
            <a:r>
              <a:rPr lang="el-GR" sz="2000" b="1" dirty="0">
                <a:solidFill>
                  <a:schemeClr val="tx1"/>
                </a:solidFill>
              </a:rPr>
              <a:t>Εξατομικευμένο πλάνο διαχείρισης</a:t>
            </a:r>
          </a:p>
          <a:p>
            <a:pPr marL="342900" indent="-342900">
              <a:buFont typeface="Wingdings" panose="05000000000000000000" pitchFamily="2" charset="2"/>
              <a:buChar char="Ø"/>
            </a:pPr>
            <a:r>
              <a:rPr lang="el-GR" sz="2000" b="1" dirty="0">
                <a:solidFill>
                  <a:schemeClr val="tx1"/>
                </a:solidFill>
              </a:rPr>
              <a:t>Προσοχή! σε περιπτώσεις χαμηλού επιπέδου φυσικής κατάστασης υπάρχει μεγαλύτερη πιθανότητα </a:t>
            </a:r>
            <a:r>
              <a:rPr lang="el-GR" sz="2000" b="1" dirty="0" err="1">
                <a:solidFill>
                  <a:schemeClr val="tx1"/>
                </a:solidFill>
              </a:rPr>
              <a:t>γλυκαιμικής</a:t>
            </a:r>
            <a:r>
              <a:rPr lang="el-GR" sz="2000" b="1" dirty="0">
                <a:solidFill>
                  <a:schemeClr val="tx1"/>
                </a:solidFill>
              </a:rPr>
              <a:t> μεταβλητότητας στην άσκηση</a:t>
            </a:r>
          </a:p>
          <a:p>
            <a:pPr marL="342900" indent="-342900">
              <a:buFont typeface="Wingdings" panose="05000000000000000000" pitchFamily="2" charset="2"/>
              <a:buChar char="Ø"/>
            </a:pPr>
            <a:r>
              <a:rPr lang="el-GR" sz="2000" b="1" dirty="0">
                <a:solidFill>
                  <a:schemeClr val="tx1"/>
                </a:solidFill>
              </a:rPr>
              <a:t>Προσοχή! στη διαχείριση αθλητών υψηλών επιδόσεων </a:t>
            </a:r>
          </a:p>
          <a:p>
            <a:r>
              <a:rPr lang="el-GR" sz="2000" b="1" dirty="0">
                <a:solidFill>
                  <a:schemeClr val="tx1"/>
                </a:solidFill>
              </a:rPr>
              <a:t>      ξεχωριστό πλάνο προπονήσεων και αγώνων</a:t>
            </a:r>
          </a:p>
          <a:p>
            <a:pPr marL="342900" indent="-342900">
              <a:buFont typeface="Wingdings" panose="05000000000000000000" pitchFamily="2" charset="2"/>
              <a:buChar char="Ø"/>
            </a:pPr>
            <a:r>
              <a:rPr lang="el-GR" sz="2000" b="1" dirty="0">
                <a:solidFill>
                  <a:schemeClr val="tx1"/>
                </a:solidFill>
              </a:rPr>
              <a:t>Ψυχολογική υποστήριξη</a:t>
            </a:r>
            <a:endParaRPr lang="en-US" sz="2000" b="1" dirty="0">
              <a:solidFill>
                <a:schemeClr val="tx1"/>
              </a:solidFill>
            </a:endParaRPr>
          </a:p>
          <a:p>
            <a:pPr marL="342900" indent="-342900">
              <a:buFont typeface="Wingdings" panose="05000000000000000000" pitchFamily="2" charset="2"/>
              <a:buChar char="Ø"/>
            </a:pPr>
            <a:endParaRPr lang="en-US" sz="2000" b="1" dirty="0">
              <a:solidFill>
                <a:schemeClr val="tx1"/>
              </a:solidFill>
            </a:endParaRPr>
          </a:p>
          <a:p>
            <a:r>
              <a:rPr lang="el-GR" sz="2000" b="1" dirty="0">
                <a:solidFill>
                  <a:schemeClr val="tx1"/>
                </a:solidFill>
              </a:rPr>
              <a:t>Βήμα </a:t>
            </a:r>
            <a:r>
              <a:rPr lang="en-US" sz="2000" b="1" dirty="0">
                <a:solidFill>
                  <a:schemeClr val="tx1"/>
                </a:solidFill>
              </a:rPr>
              <a:t>3</a:t>
            </a:r>
            <a:r>
              <a:rPr lang="el-GR" sz="2000" b="1" dirty="0">
                <a:solidFill>
                  <a:schemeClr val="tx1"/>
                </a:solidFill>
              </a:rPr>
              <a:t>:</a:t>
            </a:r>
            <a:r>
              <a:rPr lang="en-US" sz="2000" b="1" dirty="0">
                <a:solidFill>
                  <a:schemeClr val="tx1"/>
                </a:solidFill>
              </a:rPr>
              <a:t> </a:t>
            </a:r>
            <a:r>
              <a:rPr lang="el-GR" sz="2000" b="1" dirty="0">
                <a:solidFill>
                  <a:schemeClr val="tx1"/>
                </a:solidFill>
              </a:rPr>
              <a:t>Διάρκεια άσκησης και δράση ινσουλίνης </a:t>
            </a:r>
          </a:p>
          <a:p>
            <a:endParaRPr lang="el-GR" sz="2000" b="1" dirty="0">
              <a:solidFill>
                <a:schemeClr val="tx1"/>
              </a:solidFill>
            </a:endParaRPr>
          </a:p>
          <a:p>
            <a:r>
              <a:rPr lang="el-GR" sz="2000" b="1" dirty="0">
                <a:solidFill>
                  <a:schemeClr val="tx1"/>
                </a:solidFill>
              </a:rPr>
              <a:t>Βήμα 4: Η υπογλυκαιμία πριν από την άσκηση αυξάνει την πιθανότητα υπογλυκαιμίας-πρόληψη</a:t>
            </a:r>
          </a:p>
          <a:p>
            <a:endParaRPr lang="el-GR" sz="2000" b="1" dirty="0">
              <a:solidFill>
                <a:schemeClr val="tx1"/>
              </a:solidFill>
            </a:endParaRPr>
          </a:p>
          <a:p>
            <a:r>
              <a:rPr lang="el-GR" sz="2000" b="1" dirty="0">
                <a:solidFill>
                  <a:schemeClr val="tx1"/>
                </a:solidFill>
              </a:rPr>
              <a:t>Βήμα 5: Αξιολόγηση- αναπροσαρμογή</a:t>
            </a:r>
          </a:p>
          <a:p>
            <a:pPr marL="342900" indent="-342900">
              <a:lnSpc>
                <a:spcPct val="150000"/>
              </a:lnSpc>
              <a:buFont typeface="Wingdings" panose="05000000000000000000" pitchFamily="2" charset="2"/>
              <a:buChar char="Ø"/>
            </a:pPr>
            <a:endParaRPr lang="el-GR" b="1" dirty="0">
              <a:solidFill>
                <a:schemeClr val="tx1"/>
              </a:solidFill>
            </a:endParaRPr>
          </a:p>
        </p:txBody>
      </p:sp>
      <p:sp>
        <p:nvSpPr>
          <p:cNvPr id="5" name="Ορθογώνιο 4">
            <a:extLst>
              <a:ext uri="{FF2B5EF4-FFF2-40B4-BE49-F238E27FC236}">
                <a16:creationId xmlns:a16="http://schemas.microsoft.com/office/drawing/2014/main" id="{E4DA7809-87B0-FAF8-6B8A-E7149F9CEB80}"/>
              </a:ext>
            </a:extLst>
          </p:cNvPr>
          <p:cNvSpPr/>
          <p:nvPr/>
        </p:nvSpPr>
        <p:spPr>
          <a:xfrm>
            <a:off x="0" y="62753"/>
            <a:ext cx="12192000" cy="73510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2800" b="1" dirty="0">
                <a:solidFill>
                  <a:schemeClr val="tx1"/>
                </a:solidFill>
              </a:rPr>
              <a:t>Οργάνωση οδηγιών και υποστήριξης</a:t>
            </a:r>
          </a:p>
        </p:txBody>
      </p:sp>
      <p:pic>
        <p:nvPicPr>
          <p:cNvPr id="7" name="Εικόνα 6">
            <a:extLst>
              <a:ext uri="{FF2B5EF4-FFF2-40B4-BE49-F238E27FC236}">
                <a16:creationId xmlns:a16="http://schemas.microsoft.com/office/drawing/2014/main" id="{B4227706-FF29-A610-05B2-B5679F573A6D}"/>
              </a:ext>
            </a:extLst>
          </p:cNvPr>
          <p:cNvPicPr>
            <a:picLocks noChangeAspect="1"/>
          </p:cNvPicPr>
          <p:nvPr/>
        </p:nvPicPr>
        <p:blipFill>
          <a:blip r:embed="rId2"/>
          <a:stretch>
            <a:fillRect/>
          </a:stretch>
        </p:blipFill>
        <p:spPr>
          <a:xfrm>
            <a:off x="71717" y="1488141"/>
            <a:ext cx="4117203" cy="3881717"/>
          </a:xfrm>
          <a:prstGeom prst="rect">
            <a:avLst/>
          </a:prstGeom>
        </p:spPr>
      </p:pic>
    </p:spTree>
    <p:extLst>
      <p:ext uri="{BB962C8B-B14F-4D97-AF65-F5344CB8AC3E}">
        <p14:creationId xmlns:p14="http://schemas.microsoft.com/office/powerpoint/2010/main" val="6618870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A757AE2A-EE67-B2C8-58EF-F7C8F33E5AE6}"/>
              </a:ext>
            </a:extLst>
          </p:cNvPr>
          <p:cNvPicPr>
            <a:picLocks noChangeAspect="1"/>
          </p:cNvPicPr>
          <p:nvPr/>
        </p:nvPicPr>
        <p:blipFill>
          <a:blip r:embed="rId2"/>
          <a:stretch>
            <a:fillRect/>
          </a:stretch>
        </p:blipFill>
        <p:spPr>
          <a:xfrm>
            <a:off x="307983" y="582706"/>
            <a:ext cx="11576034" cy="4280584"/>
          </a:xfrm>
          <a:prstGeom prst="rect">
            <a:avLst/>
          </a:prstGeom>
        </p:spPr>
      </p:pic>
      <p:pic>
        <p:nvPicPr>
          <p:cNvPr id="5" name="Εικόνα 4">
            <a:extLst>
              <a:ext uri="{FF2B5EF4-FFF2-40B4-BE49-F238E27FC236}">
                <a16:creationId xmlns:a16="http://schemas.microsoft.com/office/drawing/2014/main" id="{B6B087D1-3E85-072C-5920-80BE0BBDB117}"/>
              </a:ext>
            </a:extLst>
          </p:cNvPr>
          <p:cNvPicPr>
            <a:picLocks noChangeAspect="1"/>
          </p:cNvPicPr>
          <p:nvPr/>
        </p:nvPicPr>
        <p:blipFill>
          <a:blip r:embed="rId3"/>
          <a:stretch>
            <a:fillRect/>
          </a:stretch>
        </p:blipFill>
        <p:spPr>
          <a:xfrm>
            <a:off x="227301" y="5590145"/>
            <a:ext cx="7370550" cy="595501"/>
          </a:xfrm>
          <a:prstGeom prst="rect">
            <a:avLst/>
          </a:prstGeom>
        </p:spPr>
      </p:pic>
    </p:spTree>
    <p:extLst>
      <p:ext uri="{BB962C8B-B14F-4D97-AF65-F5344CB8AC3E}">
        <p14:creationId xmlns:p14="http://schemas.microsoft.com/office/powerpoint/2010/main" val="3981966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652FCF1B-D53E-E7F4-608E-B9B0598A95DF}"/>
              </a:ext>
            </a:extLst>
          </p:cNvPr>
          <p:cNvPicPr>
            <a:picLocks noChangeAspect="1"/>
          </p:cNvPicPr>
          <p:nvPr/>
        </p:nvPicPr>
        <p:blipFill>
          <a:blip r:embed="rId2"/>
          <a:stretch>
            <a:fillRect/>
          </a:stretch>
        </p:blipFill>
        <p:spPr>
          <a:xfrm>
            <a:off x="1371190" y="1110270"/>
            <a:ext cx="9449619" cy="5372566"/>
          </a:xfrm>
          <a:prstGeom prst="rect">
            <a:avLst/>
          </a:prstGeom>
        </p:spPr>
      </p:pic>
      <p:sp>
        <p:nvSpPr>
          <p:cNvPr id="4" name="Ορθογώνιο 3">
            <a:extLst>
              <a:ext uri="{FF2B5EF4-FFF2-40B4-BE49-F238E27FC236}">
                <a16:creationId xmlns:a16="http://schemas.microsoft.com/office/drawing/2014/main" id="{1AD4FB36-D552-2EF0-CFDA-ADCF9FC0D686}"/>
              </a:ext>
            </a:extLst>
          </p:cNvPr>
          <p:cNvSpPr/>
          <p:nvPr/>
        </p:nvSpPr>
        <p:spPr>
          <a:xfrm>
            <a:off x="923365" y="143435"/>
            <a:ext cx="10596282" cy="60063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2400" b="1" dirty="0">
                <a:solidFill>
                  <a:schemeClr val="tx1"/>
                </a:solidFill>
              </a:rPr>
              <a:t>Είδη άσκησης και επίδραση στην διακύμανση των τιμών γλυκόζης</a:t>
            </a:r>
          </a:p>
        </p:txBody>
      </p:sp>
    </p:spTree>
    <p:extLst>
      <p:ext uri="{BB962C8B-B14F-4D97-AF65-F5344CB8AC3E}">
        <p14:creationId xmlns:p14="http://schemas.microsoft.com/office/powerpoint/2010/main" val="30496050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4E49B31B-7C60-B15C-90C6-D3D01152D502}"/>
              </a:ext>
            </a:extLst>
          </p:cNvPr>
          <p:cNvPicPr>
            <a:picLocks noChangeAspect="1"/>
          </p:cNvPicPr>
          <p:nvPr/>
        </p:nvPicPr>
        <p:blipFill>
          <a:blip r:embed="rId2"/>
          <a:stretch>
            <a:fillRect/>
          </a:stretch>
        </p:blipFill>
        <p:spPr>
          <a:xfrm>
            <a:off x="403412" y="1426743"/>
            <a:ext cx="5879244" cy="5011647"/>
          </a:xfrm>
          <a:prstGeom prst="rect">
            <a:avLst/>
          </a:prstGeom>
        </p:spPr>
      </p:pic>
      <p:pic>
        <p:nvPicPr>
          <p:cNvPr id="5" name="Εικόνα 4">
            <a:extLst>
              <a:ext uri="{FF2B5EF4-FFF2-40B4-BE49-F238E27FC236}">
                <a16:creationId xmlns:a16="http://schemas.microsoft.com/office/drawing/2014/main" id="{6B2DAAA6-44CF-ECCF-9D44-E54C6179B33E}"/>
              </a:ext>
            </a:extLst>
          </p:cNvPr>
          <p:cNvPicPr>
            <a:picLocks noChangeAspect="1"/>
          </p:cNvPicPr>
          <p:nvPr/>
        </p:nvPicPr>
        <p:blipFill>
          <a:blip r:embed="rId3"/>
          <a:stretch>
            <a:fillRect/>
          </a:stretch>
        </p:blipFill>
        <p:spPr>
          <a:xfrm>
            <a:off x="403413" y="6508549"/>
            <a:ext cx="5692588" cy="226196"/>
          </a:xfrm>
          <a:prstGeom prst="rect">
            <a:avLst/>
          </a:prstGeom>
        </p:spPr>
      </p:pic>
      <p:sp>
        <p:nvSpPr>
          <p:cNvPr id="6" name="Ορθογώνιο 5">
            <a:extLst>
              <a:ext uri="{FF2B5EF4-FFF2-40B4-BE49-F238E27FC236}">
                <a16:creationId xmlns:a16="http://schemas.microsoft.com/office/drawing/2014/main" id="{3700980E-E5C9-62E1-F466-B8A5259CA81E}"/>
              </a:ext>
            </a:extLst>
          </p:cNvPr>
          <p:cNvSpPr/>
          <p:nvPr/>
        </p:nvSpPr>
        <p:spPr>
          <a:xfrm>
            <a:off x="797859" y="358588"/>
            <a:ext cx="10399059" cy="81578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2400" b="1" dirty="0">
                <a:solidFill>
                  <a:schemeClr val="tx1"/>
                </a:solidFill>
              </a:rPr>
              <a:t>ΠΡΟΒΛΕΨΗ ΚΙΝΔΥΝΟΥ ΥΠΟΓΛΥΚΑΙΜΙΑΣ ΚΑΤΑ ΤΗΝ ΑΣΚΗΣΗ</a:t>
            </a:r>
          </a:p>
        </p:txBody>
      </p:sp>
      <p:pic>
        <p:nvPicPr>
          <p:cNvPr id="8" name="Γραφικό 7" descr="Βέλος Ευθύγραμμο">
            <a:extLst>
              <a:ext uri="{FF2B5EF4-FFF2-40B4-BE49-F238E27FC236}">
                <a16:creationId xmlns:a16="http://schemas.microsoft.com/office/drawing/2014/main" id="{5A37B4D9-DDBE-2877-2CA4-33B69B3335A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997388" y="1426743"/>
            <a:ext cx="815788" cy="815788"/>
          </a:xfrm>
          <a:prstGeom prst="rect">
            <a:avLst/>
          </a:prstGeom>
        </p:spPr>
      </p:pic>
      <p:pic>
        <p:nvPicPr>
          <p:cNvPr id="9" name="Εικόνα 8">
            <a:extLst>
              <a:ext uri="{FF2B5EF4-FFF2-40B4-BE49-F238E27FC236}">
                <a16:creationId xmlns:a16="http://schemas.microsoft.com/office/drawing/2014/main" id="{1642A9EB-A744-2B83-E153-96DC537B50C9}"/>
              </a:ext>
            </a:extLst>
          </p:cNvPr>
          <p:cNvPicPr>
            <a:picLocks noChangeAspect="1"/>
          </p:cNvPicPr>
          <p:nvPr/>
        </p:nvPicPr>
        <p:blipFill>
          <a:blip r:embed="rId6"/>
          <a:stretch>
            <a:fillRect/>
          </a:stretch>
        </p:blipFill>
        <p:spPr>
          <a:xfrm>
            <a:off x="5996241" y="1904222"/>
            <a:ext cx="816935" cy="816935"/>
          </a:xfrm>
          <a:prstGeom prst="rect">
            <a:avLst/>
          </a:prstGeom>
        </p:spPr>
      </p:pic>
      <p:pic>
        <p:nvPicPr>
          <p:cNvPr id="10" name="Εικόνα 9">
            <a:extLst>
              <a:ext uri="{FF2B5EF4-FFF2-40B4-BE49-F238E27FC236}">
                <a16:creationId xmlns:a16="http://schemas.microsoft.com/office/drawing/2014/main" id="{D077B932-FEA0-1A3B-FACC-B0E87739EACF}"/>
              </a:ext>
            </a:extLst>
          </p:cNvPr>
          <p:cNvPicPr>
            <a:picLocks noChangeAspect="1"/>
          </p:cNvPicPr>
          <p:nvPr/>
        </p:nvPicPr>
        <p:blipFill>
          <a:blip r:embed="rId6"/>
          <a:stretch>
            <a:fillRect/>
          </a:stretch>
        </p:blipFill>
        <p:spPr>
          <a:xfrm>
            <a:off x="5996241" y="2347769"/>
            <a:ext cx="816935" cy="816935"/>
          </a:xfrm>
          <a:prstGeom prst="rect">
            <a:avLst/>
          </a:prstGeom>
        </p:spPr>
      </p:pic>
      <p:pic>
        <p:nvPicPr>
          <p:cNvPr id="11" name="Εικόνα 10">
            <a:extLst>
              <a:ext uri="{FF2B5EF4-FFF2-40B4-BE49-F238E27FC236}">
                <a16:creationId xmlns:a16="http://schemas.microsoft.com/office/drawing/2014/main" id="{07763F16-7242-99B9-C84C-9545F128A9BC}"/>
              </a:ext>
            </a:extLst>
          </p:cNvPr>
          <p:cNvPicPr>
            <a:picLocks noChangeAspect="1"/>
          </p:cNvPicPr>
          <p:nvPr/>
        </p:nvPicPr>
        <p:blipFill>
          <a:blip r:embed="rId6"/>
          <a:stretch>
            <a:fillRect/>
          </a:stretch>
        </p:blipFill>
        <p:spPr>
          <a:xfrm>
            <a:off x="5996241" y="2739457"/>
            <a:ext cx="816935" cy="816935"/>
          </a:xfrm>
          <a:prstGeom prst="rect">
            <a:avLst/>
          </a:prstGeom>
        </p:spPr>
      </p:pic>
      <p:sp>
        <p:nvSpPr>
          <p:cNvPr id="12" name="Ορθογώνιο 11">
            <a:extLst>
              <a:ext uri="{FF2B5EF4-FFF2-40B4-BE49-F238E27FC236}">
                <a16:creationId xmlns:a16="http://schemas.microsoft.com/office/drawing/2014/main" id="{2B8045FC-49A1-258B-968D-A53A9158A673}"/>
              </a:ext>
            </a:extLst>
          </p:cNvPr>
          <p:cNvSpPr/>
          <p:nvPr/>
        </p:nvSpPr>
        <p:spPr>
          <a:xfrm>
            <a:off x="6813176" y="1692062"/>
            <a:ext cx="4823012" cy="306575"/>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b="1" dirty="0">
                <a:solidFill>
                  <a:schemeClr val="tx1"/>
                </a:solidFill>
              </a:rPr>
              <a:t>Γλυκόζη στην έναρξη της άσκησης</a:t>
            </a:r>
          </a:p>
        </p:txBody>
      </p:sp>
      <p:sp>
        <p:nvSpPr>
          <p:cNvPr id="13" name="Ορθογώνιο 12">
            <a:extLst>
              <a:ext uri="{FF2B5EF4-FFF2-40B4-BE49-F238E27FC236}">
                <a16:creationId xmlns:a16="http://schemas.microsoft.com/office/drawing/2014/main" id="{E2FE9B01-5BB4-30BF-4451-B986FF61FCFF}"/>
              </a:ext>
            </a:extLst>
          </p:cNvPr>
          <p:cNvSpPr/>
          <p:nvPr/>
        </p:nvSpPr>
        <p:spPr>
          <a:xfrm>
            <a:off x="6813176" y="2188323"/>
            <a:ext cx="4823012" cy="306575"/>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b="1" dirty="0">
                <a:solidFill>
                  <a:schemeClr val="tx1"/>
                </a:solidFill>
              </a:rPr>
              <a:t>Διακύμανση γλυκόζη 15</a:t>
            </a:r>
            <a:r>
              <a:rPr lang="en-US" b="1" dirty="0">
                <a:solidFill>
                  <a:schemeClr val="tx1"/>
                </a:solidFill>
              </a:rPr>
              <a:t> min</a:t>
            </a:r>
            <a:r>
              <a:rPr lang="el-GR" b="1" dirty="0">
                <a:solidFill>
                  <a:schemeClr val="tx1"/>
                </a:solidFill>
              </a:rPr>
              <a:t> πριν την  άσκηση</a:t>
            </a:r>
          </a:p>
        </p:txBody>
      </p:sp>
      <p:sp>
        <p:nvSpPr>
          <p:cNvPr id="14" name="Ορθογώνιο 13">
            <a:extLst>
              <a:ext uri="{FF2B5EF4-FFF2-40B4-BE49-F238E27FC236}">
                <a16:creationId xmlns:a16="http://schemas.microsoft.com/office/drawing/2014/main" id="{99756E7F-2A54-DA73-9C9A-CFB41A6505BF}"/>
              </a:ext>
            </a:extLst>
          </p:cNvPr>
          <p:cNvSpPr/>
          <p:nvPr/>
        </p:nvSpPr>
        <p:spPr>
          <a:xfrm>
            <a:off x="6813176" y="2673107"/>
            <a:ext cx="4823012" cy="306575"/>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b="1" dirty="0">
                <a:solidFill>
                  <a:schemeClr val="tx1"/>
                </a:solidFill>
              </a:rPr>
              <a:t>Ενεργή ινσουλίνη στην έναρξη της άσκησης</a:t>
            </a:r>
          </a:p>
        </p:txBody>
      </p:sp>
      <p:sp>
        <p:nvSpPr>
          <p:cNvPr id="15" name="Ορθογώνιο 14">
            <a:extLst>
              <a:ext uri="{FF2B5EF4-FFF2-40B4-BE49-F238E27FC236}">
                <a16:creationId xmlns:a16="http://schemas.microsoft.com/office/drawing/2014/main" id="{B3006D3D-40B7-E7A3-82FF-1FE84EAC91D0}"/>
              </a:ext>
            </a:extLst>
          </p:cNvPr>
          <p:cNvSpPr/>
          <p:nvPr/>
        </p:nvSpPr>
        <p:spPr>
          <a:xfrm>
            <a:off x="6813176" y="3103928"/>
            <a:ext cx="4823012" cy="306575"/>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b="1" dirty="0">
                <a:solidFill>
                  <a:schemeClr val="tx1"/>
                </a:solidFill>
              </a:rPr>
              <a:t>Τύπος της άσκησης</a:t>
            </a:r>
          </a:p>
        </p:txBody>
      </p:sp>
      <p:pic>
        <p:nvPicPr>
          <p:cNvPr id="16" name="Εικόνα 15">
            <a:extLst>
              <a:ext uri="{FF2B5EF4-FFF2-40B4-BE49-F238E27FC236}">
                <a16:creationId xmlns:a16="http://schemas.microsoft.com/office/drawing/2014/main" id="{85B744DE-DBAC-CE00-CF64-C19E156760E1}"/>
              </a:ext>
            </a:extLst>
          </p:cNvPr>
          <p:cNvPicPr>
            <a:picLocks noChangeAspect="1"/>
          </p:cNvPicPr>
          <p:nvPr/>
        </p:nvPicPr>
        <p:blipFill>
          <a:blip r:embed="rId7"/>
          <a:stretch>
            <a:fillRect/>
          </a:stretch>
        </p:blipFill>
        <p:spPr>
          <a:xfrm>
            <a:off x="7357191" y="3932566"/>
            <a:ext cx="3322608" cy="1926503"/>
          </a:xfrm>
          <a:prstGeom prst="rect">
            <a:avLst/>
          </a:prstGeom>
        </p:spPr>
      </p:pic>
    </p:spTree>
    <p:extLst>
      <p:ext uri="{BB962C8B-B14F-4D97-AF65-F5344CB8AC3E}">
        <p14:creationId xmlns:p14="http://schemas.microsoft.com/office/powerpoint/2010/main" val="31686937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4ADFBAB7-9679-E4A7-DB7A-D91FB948FFA8}"/>
              </a:ext>
            </a:extLst>
          </p:cNvPr>
          <p:cNvPicPr>
            <a:picLocks noChangeAspect="1"/>
          </p:cNvPicPr>
          <p:nvPr/>
        </p:nvPicPr>
        <p:blipFill>
          <a:blip r:embed="rId2"/>
          <a:stretch>
            <a:fillRect/>
          </a:stretch>
        </p:blipFill>
        <p:spPr>
          <a:xfrm>
            <a:off x="0" y="62753"/>
            <a:ext cx="12191999" cy="6302188"/>
          </a:xfrm>
          <a:prstGeom prst="rect">
            <a:avLst/>
          </a:prstGeom>
        </p:spPr>
      </p:pic>
      <p:sp>
        <p:nvSpPr>
          <p:cNvPr id="2" name="Ορθογώνιο 1">
            <a:extLst>
              <a:ext uri="{FF2B5EF4-FFF2-40B4-BE49-F238E27FC236}">
                <a16:creationId xmlns:a16="http://schemas.microsoft.com/office/drawing/2014/main" id="{B43A176F-0140-2E9A-701F-7C71BA934479}"/>
              </a:ext>
            </a:extLst>
          </p:cNvPr>
          <p:cNvSpPr/>
          <p:nvPr/>
        </p:nvSpPr>
        <p:spPr>
          <a:xfrm>
            <a:off x="0" y="6364941"/>
            <a:ext cx="12192000" cy="493059"/>
          </a:xfrm>
          <a:prstGeom prst="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ISPAD Clinical Practice Consensus Guidelines 2022: </a:t>
            </a:r>
            <a:r>
              <a:rPr lang="en-US" sz="1600" b="1" dirty="0" err="1">
                <a:solidFill>
                  <a:schemeClr val="tx1"/>
                </a:solidFill>
              </a:rPr>
              <a:t>Exercisein</a:t>
            </a:r>
            <a:r>
              <a:rPr lang="en-US" sz="1600" b="1" dirty="0">
                <a:solidFill>
                  <a:schemeClr val="tx1"/>
                </a:solidFill>
              </a:rPr>
              <a:t> children and adolescents with diabetes</a:t>
            </a:r>
            <a:r>
              <a:rPr lang="el-GR" sz="1600" b="1" dirty="0">
                <a:solidFill>
                  <a:schemeClr val="tx1"/>
                </a:solidFill>
              </a:rPr>
              <a:t> </a:t>
            </a:r>
          </a:p>
          <a:p>
            <a:pPr algn="ctr"/>
            <a:r>
              <a:rPr lang="en-US" sz="1600" b="1" dirty="0" err="1">
                <a:solidFill>
                  <a:schemeClr val="tx1"/>
                </a:solidFill>
              </a:rPr>
              <a:t>Pediatr</a:t>
            </a:r>
            <a:r>
              <a:rPr lang="en-US" sz="1600" b="1" dirty="0">
                <a:solidFill>
                  <a:schemeClr val="tx1"/>
                </a:solidFill>
              </a:rPr>
              <a:t> Diabetes. 2022;23:1341–1372.</a:t>
            </a:r>
            <a:endParaRPr lang="el-GR" sz="1600" b="1" dirty="0">
              <a:solidFill>
                <a:schemeClr val="tx1"/>
              </a:solidFill>
            </a:endParaRPr>
          </a:p>
        </p:txBody>
      </p:sp>
    </p:spTree>
    <p:extLst>
      <p:ext uri="{BB962C8B-B14F-4D97-AF65-F5344CB8AC3E}">
        <p14:creationId xmlns:p14="http://schemas.microsoft.com/office/powerpoint/2010/main" val="37396812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981200" y="274638"/>
            <a:ext cx="8229600" cy="562074"/>
          </a:xfrm>
        </p:spPr>
        <p:txBody>
          <a:bodyPr>
            <a:normAutofit fontScale="90000"/>
          </a:bodyPr>
          <a:lstStyle/>
          <a:p>
            <a:r>
              <a:rPr lang="el-GR" dirty="0"/>
              <a:t>Άσκηση και παιδί</a:t>
            </a:r>
          </a:p>
        </p:txBody>
      </p:sp>
      <p:pic>
        <p:nvPicPr>
          <p:cNvPr id="4" name="Θέση περιεχομένου 3"/>
          <p:cNvPicPr>
            <a:picLocks noGrp="1" noChangeAspect="1"/>
          </p:cNvPicPr>
          <p:nvPr>
            <p:ph idx="1"/>
          </p:nvPr>
        </p:nvPicPr>
        <p:blipFill>
          <a:blip r:embed="rId2"/>
          <a:stretch>
            <a:fillRect/>
          </a:stretch>
        </p:blipFill>
        <p:spPr>
          <a:xfrm>
            <a:off x="1531573" y="836712"/>
            <a:ext cx="9144000" cy="6021288"/>
          </a:xfrm>
          <a:prstGeom prst="rect">
            <a:avLst/>
          </a:prstGeom>
        </p:spPr>
      </p:pic>
    </p:spTree>
    <p:extLst>
      <p:ext uri="{BB962C8B-B14F-4D97-AF65-F5344CB8AC3E}">
        <p14:creationId xmlns:p14="http://schemas.microsoft.com/office/powerpoint/2010/main" val="33217170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69420DCF-1C6B-AFE2-5CDF-95B68CF7261C}"/>
              </a:ext>
            </a:extLst>
          </p:cNvPr>
          <p:cNvPicPr>
            <a:picLocks noChangeAspect="1"/>
          </p:cNvPicPr>
          <p:nvPr/>
        </p:nvPicPr>
        <p:blipFill>
          <a:blip r:embed="rId2"/>
          <a:stretch>
            <a:fillRect/>
          </a:stretch>
        </p:blipFill>
        <p:spPr>
          <a:xfrm>
            <a:off x="0" y="0"/>
            <a:ext cx="12191999" cy="6293224"/>
          </a:xfrm>
          <a:prstGeom prst="rect">
            <a:avLst/>
          </a:prstGeom>
        </p:spPr>
      </p:pic>
      <p:sp>
        <p:nvSpPr>
          <p:cNvPr id="2" name="Ορθογώνιο 1">
            <a:extLst>
              <a:ext uri="{FF2B5EF4-FFF2-40B4-BE49-F238E27FC236}">
                <a16:creationId xmlns:a16="http://schemas.microsoft.com/office/drawing/2014/main" id="{316C3C30-829F-E5C5-4054-CA45545EF167}"/>
              </a:ext>
            </a:extLst>
          </p:cNvPr>
          <p:cNvSpPr/>
          <p:nvPr/>
        </p:nvSpPr>
        <p:spPr>
          <a:xfrm>
            <a:off x="0" y="6364941"/>
            <a:ext cx="12192000" cy="493059"/>
          </a:xfrm>
          <a:prstGeom prst="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ISPAD Clinical Practice Consensus Guidelines 2022: </a:t>
            </a:r>
            <a:r>
              <a:rPr lang="en-US" sz="1600" b="1" dirty="0" err="1">
                <a:solidFill>
                  <a:schemeClr val="tx1"/>
                </a:solidFill>
              </a:rPr>
              <a:t>Exercisein</a:t>
            </a:r>
            <a:r>
              <a:rPr lang="en-US" sz="1600" b="1" dirty="0">
                <a:solidFill>
                  <a:schemeClr val="tx1"/>
                </a:solidFill>
              </a:rPr>
              <a:t> children and adolescents with diabetes</a:t>
            </a:r>
            <a:r>
              <a:rPr lang="el-GR" sz="1600" b="1" dirty="0">
                <a:solidFill>
                  <a:schemeClr val="tx1"/>
                </a:solidFill>
              </a:rPr>
              <a:t> </a:t>
            </a:r>
          </a:p>
          <a:p>
            <a:pPr algn="ctr"/>
            <a:r>
              <a:rPr lang="en-US" sz="1600" b="1" dirty="0" err="1">
                <a:solidFill>
                  <a:schemeClr val="tx1"/>
                </a:solidFill>
              </a:rPr>
              <a:t>Pediatr</a:t>
            </a:r>
            <a:r>
              <a:rPr lang="en-US" sz="1600" b="1" dirty="0">
                <a:solidFill>
                  <a:schemeClr val="tx1"/>
                </a:solidFill>
              </a:rPr>
              <a:t> Diabetes. 2022;23:1341–1372.</a:t>
            </a:r>
            <a:endParaRPr lang="el-GR" sz="1600" b="1" dirty="0">
              <a:solidFill>
                <a:schemeClr val="tx1"/>
              </a:solidFill>
            </a:endParaRPr>
          </a:p>
        </p:txBody>
      </p:sp>
    </p:spTree>
    <p:extLst>
      <p:ext uri="{BB962C8B-B14F-4D97-AF65-F5344CB8AC3E}">
        <p14:creationId xmlns:p14="http://schemas.microsoft.com/office/powerpoint/2010/main" val="14401050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5E0ED980-DDF4-4BE0-9776-09615925A10C}"/>
              </a:ext>
            </a:extLst>
          </p:cNvPr>
          <p:cNvPicPr>
            <a:picLocks noChangeAspect="1"/>
          </p:cNvPicPr>
          <p:nvPr/>
        </p:nvPicPr>
        <p:blipFill>
          <a:blip r:embed="rId2"/>
          <a:stretch>
            <a:fillRect/>
          </a:stretch>
        </p:blipFill>
        <p:spPr>
          <a:xfrm>
            <a:off x="2123267" y="262511"/>
            <a:ext cx="7671661" cy="6114742"/>
          </a:xfrm>
          <a:prstGeom prst="rect">
            <a:avLst/>
          </a:prstGeom>
        </p:spPr>
      </p:pic>
      <p:pic>
        <p:nvPicPr>
          <p:cNvPr id="5" name="Εικόνα 4">
            <a:extLst>
              <a:ext uri="{FF2B5EF4-FFF2-40B4-BE49-F238E27FC236}">
                <a16:creationId xmlns:a16="http://schemas.microsoft.com/office/drawing/2014/main" id="{008C38FC-5506-4215-B3AD-35450F99166A}"/>
              </a:ext>
            </a:extLst>
          </p:cNvPr>
          <p:cNvPicPr>
            <a:picLocks noChangeAspect="1"/>
          </p:cNvPicPr>
          <p:nvPr/>
        </p:nvPicPr>
        <p:blipFill>
          <a:blip r:embed="rId3"/>
          <a:stretch>
            <a:fillRect/>
          </a:stretch>
        </p:blipFill>
        <p:spPr>
          <a:xfrm>
            <a:off x="7103438" y="6262943"/>
            <a:ext cx="2792229" cy="346144"/>
          </a:xfrm>
          <a:prstGeom prst="rect">
            <a:avLst/>
          </a:prstGeom>
        </p:spPr>
      </p:pic>
    </p:spTree>
    <p:extLst>
      <p:ext uri="{BB962C8B-B14F-4D97-AF65-F5344CB8AC3E}">
        <p14:creationId xmlns:p14="http://schemas.microsoft.com/office/powerpoint/2010/main" val="22027239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1A8C874D-251C-4B89-9F44-4FF5C5063CD1}"/>
              </a:ext>
            </a:extLst>
          </p:cNvPr>
          <p:cNvPicPr>
            <a:picLocks noChangeAspect="1"/>
          </p:cNvPicPr>
          <p:nvPr/>
        </p:nvPicPr>
        <p:blipFill>
          <a:blip r:embed="rId2"/>
          <a:stretch>
            <a:fillRect/>
          </a:stretch>
        </p:blipFill>
        <p:spPr>
          <a:xfrm>
            <a:off x="271222" y="451744"/>
            <a:ext cx="5641381" cy="6301874"/>
          </a:xfrm>
          <a:prstGeom prst="rect">
            <a:avLst/>
          </a:prstGeom>
        </p:spPr>
      </p:pic>
      <p:pic>
        <p:nvPicPr>
          <p:cNvPr id="5" name="Εικόνα 4">
            <a:extLst>
              <a:ext uri="{FF2B5EF4-FFF2-40B4-BE49-F238E27FC236}">
                <a16:creationId xmlns:a16="http://schemas.microsoft.com/office/drawing/2014/main" id="{1A23337E-EF24-423A-8FE7-0015953DC4E0}"/>
              </a:ext>
            </a:extLst>
          </p:cNvPr>
          <p:cNvPicPr>
            <a:picLocks noChangeAspect="1"/>
          </p:cNvPicPr>
          <p:nvPr/>
        </p:nvPicPr>
        <p:blipFill>
          <a:blip r:embed="rId3"/>
          <a:stretch>
            <a:fillRect/>
          </a:stretch>
        </p:blipFill>
        <p:spPr>
          <a:xfrm>
            <a:off x="392772" y="63496"/>
            <a:ext cx="11447934" cy="339402"/>
          </a:xfrm>
          <a:prstGeom prst="rect">
            <a:avLst/>
          </a:prstGeom>
        </p:spPr>
      </p:pic>
      <p:pic>
        <p:nvPicPr>
          <p:cNvPr id="7" name="Εικόνα 6">
            <a:extLst>
              <a:ext uri="{FF2B5EF4-FFF2-40B4-BE49-F238E27FC236}">
                <a16:creationId xmlns:a16="http://schemas.microsoft.com/office/drawing/2014/main" id="{647F4959-D797-45F1-9FAA-E69238D67FAD}"/>
              </a:ext>
            </a:extLst>
          </p:cNvPr>
          <p:cNvPicPr>
            <a:picLocks noChangeAspect="1"/>
          </p:cNvPicPr>
          <p:nvPr/>
        </p:nvPicPr>
        <p:blipFill>
          <a:blip r:embed="rId4"/>
          <a:stretch>
            <a:fillRect/>
          </a:stretch>
        </p:blipFill>
        <p:spPr>
          <a:xfrm>
            <a:off x="6096000" y="462807"/>
            <a:ext cx="5982835" cy="6290811"/>
          </a:xfrm>
          <a:prstGeom prst="rect">
            <a:avLst/>
          </a:prstGeom>
        </p:spPr>
      </p:pic>
    </p:spTree>
    <p:extLst>
      <p:ext uri="{BB962C8B-B14F-4D97-AF65-F5344CB8AC3E}">
        <p14:creationId xmlns:p14="http://schemas.microsoft.com/office/powerpoint/2010/main" val="9100728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6E95E314-B2DE-DFA9-59B6-03DA74297187}"/>
              </a:ext>
            </a:extLst>
          </p:cNvPr>
          <p:cNvPicPr>
            <a:picLocks noChangeAspect="1"/>
          </p:cNvPicPr>
          <p:nvPr/>
        </p:nvPicPr>
        <p:blipFill>
          <a:blip r:embed="rId2"/>
          <a:stretch>
            <a:fillRect/>
          </a:stretch>
        </p:blipFill>
        <p:spPr>
          <a:xfrm>
            <a:off x="541844" y="781302"/>
            <a:ext cx="11578438" cy="5556744"/>
          </a:xfrm>
          <a:prstGeom prst="rect">
            <a:avLst/>
          </a:prstGeom>
        </p:spPr>
      </p:pic>
    </p:spTree>
    <p:extLst>
      <p:ext uri="{BB962C8B-B14F-4D97-AF65-F5344CB8AC3E}">
        <p14:creationId xmlns:p14="http://schemas.microsoft.com/office/powerpoint/2010/main" val="28671067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A9B2F444-ADD4-4372-B116-2A215030EC21}"/>
              </a:ext>
            </a:extLst>
          </p:cNvPr>
          <p:cNvPicPr>
            <a:picLocks noChangeAspect="1"/>
          </p:cNvPicPr>
          <p:nvPr/>
        </p:nvPicPr>
        <p:blipFill>
          <a:blip r:embed="rId2"/>
          <a:stretch>
            <a:fillRect/>
          </a:stretch>
        </p:blipFill>
        <p:spPr>
          <a:xfrm>
            <a:off x="23349" y="0"/>
            <a:ext cx="12305553" cy="6829054"/>
          </a:xfrm>
          <a:prstGeom prst="rect">
            <a:avLst/>
          </a:prstGeom>
        </p:spPr>
      </p:pic>
    </p:spTree>
    <p:extLst>
      <p:ext uri="{BB962C8B-B14F-4D97-AF65-F5344CB8AC3E}">
        <p14:creationId xmlns:p14="http://schemas.microsoft.com/office/powerpoint/2010/main" val="27474602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5C57AD97-5E81-016B-6E73-DAFCB5E3C1BD}"/>
              </a:ext>
            </a:extLst>
          </p:cNvPr>
          <p:cNvPicPr>
            <a:picLocks noChangeAspect="1"/>
          </p:cNvPicPr>
          <p:nvPr/>
        </p:nvPicPr>
        <p:blipFill>
          <a:blip r:embed="rId2"/>
          <a:stretch>
            <a:fillRect/>
          </a:stretch>
        </p:blipFill>
        <p:spPr>
          <a:xfrm>
            <a:off x="1371600" y="280960"/>
            <a:ext cx="9709004" cy="6469464"/>
          </a:xfrm>
          <a:prstGeom prst="rect">
            <a:avLst/>
          </a:prstGeom>
        </p:spPr>
      </p:pic>
    </p:spTree>
    <p:extLst>
      <p:ext uri="{BB962C8B-B14F-4D97-AF65-F5344CB8AC3E}">
        <p14:creationId xmlns:p14="http://schemas.microsoft.com/office/powerpoint/2010/main" val="13381292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3200" b="1" dirty="0"/>
              <a:t>Αξιολόγηση μεμονωμένης τιμής γλυκόζης</a:t>
            </a:r>
          </a:p>
        </p:txBody>
      </p:sp>
      <p:graphicFrame>
        <p:nvGraphicFramePr>
          <p:cNvPr id="4" name="Θέση περιεχομένου 3"/>
          <p:cNvGraphicFramePr>
            <a:graphicFrameLocks noGrp="1"/>
          </p:cNvGraphicFramePr>
          <p:nvPr>
            <p:ph idx="1"/>
          </p:nvPr>
        </p:nvGraphicFramePr>
        <p:xfrm>
          <a:off x="1981200" y="1600201"/>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53015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0" y="11970"/>
            <a:ext cx="3418609" cy="2495714"/>
          </a:xfrm>
          <a:prstGeom prst="rect">
            <a:avLst/>
          </a:prstGeom>
        </p:spPr>
      </p:pic>
      <p:sp>
        <p:nvSpPr>
          <p:cNvPr id="3" name="Ορθογώνιο 2"/>
          <p:cNvSpPr/>
          <p:nvPr/>
        </p:nvSpPr>
        <p:spPr>
          <a:xfrm>
            <a:off x="-41564" y="2144002"/>
            <a:ext cx="3470564" cy="363682"/>
          </a:xfrm>
          <a:prstGeom prst="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prstClr val="black"/>
                </a:solidFill>
                <a:effectLst/>
                <a:uLnTx/>
                <a:uFillTx/>
                <a:latin typeface="Calibri" panose="020F0502020204030204"/>
                <a:ea typeface="+mn-ea"/>
                <a:cs typeface="+mn-cs"/>
              </a:rPr>
              <a:t>στόχος</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100-120</a:t>
            </a:r>
            <a:endParaRPr kumimoji="0" lang="el-GR"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Εικόνα 3"/>
          <p:cNvPicPr>
            <a:picLocks noChangeAspect="1"/>
          </p:cNvPicPr>
          <p:nvPr/>
        </p:nvPicPr>
        <p:blipFill>
          <a:blip r:embed="rId3"/>
          <a:stretch>
            <a:fillRect/>
          </a:stretch>
        </p:blipFill>
        <p:spPr>
          <a:xfrm>
            <a:off x="7791267" y="11970"/>
            <a:ext cx="4400733" cy="2132032"/>
          </a:xfrm>
          <a:prstGeom prst="rect">
            <a:avLst/>
          </a:prstGeom>
        </p:spPr>
      </p:pic>
      <p:sp>
        <p:nvSpPr>
          <p:cNvPr id="6" name="Ορθογώνιο 5"/>
          <p:cNvSpPr/>
          <p:nvPr/>
        </p:nvSpPr>
        <p:spPr>
          <a:xfrm>
            <a:off x="7780876" y="2144002"/>
            <a:ext cx="4388427" cy="363682"/>
          </a:xfrm>
          <a:prstGeom prst="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prstClr val="black"/>
                </a:solidFill>
                <a:effectLst/>
                <a:uLnTx/>
                <a:uFillTx/>
                <a:latin typeface="Calibri" panose="020F0502020204030204"/>
                <a:ea typeface="+mn-ea"/>
                <a:cs typeface="+mn-cs"/>
              </a:rPr>
              <a:t>στόχος</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l-GR" sz="1800" b="1" i="0" u="none" strike="noStrike" kern="1200" cap="none" spc="0" normalizeH="0" baseline="0" noProof="0" dirty="0">
                <a:ln>
                  <a:noFill/>
                </a:ln>
                <a:solidFill>
                  <a:prstClr val="black"/>
                </a:solidFill>
                <a:effectLst/>
                <a:uLnTx/>
                <a:uFillTx/>
                <a:latin typeface="Calibri" panose="020F0502020204030204"/>
                <a:ea typeface="+mn-ea"/>
                <a:cs typeface="+mn-cs"/>
              </a:rPr>
              <a:t> 140-150</a:t>
            </a:r>
          </a:p>
        </p:txBody>
      </p:sp>
      <p:pic>
        <p:nvPicPr>
          <p:cNvPr id="7" name="Εικόνα 6"/>
          <p:cNvPicPr>
            <a:picLocks noChangeAspect="1"/>
          </p:cNvPicPr>
          <p:nvPr/>
        </p:nvPicPr>
        <p:blipFill>
          <a:blip r:embed="rId4"/>
          <a:stretch>
            <a:fillRect/>
          </a:stretch>
        </p:blipFill>
        <p:spPr>
          <a:xfrm>
            <a:off x="4168008" y="2548065"/>
            <a:ext cx="3033850" cy="3405926"/>
          </a:xfrm>
          <a:prstGeom prst="rect">
            <a:avLst/>
          </a:prstGeom>
        </p:spPr>
      </p:pic>
      <p:sp>
        <p:nvSpPr>
          <p:cNvPr id="8" name="Ορθογώνιο 7"/>
          <p:cNvSpPr/>
          <p:nvPr/>
        </p:nvSpPr>
        <p:spPr>
          <a:xfrm>
            <a:off x="3418609" y="1018834"/>
            <a:ext cx="4362267" cy="1484321"/>
          </a:xfrm>
          <a:prstGeom prst="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prstClr val="black"/>
                </a:solidFill>
                <a:effectLst/>
                <a:uLnTx/>
                <a:uFillTx/>
                <a:latin typeface="Calibri" panose="020F0502020204030204"/>
                <a:ea typeface="+mn-ea"/>
                <a:cs typeface="+mn-cs"/>
              </a:rPr>
              <a:t>Ο στόχος της τιμής σακχάρου μεταβάλλεται ανάλογα με την δραστηριότητα, την ηλικία και την νύχτα</a:t>
            </a:r>
          </a:p>
        </p:txBody>
      </p:sp>
      <p:sp>
        <p:nvSpPr>
          <p:cNvPr id="9" name="Ορθογώνιο 8"/>
          <p:cNvSpPr/>
          <p:nvPr/>
        </p:nvSpPr>
        <p:spPr>
          <a:xfrm>
            <a:off x="4168008" y="5956555"/>
            <a:ext cx="3033850" cy="361390"/>
          </a:xfrm>
          <a:prstGeom prst="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prstClr val="black"/>
                </a:solidFill>
                <a:effectLst/>
                <a:uLnTx/>
                <a:uFillTx/>
                <a:latin typeface="Calibri" panose="020F0502020204030204"/>
                <a:ea typeface="+mn-ea"/>
                <a:cs typeface="+mn-cs"/>
              </a:rPr>
              <a:t>Στόχος</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180</a:t>
            </a:r>
            <a:endParaRPr kumimoji="0" lang="el-GR"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Εικόνα 9"/>
          <p:cNvPicPr>
            <a:picLocks noChangeAspect="1"/>
          </p:cNvPicPr>
          <p:nvPr/>
        </p:nvPicPr>
        <p:blipFill>
          <a:blip r:embed="rId5"/>
          <a:stretch>
            <a:fillRect/>
          </a:stretch>
        </p:blipFill>
        <p:spPr>
          <a:xfrm>
            <a:off x="0" y="3448876"/>
            <a:ext cx="3441602" cy="2577879"/>
          </a:xfrm>
          <a:prstGeom prst="rect">
            <a:avLst/>
          </a:prstGeom>
        </p:spPr>
      </p:pic>
      <p:sp>
        <p:nvSpPr>
          <p:cNvPr id="11" name="Ορθογώνιο 10"/>
          <p:cNvSpPr/>
          <p:nvPr/>
        </p:nvSpPr>
        <p:spPr>
          <a:xfrm>
            <a:off x="0" y="5987307"/>
            <a:ext cx="3441602" cy="353291"/>
          </a:xfrm>
          <a:prstGeom prst="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prstClr val="black"/>
                </a:solidFill>
                <a:effectLst/>
                <a:uLnTx/>
                <a:uFillTx/>
                <a:latin typeface="Calibri" panose="020F0502020204030204"/>
                <a:ea typeface="+mn-ea"/>
                <a:cs typeface="+mn-cs"/>
              </a:rPr>
              <a:t>στόχος</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l-GR" sz="1800" b="1" i="0" u="none" strike="noStrike" kern="1200" cap="none" spc="0" normalizeH="0" baseline="0" noProof="0" dirty="0">
                <a:ln>
                  <a:noFill/>
                </a:ln>
                <a:solidFill>
                  <a:prstClr val="black"/>
                </a:solidFill>
                <a:effectLst/>
                <a:uLnTx/>
                <a:uFillTx/>
                <a:latin typeface="Calibri" panose="020F0502020204030204"/>
                <a:ea typeface="+mn-ea"/>
                <a:cs typeface="+mn-cs"/>
              </a:rPr>
              <a:t> 120-140</a:t>
            </a:r>
          </a:p>
        </p:txBody>
      </p:sp>
      <p:sp>
        <p:nvSpPr>
          <p:cNvPr id="12" name="Κυματισμός 11"/>
          <p:cNvSpPr/>
          <p:nvPr/>
        </p:nvSpPr>
        <p:spPr>
          <a:xfrm>
            <a:off x="7928264" y="3523383"/>
            <a:ext cx="4241039" cy="2430608"/>
          </a:xfrm>
          <a:prstGeom prst="wave">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prstClr val="black"/>
                </a:solidFill>
                <a:effectLst/>
                <a:uLnTx/>
                <a:uFillTx/>
                <a:latin typeface="Calibri" panose="020F0502020204030204"/>
                <a:ea typeface="+mn-ea"/>
                <a:cs typeface="+mn-cs"/>
              </a:rPr>
              <a:t>Όταν υπάρχει ενεργή ινσουλίνη ταχείας δράσης ο στόχος μεταβάλλεται</a:t>
            </a:r>
          </a:p>
        </p:txBody>
      </p:sp>
      <p:sp>
        <p:nvSpPr>
          <p:cNvPr id="5" name="Ορθογώνιο 4"/>
          <p:cNvSpPr/>
          <p:nvPr/>
        </p:nvSpPr>
        <p:spPr>
          <a:xfrm>
            <a:off x="3418609" y="11970"/>
            <a:ext cx="4372658" cy="10068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24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σάκχαρο-στόχος </a:t>
            </a:r>
            <a:endParaRPr kumimoji="0" lang="el-GR"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2345852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Autofit/>
          </a:bodyPr>
          <a:lstStyle/>
          <a:p>
            <a:pPr algn="ctr"/>
            <a:r>
              <a:rPr lang="el-GR" sz="3200" b="1" dirty="0" err="1">
                <a:solidFill>
                  <a:schemeClr val="tx1">
                    <a:lumMod val="85000"/>
                    <a:lumOff val="15000"/>
                  </a:schemeClr>
                </a:solidFill>
                <a:latin typeface="Arial" charset="0"/>
                <a:ea typeface="MS PGothic" pitchFamily="34" charset="-128"/>
              </a:rPr>
              <a:t>Ινσουλινοευαισθησία</a:t>
            </a:r>
            <a:r>
              <a:rPr lang="el-GR" sz="3200" b="1" dirty="0">
                <a:solidFill>
                  <a:schemeClr val="tx1">
                    <a:lumMod val="85000"/>
                    <a:lumOff val="15000"/>
                  </a:schemeClr>
                </a:solidFill>
                <a:latin typeface="Arial" charset="0"/>
                <a:ea typeface="MS PGothic" pitchFamily="34" charset="-128"/>
              </a:rPr>
              <a:t> στα εντατικοποιημένα σχήματα </a:t>
            </a:r>
            <a:r>
              <a:rPr lang="el-GR" sz="3200" b="1" dirty="0" err="1">
                <a:solidFill>
                  <a:schemeClr val="tx1">
                    <a:lumMod val="85000"/>
                    <a:lumOff val="15000"/>
                  </a:schemeClr>
                </a:solidFill>
                <a:latin typeface="Arial" charset="0"/>
                <a:ea typeface="MS PGothic" pitchFamily="34" charset="-128"/>
              </a:rPr>
              <a:t>ινσουλινοθεραπείας</a:t>
            </a:r>
            <a:br>
              <a:rPr lang="el-GR" sz="3200" b="1" dirty="0">
                <a:solidFill>
                  <a:schemeClr val="tx1">
                    <a:lumMod val="85000"/>
                    <a:lumOff val="15000"/>
                  </a:schemeClr>
                </a:solidFill>
                <a:latin typeface="Arial" charset="0"/>
                <a:ea typeface="MS PGothic" pitchFamily="34" charset="-128"/>
              </a:rPr>
            </a:br>
            <a:endParaRPr lang="el-GR" sz="3200" b="1" dirty="0">
              <a:solidFill>
                <a:schemeClr val="tx1">
                  <a:lumMod val="85000"/>
                  <a:lumOff val="15000"/>
                </a:schemeClr>
              </a:solidFill>
            </a:endParaRPr>
          </a:p>
        </p:txBody>
      </p:sp>
      <p:graphicFrame>
        <p:nvGraphicFramePr>
          <p:cNvPr id="4" name="Θέση περιεχομένου 3"/>
          <p:cNvGraphicFramePr>
            <a:graphicFrameLocks noGrp="1"/>
          </p:cNvGraphicFramePr>
          <p:nvPr>
            <p:ph idx="1"/>
          </p:nvPr>
        </p:nvGraphicFramePr>
        <p:xfrm>
          <a:off x="595699" y="1737360"/>
          <a:ext cx="11010147"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Ορθογώνιο 2"/>
          <p:cNvSpPr/>
          <p:nvPr/>
        </p:nvSpPr>
        <p:spPr>
          <a:xfrm>
            <a:off x="4489938" y="6330462"/>
            <a:ext cx="7702062" cy="3399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b="1" dirty="0">
                <a:solidFill>
                  <a:prstClr val="black"/>
                </a:solidFill>
              </a:rPr>
              <a:t>Jennifer L. </a:t>
            </a:r>
            <a:r>
              <a:rPr lang="en-US" b="1" dirty="0" err="1">
                <a:solidFill>
                  <a:prstClr val="black"/>
                </a:solidFill>
              </a:rPr>
              <a:t>Sherr</a:t>
            </a:r>
            <a:r>
              <a:rPr lang="el-GR" b="1" dirty="0">
                <a:solidFill>
                  <a:prstClr val="black"/>
                </a:solidFill>
              </a:rPr>
              <a:t> </a:t>
            </a:r>
            <a:r>
              <a:rPr lang="en-US" b="1" dirty="0">
                <a:solidFill>
                  <a:prstClr val="black"/>
                </a:solidFill>
              </a:rPr>
              <a:t>et al. Pediatric Diabetes October 2018; 19 (Suppl. 27): 302–325 </a:t>
            </a:r>
            <a:endParaRPr lang="el-GR" b="1" dirty="0">
              <a:solidFill>
                <a:prstClr val="black"/>
              </a:solidFill>
            </a:endParaRPr>
          </a:p>
        </p:txBody>
      </p:sp>
    </p:spTree>
    <p:extLst>
      <p:ext uri="{BB962C8B-B14F-4D97-AF65-F5344CB8AC3E}">
        <p14:creationId xmlns:p14="http://schemas.microsoft.com/office/powerpoint/2010/main" val="3319040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Διάγραμμα 1"/>
          <p:cNvGraphicFramePr/>
          <p:nvPr/>
        </p:nvGraphicFramePr>
        <p:xfrm>
          <a:off x="717631" y="277794"/>
          <a:ext cx="10914926" cy="58396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Αστέρι 6 ακτινών 4"/>
          <p:cNvSpPr/>
          <p:nvPr/>
        </p:nvSpPr>
        <p:spPr>
          <a:xfrm>
            <a:off x="2743200" y="4838217"/>
            <a:ext cx="1006998" cy="1157469"/>
          </a:xfrm>
          <a:prstGeom prst="star6">
            <a:avLst/>
          </a:prstGeom>
          <a:solidFill>
            <a:srgbClr val="5BA5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Εικόνα 2"/>
          <p:cNvPicPr>
            <a:picLocks noChangeAspect="1"/>
          </p:cNvPicPr>
          <p:nvPr/>
        </p:nvPicPr>
        <p:blipFill>
          <a:blip r:embed="rId7"/>
          <a:stretch>
            <a:fillRect/>
          </a:stretch>
        </p:blipFill>
        <p:spPr>
          <a:xfrm>
            <a:off x="8680382" y="4801562"/>
            <a:ext cx="1024217" cy="1176630"/>
          </a:xfrm>
          <a:prstGeom prst="rect">
            <a:avLst/>
          </a:prstGeom>
        </p:spPr>
      </p:pic>
      <p:pic>
        <p:nvPicPr>
          <p:cNvPr id="4" name="Εικόνα 3"/>
          <p:cNvPicPr>
            <a:picLocks noChangeAspect="1"/>
          </p:cNvPicPr>
          <p:nvPr/>
        </p:nvPicPr>
        <p:blipFill>
          <a:blip r:embed="rId8"/>
          <a:stretch>
            <a:fillRect/>
          </a:stretch>
        </p:blipFill>
        <p:spPr>
          <a:xfrm>
            <a:off x="3958935" y="159327"/>
            <a:ext cx="1151226" cy="1151226"/>
          </a:xfrm>
          <a:prstGeom prst="rect">
            <a:avLst/>
          </a:prstGeom>
        </p:spPr>
      </p:pic>
      <p:pic>
        <p:nvPicPr>
          <p:cNvPr id="7" name="Εικόνα 6"/>
          <p:cNvPicPr>
            <a:picLocks noChangeAspect="1"/>
          </p:cNvPicPr>
          <p:nvPr/>
        </p:nvPicPr>
        <p:blipFill>
          <a:blip r:embed="rId8"/>
          <a:stretch>
            <a:fillRect/>
          </a:stretch>
        </p:blipFill>
        <p:spPr>
          <a:xfrm>
            <a:off x="8837900" y="1310553"/>
            <a:ext cx="1137372" cy="1137372"/>
          </a:xfrm>
          <a:prstGeom prst="rect">
            <a:avLst/>
          </a:prstGeom>
        </p:spPr>
      </p:pic>
      <p:pic>
        <p:nvPicPr>
          <p:cNvPr id="8" name="Εικόνα 7"/>
          <p:cNvPicPr>
            <a:picLocks noChangeAspect="1"/>
          </p:cNvPicPr>
          <p:nvPr/>
        </p:nvPicPr>
        <p:blipFill>
          <a:blip r:embed="rId8"/>
          <a:stretch>
            <a:fillRect/>
          </a:stretch>
        </p:blipFill>
        <p:spPr>
          <a:xfrm>
            <a:off x="1886383" y="1537855"/>
            <a:ext cx="1144298" cy="1144298"/>
          </a:xfrm>
          <a:prstGeom prst="rect">
            <a:avLst/>
          </a:prstGeom>
        </p:spPr>
      </p:pic>
      <p:pic>
        <p:nvPicPr>
          <p:cNvPr id="9" name="Εικόνα 8"/>
          <p:cNvPicPr>
            <a:picLocks noChangeAspect="1"/>
          </p:cNvPicPr>
          <p:nvPr/>
        </p:nvPicPr>
        <p:blipFill>
          <a:blip r:embed="rId7"/>
          <a:stretch>
            <a:fillRect/>
          </a:stretch>
        </p:blipFill>
        <p:spPr>
          <a:xfrm>
            <a:off x="1946423" y="2682153"/>
            <a:ext cx="1024217" cy="1176630"/>
          </a:xfrm>
          <a:prstGeom prst="rect">
            <a:avLst/>
          </a:prstGeom>
        </p:spPr>
      </p:pic>
      <p:sp>
        <p:nvSpPr>
          <p:cNvPr id="10" name="Ορθογώνιο 9"/>
          <p:cNvSpPr/>
          <p:nvPr/>
        </p:nvSpPr>
        <p:spPr>
          <a:xfrm>
            <a:off x="0" y="6117465"/>
            <a:ext cx="12192000" cy="7405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Riddell MC et al. </a:t>
            </a:r>
            <a:r>
              <a:rPr kumimoji="0" lang="fr-FR" sz="1600" b="1" i="0" u="none" strike="noStrike" kern="1200" cap="none" spc="0" normalizeH="0" baseline="0" noProof="0" dirty="0" err="1">
                <a:ln>
                  <a:noFill/>
                </a:ln>
                <a:solidFill>
                  <a:prstClr val="black"/>
                </a:solidFill>
                <a:effectLst/>
                <a:uLnTx/>
                <a:uFillTx/>
                <a:latin typeface="Calibri" panose="020F0502020204030204"/>
                <a:ea typeface="+mn-ea"/>
                <a:cs typeface="+mn-cs"/>
              </a:rPr>
              <a:t>Exercise</a:t>
            </a:r>
            <a:r>
              <a:rPr kumimoji="0" lang="fr-FR" sz="1600" b="1" i="0" u="none" strike="noStrike" kern="1200" cap="none" spc="0" normalizeH="0" baseline="0" noProof="0" dirty="0">
                <a:ln>
                  <a:noFill/>
                </a:ln>
                <a:solidFill>
                  <a:prstClr val="black"/>
                </a:solidFill>
                <a:effectLst/>
                <a:uLnTx/>
                <a:uFillTx/>
                <a:latin typeface="Calibri" panose="020F0502020204030204"/>
                <a:ea typeface="+mn-ea"/>
                <a:cs typeface="+mn-cs"/>
              </a:rPr>
              <a:t> management in type 1 </a:t>
            </a:r>
            <a:r>
              <a:rPr kumimoji="0" lang="fr-FR" sz="1600" b="1" i="0" u="none" strike="noStrike" kern="1200" cap="none" spc="0" normalizeH="0" baseline="0" noProof="0" dirty="0" err="1">
                <a:ln>
                  <a:noFill/>
                </a:ln>
                <a:solidFill>
                  <a:prstClr val="black"/>
                </a:solidFill>
                <a:effectLst/>
                <a:uLnTx/>
                <a:uFillTx/>
                <a:latin typeface="Calibri" panose="020F0502020204030204"/>
                <a:ea typeface="+mn-ea"/>
                <a:cs typeface="+mn-cs"/>
              </a:rPr>
              <a:t>diabetes</a:t>
            </a:r>
            <a:r>
              <a:rPr kumimoji="0" lang="fr-FR" sz="1600" b="1" i="0" u="none" strike="noStrike" kern="1200" cap="none" spc="0" normalizeH="0" baseline="0" noProof="0" dirty="0">
                <a:ln>
                  <a:noFill/>
                </a:ln>
                <a:solidFill>
                  <a:prstClr val="black"/>
                </a:solidFill>
                <a:effectLst/>
                <a:uLnTx/>
                <a:uFillTx/>
                <a:latin typeface="Calibri" panose="020F0502020204030204"/>
                <a:ea typeface="+mn-ea"/>
                <a:cs typeface="+mn-cs"/>
              </a:rPr>
              <a:t>: a consensus </a:t>
            </a:r>
            <a:r>
              <a:rPr kumimoji="0" lang="fr-FR" sz="1600" b="1" i="0" u="none" strike="noStrike" kern="1200" cap="none" spc="0" normalizeH="0" baseline="0" noProof="0" dirty="0" err="1">
                <a:ln>
                  <a:noFill/>
                </a:ln>
                <a:solidFill>
                  <a:prstClr val="black"/>
                </a:solidFill>
                <a:effectLst/>
                <a:uLnTx/>
                <a:uFillTx/>
                <a:latin typeface="Calibri" panose="020F0502020204030204"/>
                <a:ea typeface="+mn-ea"/>
                <a:cs typeface="+mn-cs"/>
              </a:rPr>
              <a:t>statement</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 Lancet Diabetes </a:t>
            </a:r>
            <a:r>
              <a:rPr kumimoji="0" lang="en-US" sz="1600" b="1" i="0" u="none" strike="noStrike" kern="1200" cap="none" spc="0" normalizeH="0" baseline="0" noProof="0" dirty="0" err="1">
                <a:ln>
                  <a:noFill/>
                </a:ln>
                <a:solidFill>
                  <a:prstClr val="black"/>
                </a:solidFill>
                <a:effectLst/>
                <a:uLnTx/>
                <a:uFillTx/>
                <a:latin typeface="Calibri" panose="020F0502020204030204"/>
                <a:ea typeface="+mn-ea"/>
                <a:cs typeface="+mn-cs"/>
              </a:rPr>
              <a:t>Endocrinol</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 2017 May;5(5):377-390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Thomas </a:t>
            </a:r>
            <a:r>
              <a:rPr kumimoji="0" lang="en-US" sz="1600" b="1" i="0" u="none" strike="noStrike" kern="1200" cap="none" spc="0" normalizeH="0" baseline="0" noProof="0" dirty="0" err="1">
                <a:ln>
                  <a:noFill/>
                </a:ln>
                <a:solidFill>
                  <a:prstClr val="black"/>
                </a:solidFill>
                <a:effectLst/>
                <a:uLnTx/>
                <a:uFillTx/>
                <a:latin typeface="Calibri" panose="020F0502020204030204"/>
                <a:ea typeface="+mn-ea"/>
                <a:cs typeface="+mn-cs"/>
              </a:rPr>
              <a:t>Danne</a:t>
            </a:r>
            <a:r>
              <a:rPr kumimoji="0" lang="el-GR" sz="1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et al. ISPAD Clinical Practice Consensus Guidelines 2018: Insulin</a:t>
            </a:r>
            <a:r>
              <a:rPr kumimoji="0" lang="el-GR" sz="1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treatment in children and adolescents with </a:t>
            </a:r>
            <a:r>
              <a:rPr kumimoji="0" lang="el-GR" sz="1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1" i="0" u="none" strike="noStrike" kern="1200" cap="none" spc="0" normalizeH="0" baseline="0" noProof="0" dirty="0" err="1">
                <a:ln>
                  <a:noFill/>
                </a:ln>
                <a:solidFill>
                  <a:prstClr val="black"/>
                </a:solidFill>
                <a:effectLst/>
                <a:uLnTx/>
                <a:uFillTx/>
                <a:latin typeface="Calibri" panose="020F0502020204030204"/>
                <a:ea typeface="+mn-ea"/>
                <a:cs typeface="+mn-cs"/>
              </a:rPr>
              <a:t>diabetesPediatric</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 Diabetes October 2018; 19 (Suppl. 27): 115–135</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67418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a:extLst>
              <a:ext uri="{FF2B5EF4-FFF2-40B4-BE49-F238E27FC236}">
                <a16:creationId xmlns:a16="http://schemas.microsoft.com/office/drawing/2014/main" id="{623D89C8-9DB8-46F6-DD27-4EC3B88FD4C5}"/>
              </a:ext>
            </a:extLst>
          </p:cNvPr>
          <p:cNvSpPr/>
          <p:nvPr/>
        </p:nvSpPr>
        <p:spPr>
          <a:xfrm>
            <a:off x="9135035" y="0"/>
            <a:ext cx="3119717" cy="6869607"/>
          </a:xfrm>
          <a:prstGeom prst="rect">
            <a:avLst/>
          </a:prstGeom>
          <a:solidFill>
            <a:srgbClr val="FFD1F5"/>
          </a:solidFill>
          <a:ln>
            <a:solidFill>
              <a:srgbClr val="FFD1F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l-GR" sz="2000" b="1" dirty="0">
                <a:solidFill>
                  <a:schemeClr val="tx1"/>
                </a:solidFill>
              </a:rPr>
              <a:t>Τα άτομα με μειωμένη δραστηριότητα έχουν 20% έως 30% αυξημένο κίνδυνο θανάτου</a:t>
            </a:r>
            <a:endParaRPr lang="en-US" sz="2000" b="1" dirty="0">
              <a:solidFill>
                <a:schemeClr val="tx1"/>
              </a:solidFill>
            </a:endParaRPr>
          </a:p>
          <a:p>
            <a:endParaRPr lang="en-US" sz="2000" b="1" dirty="0">
              <a:solidFill>
                <a:schemeClr val="tx1"/>
              </a:solidFill>
            </a:endParaRPr>
          </a:p>
          <a:p>
            <a:endParaRPr lang="en-US" sz="2000" b="1" dirty="0">
              <a:solidFill>
                <a:schemeClr val="tx1"/>
              </a:solidFill>
            </a:endParaRPr>
          </a:p>
          <a:p>
            <a:endParaRPr lang="en-US" sz="2000" b="1" dirty="0">
              <a:solidFill>
                <a:schemeClr val="tx1"/>
              </a:solidFill>
            </a:endParaRPr>
          </a:p>
          <a:p>
            <a:endParaRPr lang="el-GR" sz="2000" b="1" dirty="0">
              <a:solidFill>
                <a:schemeClr val="tx1"/>
              </a:solidFill>
            </a:endParaRPr>
          </a:p>
          <a:p>
            <a:r>
              <a:rPr lang="el-GR" sz="2000" b="1" dirty="0">
                <a:solidFill>
                  <a:schemeClr val="tx1"/>
                </a:solidFill>
              </a:rPr>
              <a:t>Περισσότερο από το 80% του παγκόσμιου εφηβικού πληθυσμού είναι ανεπαρκώς σωματικά δραστήριος</a:t>
            </a:r>
          </a:p>
        </p:txBody>
      </p:sp>
      <p:pic>
        <p:nvPicPr>
          <p:cNvPr id="5" name="Εικόνα 4">
            <a:extLst>
              <a:ext uri="{FF2B5EF4-FFF2-40B4-BE49-F238E27FC236}">
                <a16:creationId xmlns:a16="http://schemas.microsoft.com/office/drawing/2014/main" id="{FB574795-6567-E882-6159-EF212C305999}"/>
              </a:ext>
            </a:extLst>
          </p:cNvPr>
          <p:cNvPicPr>
            <a:picLocks noChangeAspect="1"/>
          </p:cNvPicPr>
          <p:nvPr/>
        </p:nvPicPr>
        <p:blipFill>
          <a:blip r:embed="rId2"/>
          <a:stretch>
            <a:fillRect/>
          </a:stretch>
        </p:blipFill>
        <p:spPr>
          <a:xfrm>
            <a:off x="0" y="929945"/>
            <a:ext cx="9135035" cy="5928054"/>
          </a:xfrm>
          <a:prstGeom prst="rect">
            <a:avLst/>
          </a:prstGeom>
        </p:spPr>
      </p:pic>
      <p:sp>
        <p:nvSpPr>
          <p:cNvPr id="6" name="Ορθογώνιο 5">
            <a:extLst>
              <a:ext uri="{FF2B5EF4-FFF2-40B4-BE49-F238E27FC236}">
                <a16:creationId xmlns:a16="http://schemas.microsoft.com/office/drawing/2014/main" id="{DC4426BA-DBE7-13B9-EBCD-609556CEFF19}"/>
              </a:ext>
            </a:extLst>
          </p:cNvPr>
          <p:cNvSpPr/>
          <p:nvPr/>
        </p:nvSpPr>
        <p:spPr>
          <a:xfrm>
            <a:off x="0" y="0"/>
            <a:ext cx="9135035" cy="929945"/>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 Physical Activity Prevalence in 2020</a:t>
            </a:r>
            <a:endParaRPr lang="el-GR" sz="2800" b="1" dirty="0">
              <a:solidFill>
                <a:schemeClr val="tx1"/>
              </a:solidFill>
            </a:endParaRPr>
          </a:p>
        </p:txBody>
      </p:sp>
    </p:spTree>
    <p:extLst>
      <p:ext uri="{BB962C8B-B14F-4D97-AF65-F5344CB8AC3E}">
        <p14:creationId xmlns:p14="http://schemas.microsoft.com/office/powerpoint/2010/main" val="18089597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a:extLst>
              <a:ext uri="{FF2B5EF4-FFF2-40B4-BE49-F238E27FC236}">
                <a16:creationId xmlns:a16="http://schemas.microsoft.com/office/drawing/2014/main" id="{982A10DC-2BFC-44EB-8D39-BC3B25F4828A}"/>
              </a:ext>
            </a:extLst>
          </p:cNvPr>
          <p:cNvSpPr/>
          <p:nvPr/>
        </p:nvSpPr>
        <p:spPr>
          <a:xfrm>
            <a:off x="816746" y="204186"/>
            <a:ext cx="10369118" cy="763480"/>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3600" b="1" i="0" u="none" strike="noStrike" kern="1200" cap="none" spc="0" normalizeH="0" baseline="0" noProof="0" dirty="0">
                <a:ln>
                  <a:noFill/>
                </a:ln>
                <a:solidFill>
                  <a:prstClr val="black"/>
                </a:solidFill>
                <a:effectLst/>
                <a:uLnTx/>
                <a:uFillTx/>
                <a:latin typeface="Calibri" panose="020F0502020204030204"/>
                <a:ea typeface="+mn-ea"/>
                <a:cs typeface="+mn-cs"/>
              </a:rPr>
              <a:t>Αλγόριθμος καλής διαχείρισης υπεργλυκαιμίας</a:t>
            </a:r>
          </a:p>
        </p:txBody>
      </p:sp>
      <p:pic>
        <p:nvPicPr>
          <p:cNvPr id="4" name="Εικόνα 3">
            <a:extLst>
              <a:ext uri="{FF2B5EF4-FFF2-40B4-BE49-F238E27FC236}">
                <a16:creationId xmlns:a16="http://schemas.microsoft.com/office/drawing/2014/main" id="{8B9659B6-929B-406B-AF75-262B8146E714}"/>
              </a:ext>
            </a:extLst>
          </p:cNvPr>
          <p:cNvPicPr>
            <a:picLocks noChangeAspect="1"/>
          </p:cNvPicPr>
          <p:nvPr/>
        </p:nvPicPr>
        <p:blipFill>
          <a:blip r:embed="rId2"/>
          <a:stretch>
            <a:fillRect/>
          </a:stretch>
        </p:blipFill>
        <p:spPr>
          <a:xfrm>
            <a:off x="3782367" y="1025371"/>
            <a:ext cx="4627265" cy="1012024"/>
          </a:xfrm>
          <a:prstGeom prst="rect">
            <a:avLst/>
          </a:prstGeom>
        </p:spPr>
      </p:pic>
      <p:sp>
        <p:nvSpPr>
          <p:cNvPr id="6" name="Ορθογώνιο: Στρογγύλεμα γωνιών 5">
            <a:extLst>
              <a:ext uri="{FF2B5EF4-FFF2-40B4-BE49-F238E27FC236}">
                <a16:creationId xmlns:a16="http://schemas.microsoft.com/office/drawing/2014/main" id="{122D4148-3E54-4614-B8C0-CC1ED73B499E}"/>
              </a:ext>
            </a:extLst>
          </p:cNvPr>
          <p:cNvSpPr/>
          <p:nvPr/>
        </p:nvSpPr>
        <p:spPr>
          <a:xfrm>
            <a:off x="3782367" y="2123968"/>
            <a:ext cx="4627265" cy="781234"/>
          </a:xfrm>
          <a:prstGeom prst="roundRect">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2400" b="1" i="0" u="none" strike="noStrike" kern="1200" cap="none" spc="0" normalizeH="0" baseline="0" noProof="0" dirty="0">
                <a:ln>
                  <a:noFill/>
                </a:ln>
                <a:solidFill>
                  <a:prstClr val="black"/>
                </a:solidFill>
                <a:effectLst/>
                <a:uLnTx/>
                <a:uFillTx/>
                <a:latin typeface="Calibri" panose="020F0502020204030204"/>
                <a:ea typeface="+mn-ea"/>
                <a:cs typeface="+mn-cs"/>
              </a:rPr>
              <a:t>Εκτίμηση </a:t>
            </a:r>
            <a:r>
              <a:rPr kumimoji="0" lang="el-GR" sz="2400" b="1" i="0" u="none" strike="noStrike" kern="1200" cap="none" spc="0" normalizeH="0" baseline="0" noProof="0" dirty="0" err="1">
                <a:ln>
                  <a:noFill/>
                </a:ln>
                <a:solidFill>
                  <a:prstClr val="black"/>
                </a:solidFill>
                <a:effectLst/>
                <a:uLnTx/>
                <a:uFillTx/>
                <a:latin typeface="Calibri" panose="020F0502020204030204"/>
                <a:ea typeface="+mn-ea"/>
                <a:cs typeface="+mn-cs"/>
              </a:rPr>
              <a:t>ινσουλινοευαισθησίας</a:t>
            </a:r>
            <a:endParaRPr kumimoji="0" lang="el-GR"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Ορθογώνιο: Στρογγύλεμα γωνιών 6">
            <a:extLst>
              <a:ext uri="{FF2B5EF4-FFF2-40B4-BE49-F238E27FC236}">
                <a16:creationId xmlns:a16="http://schemas.microsoft.com/office/drawing/2014/main" id="{73BE3C80-E81F-454D-BE8F-37FD5561FD0F}"/>
              </a:ext>
            </a:extLst>
          </p:cNvPr>
          <p:cNvSpPr/>
          <p:nvPr/>
        </p:nvSpPr>
        <p:spPr>
          <a:xfrm>
            <a:off x="2055181" y="3171565"/>
            <a:ext cx="7892248" cy="781234"/>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2400" b="1" i="0" u="none" strike="noStrike" kern="1200" cap="none" spc="0" normalizeH="0" baseline="0" noProof="0" dirty="0">
                <a:ln>
                  <a:noFill/>
                </a:ln>
                <a:solidFill>
                  <a:prstClr val="black"/>
                </a:solidFill>
                <a:effectLst/>
                <a:uLnTx/>
                <a:uFillTx/>
                <a:latin typeface="Calibri" panose="020F0502020204030204"/>
                <a:ea typeface="+mn-ea"/>
                <a:cs typeface="+mn-cs"/>
              </a:rPr>
              <a:t>Υπάρχει ενεργή ινσουλίνη</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2400" b="1" i="0" u="none" strike="noStrike" kern="1200" cap="none" spc="0" normalizeH="0" baseline="0" noProof="0" dirty="0">
                <a:ln>
                  <a:noFill/>
                </a:ln>
                <a:solidFill>
                  <a:prstClr val="black"/>
                </a:solidFill>
                <a:effectLst/>
                <a:uLnTx/>
                <a:uFillTx/>
                <a:latin typeface="Calibri" panose="020F0502020204030204"/>
                <a:ea typeface="+mn-ea"/>
                <a:cs typeface="+mn-cs"/>
              </a:rPr>
              <a:t>Έχουν περάσει 2 ώρες από την ταχέως δρώσα ινσουλίνη</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l-GR"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Εικόνα 8">
            <a:extLst>
              <a:ext uri="{FF2B5EF4-FFF2-40B4-BE49-F238E27FC236}">
                <a16:creationId xmlns:a16="http://schemas.microsoft.com/office/drawing/2014/main" id="{4C9BC8CD-7067-4E8E-9E87-4C8FA96CD2FF}"/>
              </a:ext>
            </a:extLst>
          </p:cNvPr>
          <p:cNvPicPr>
            <a:picLocks noChangeAspect="1"/>
          </p:cNvPicPr>
          <p:nvPr/>
        </p:nvPicPr>
        <p:blipFill>
          <a:blip r:embed="rId3"/>
          <a:stretch>
            <a:fillRect/>
          </a:stretch>
        </p:blipFill>
        <p:spPr>
          <a:xfrm>
            <a:off x="2594869" y="5048792"/>
            <a:ext cx="1657535" cy="1871304"/>
          </a:xfrm>
          <a:prstGeom prst="rect">
            <a:avLst/>
          </a:prstGeom>
        </p:spPr>
      </p:pic>
      <p:pic>
        <p:nvPicPr>
          <p:cNvPr id="10" name="Εικόνα 9">
            <a:extLst>
              <a:ext uri="{FF2B5EF4-FFF2-40B4-BE49-F238E27FC236}">
                <a16:creationId xmlns:a16="http://schemas.microsoft.com/office/drawing/2014/main" id="{D9E69B59-8442-476D-9185-B3678538C32E}"/>
              </a:ext>
            </a:extLst>
          </p:cNvPr>
          <p:cNvPicPr>
            <a:picLocks noChangeAspect="1"/>
          </p:cNvPicPr>
          <p:nvPr/>
        </p:nvPicPr>
        <p:blipFill>
          <a:blip r:embed="rId4"/>
          <a:stretch>
            <a:fillRect/>
          </a:stretch>
        </p:blipFill>
        <p:spPr>
          <a:xfrm>
            <a:off x="4456591" y="5048792"/>
            <a:ext cx="2333974" cy="1321865"/>
          </a:xfrm>
          <a:prstGeom prst="rect">
            <a:avLst/>
          </a:prstGeom>
        </p:spPr>
      </p:pic>
      <p:sp>
        <p:nvSpPr>
          <p:cNvPr id="12" name="Βέλος: Αριστερό-επάνω 11">
            <a:extLst>
              <a:ext uri="{FF2B5EF4-FFF2-40B4-BE49-F238E27FC236}">
                <a16:creationId xmlns:a16="http://schemas.microsoft.com/office/drawing/2014/main" id="{2F3F4896-FF67-4961-B60F-58A6C91D6B3D}"/>
              </a:ext>
            </a:extLst>
          </p:cNvPr>
          <p:cNvSpPr/>
          <p:nvPr/>
        </p:nvSpPr>
        <p:spPr>
          <a:xfrm rot="13857331">
            <a:off x="3621301" y="4112489"/>
            <a:ext cx="1253181" cy="1375230"/>
          </a:xfrm>
          <a:prstGeom prst="leftUpArrow">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Βέλος: Κάτω 12">
            <a:extLst>
              <a:ext uri="{FF2B5EF4-FFF2-40B4-BE49-F238E27FC236}">
                <a16:creationId xmlns:a16="http://schemas.microsoft.com/office/drawing/2014/main" id="{CC1CB549-FBE2-4F3F-BEF4-9837255E7864}"/>
              </a:ext>
            </a:extLst>
          </p:cNvPr>
          <p:cNvSpPr/>
          <p:nvPr/>
        </p:nvSpPr>
        <p:spPr>
          <a:xfrm rot="3000140">
            <a:off x="2426106" y="3960238"/>
            <a:ext cx="584811" cy="1077416"/>
          </a:xfrm>
          <a:prstGeom prst="downArrow">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Εικόνα 13">
            <a:extLst>
              <a:ext uri="{FF2B5EF4-FFF2-40B4-BE49-F238E27FC236}">
                <a16:creationId xmlns:a16="http://schemas.microsoft.com/office/drawing/2014/main" id="{9471A4FC-A1EC-4F9F-97E0-69413401F761}"/>
              </a:ext>
            </a:extLst>
          </p:cNvPr>
          <p:cNvPicPr>
            <a:picLocks noChangeAspect="1"/>
          </p:cNvPicPr>
          <p:nvPr/>
        </p:nvPicPr>
        <p:blipFill>
          <a:blip r:embed="rId5"/>
          <a:stretch>
            <a:fillRect/>
          </a:stretch>
        </p:blipFill>
        <p:spPr>
          <a:xfrm rot="15300576">
            <a:off x="6717445" y="4015822"/>
            <a:ext cx="944962" cy="865707"/>
          </a:xfrm>
          <a:prstGeom prst="rect">
            <a:avLst/>
          </a:prstGeom>
        </p:spPr>
      </p:pic>
      <p:pic>
        <p:nvPicPr>
          <p:cNvPr id="16" name="Εικόνα 15">
            <a:extLst>
              <a:ext uri="{FF2B5EF4-FFF2-40B4-BE49-F238E27FC236}">
                <a16:creationId xmlns:a16="http://schemas.microsoft.com/office/drawing/2014/main" id="{415002A4-32BF-45CA-94F1-BAD5DE0166F2}"/>
              </a:ext>
            </a:extLst>
          </p:cNvPr>
          <p:cNvPicPr>
            <a:picLocks noChangeAspect="1"/>
          </p:cNvPicPr>
          <p:nvPr/>
        </p:nvPicPr>
        <p:blipFill>
          <a:blip r:embed="rId6"/>
          <a:stretch>
            <a:fillRect/>
          </a:stretch>
        </p:blipFill>
        <p:spPr>
          <a:xfrm>
            <a:off x="7730260" y="4440720"/>
            <a:ext cx="1929937" cy="1929937"/>
          </a:xfrm>
          <a:prstGeom prst="rect">
            <a:avLst/>
          </a:prstGeom>
        </p:spPr>
      </p:pic>
      <p:pic>
        <p:nvPicPr>
          <p:cNvPr id="18" name="Εικόνα 17">
            <a:extLst>
              <a:ext uri="{FF2B5EF4-FFF2-40B4-BE49-F238E27FC236}">
                <a16:creationId xmlns:a16="http://schemas.microsoft.com/office/drawing/2014/main" id="{25378D45-4872-444B-8B74-F3826B1C870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60197" y="4499352"/>
            <a:ext cx="3110819" cy="1871305"/>
          </a:xfrm>
          <a:prstGeom prst="rect">
            <a:avLst/>
          </a:prstGeom>
        </p:spPr>
      </p:pic>
      <p:pic>
        <p:nvPicPr>
          <p:cNvPr id="3" name="Εικόνα 2">
            <a:extLst>
              <a:ext uri="{FF2B5EF4-FFF2-40B4-BE49-F238E27FC236}">
                <a16:creationId xmlns:a16="http://schemas.microsoft.com/office/drawing/2014/main" id="{FA67C022-7FC1-6C2D-4AEC-E5DF7726F8B7}"/>
              </a:ext>
            </a:extLst>
          </p:cNvPr>
          <p:cNvPicPr>
            <a:picLocks noChangeAspect="1"/>
          </p:cNvPicPr>
          <p:nvPr/>
        </p:nvPicPr>
        <p:blipFill>
          <a:blip r:embed="rId8"/>
          <a:stretch>
            <a:fillRect/>
          </a:stretch>
        </p:blipFill>
        <p:spPr>
          <a:xfrm>
            <a:off x="1745" y="4890113"/>
            <a:ext cx="2237677" cy="1967887"/>
          </a:xfrm>
          <a:prstGeom prst="rect">
            <a:avLst/>
          </a:prstGeom>
        </p:spPr>
      </p:pic>
    </p:spTree>
    <p:extLst>
      <p:ext uri="{BB962C8B-B14F-4D97-AF65-F5344CB8AC3E}">
        <p14:creationId xmlns:p14="http://schemas.microsoft.com/office/powerpoint/2010/main" val="18108110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a:extLst>
              <a:ext uri="{FF2B5EF4-FFF2-40B4-BE49-F238E27FC236}">
                <a16:creationId xmlns:a16="http://schemas.microsoft.com/office/drawing/2014/main" id="{E7CDFC8F-CDF8-4F2E-AF08-43D13EAEA68C}"/>
              </a:ext>
            </a:extLst>
          </p:cNvPr>
          <p:cNvSpPr/>
          <p:nvPr/>
        </p:nvSpPr>
        <p:spPr>
          <a:xfrm>
            <a:off x="1062362" y="213064"/>
            <a:ext cx="9774314" cy="7812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3600" b="1" i="0" u="none" strike="noStrike" kern="1200" cap="none" spc="0" normalizeH="0" baseline="0" noProof="0" dirty="0">
                <a:ln>
                  <a:noFill/>
                </a:ln>
                <a:solidFill>
                  <a:prstClr val="black"/>
                </a:solidFill>
                <a:effectLst/>
                <a:uLnTx/>
                <a:uFillTx/>
                <a:latin typeface="Calibri" panose="020F0502020204030204"/>
                <a:ea typeface="+mn-ea"/>
                <a:cs typeface="+mn-cs"/>
              </a:rPr>
              <a:t>Διόρθωση Υπεργλυκαιμίας</a:t>
            </a:r>
          </a:p>
        </p:txBody>
      </p:sp>
      <p:sp>
        <p:nvSpPr>
          <p:cNvPr id="3" name="Ορθογώνιο 2">
            <a:extLst>
              <a:ext uri="{FF2B5EF4-FFF2-40B4-BE49-F238E27FC236}">
                <a16:creationId xmlns:a16="http://schemas.microsoft.com/office/drawing/2014/main" id="{86679FD2-8258-4361-89EB-AC9F354CF483}"/>
              </a:ext>
            </a:extLst>
          </p:cNvPr>
          <p:cNvSpPr/>
          <p:nvPr/>
        </p:nvSpPr>
        <p:spPr>
          <a:xfrm>
            <a:off x="1355324" y="1502545"/>
            <a:ext cx="9481352" cy="38529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l-GR" sz="2400" b="1" i="0" u="none" strike="noStrike" kern="1200" cap="none" spc="0" normalizeH="0" baseline="0" noProof="0" dirty="0">
                <a:ln>
                  <a:noFill/>
                </a:ln>
                <a:solidFill>
                  <a:prstClr val="black"/>
                </a:solidFill>
                <a:effectLst/>
                <a:uLnTx/>
                <a:uFillTx/>
                <a:latin typeface="Calibri" panose="020F0502020204030204"/>
                <a:ea typeface="+mn-ea"/>
                <a:cs typeface="+mn-cs"/>
              </a:rPr>
              <a:t>Αφαιρώ το </a:t>
            </a:r>
            <a:r>
              <a:rPr kumimoji="0" lang="el-GR" sz="2800" b="1" i="0" u="none" strike="noStrike" kern="1200" cap="none" spc="0" normalizeH="0" baseline="0" noProof="0" dirty="0">
                <a:ln>
                  <a:noFill/>
                </a:ln>
                <a:solidFill>
                  <a:prstClr val="black"/>
                </a:solidFill>
                <a:effectLst/>
                <a:uLnTx/>
                <a:uFillTx/>
                <a:latin typeface="Calibri" panose="020F0502020204030204"/>
                <a:ea typeface="+mn-ea"/>
                <a:cs typeface="+mn-cs"/>
              </a:rPr>
              <a:t>σάκχαρο-στόχος </a:t>
            </a:r>
            <a:r>
              <a:rPr kumimoji="0" lang="el-GR" sz="2400" b="1" i="0" u="none" strike="noStrike" kern="1200" cap="none" spc="0" normalizeH="0" baseline="0" noProof="0" dirty="0">
                <a:ln>
                  <a:noFill/>
                </a:ln>
                <a:solidFill>
                  <a:prstClr val="black"/>
                </a:solidFill>
                <a:effectLst/>
                <a:uLnTx/>
                <a:uFillTx/>
                <a:latin typeface="Calibri" panose="020F0502020204030204"/>
                <a:ea typeface="+mn-ea"/>
                <a:cs typeface="+mn-cs"/>
              </a:rPr>
              <a:t>από αυτό που έχω και στη συνέχεια διαιρώ με τον αριθμό που αντιστοιχεί στην </a:t>
            </a:r>
            <a:r>
              <a:rPr kumimoji="0" lang="el-GR" sz="2400" b="1" i="0" u="none" strike="noStrike" kern="1200" cap="none" spc="0" normalizeH="0" baseline="0" noProof="0" dirty="0" err="1">
                <a:ln>
                  <a:noFill/>
                </a:ln>
                <a:solidFill>
                  <a:prstClr val="black"/>
                </a:solidFill>
                <a:effectLst/>
                <a:uLnTx/>
                <a:uFillTx/>
                <a:latin typeface="Calibri" panose="020F0502020204030204"/>
                <a:ea typeface="+mn-ea"/>
                <a:cs typeface="+mn-cs"/>
              </a:rPr>
              <a:t>ινσουλινοευαισθησία</a:t>
            </a:r>
            <a:r>
              <a:rPr kumimoji="0" lang="el-GR" sz="2400" b="1" i="0" u="none" strike="noStrike" kern="1200" cap="none" spc="0" normalizeH="0" baseline="0" noProof="0" dirty="0">
                <a:ln>
                  <a:noFill/>
                </a:ln>
                <a:solidFill>
                  <a:prstClr val="black"/>
                </a:solidFill>
                <a:effectLst/>
                <a:uLnTx/>
                <a:uFillTx/>
                <a:latin typeface="Calibri" panose="020F0502020204030204"/>
                <a:ea typeface="+mn-ea"/>
                <a:cs typeface="+mn-cs"/>
              </a:rPr>
              <a:t> μου ανάλογα με την ώρα και την κατάσταση στην οποία βρίσκομαι δηλαδή</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l-GR"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l-GR"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l-GR" sz="2400" b="1" i="0" u="none" strike="noStrike" kern="1200" cap="none" spc="0" normalizeH="0" baseline="0" noProof="0" dirty="0">
                <a:ln>
                  <a:noFill/>
                </a:ln>
                <a:solidFill>
                  <a:prstClr val="black"/>
                </a:solidFill>
                <a:effectLst/>
                <a:uLnTx/>
                <a:uFillTx/>
                <a:latin typeface="Calibri" panose="020F0502020204030204"/>
                <a:ea typeface="+mn-ea"/>
                <a:cs typeface="+mn-cs"/>
              </a:rPr>
              <a:t> ζώνη ημέρας (σαφής οδηγία από τον γιατρό)</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l-GR" sz="2400" b="1" i="0" u="none" strike="noStrike" kern="1200" cap="none" spc="0" normalizeH="0" baseline="0" noProof="0" dirty="0">
                <a:ln>
                  <a:noFill/>
                </a:ln>
                <a:solidFill>
                  <a:prstClr val="black"/>
                </a:solidFill>
                <a:effectLst/>
                <a:uLnTx/>
                <a:uFillTx/>
                <a:latin typeface="Calibri" panose="020F0502020204030204"/>
                <a:ea typeface="+mn-ea"/>
                <a:cs typeface="+mn-cs"/>
              </a:rPr>
              <a:t>- άσκηση </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l-GR" sz="2400" b="1" i="0" u="none" strike="noStrike" kern="1200" cap="none" spc="0" normalizeH="0" baseline="0" noProof="0" dirty="0">
                <a:ln>
                  <a:noFill/>
                </a:ln>
                <a:solidFill>
                  <a:prstClr val="black"/>
                </a:solidFill>
                <a:effectLst/>
                <a:uLnTx/>
                <a:uFillTx/>
                <a:latin typeface="Calibri" panose="020F0502020204030204"/>
                <a:ea typeface="+mn-ea"/>
                <a:cs typeface="+mn-cs"/>
              </a:rPr>
              <a:t>- στρες</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2400" b="1"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4" name="Εικόνα 3">
            <a:extLst>
              <a:ext uri="{FF2B5EF4-FFF2-40B4-BE49-F238E27FC236}">
                <a16:creationId xmlns:a16="http://schemas.microsoft.com/office/drawing/2014/main" id="{5FAD4850-DC19-4BA0-A647-973094A40DD3}"/>
              </a:ext>
            </a:extLst>
          </p:cNvPr>
          <p:cNvPicPr>
            <a:picLocks noChangeAspect="1"/>
          </p:cNvPicPr>
          <p:nvPr/>
        </p:nvPicPr>
        <p:blipFill>
          <a:blip r:embed="rId2"/>
          <a:stretch>
            <a:fillRect/>
          </a:stretch>
        </p:blipFill>
        <p:spPr>
          <a:xfrm>
            <a:off x="1378998" y="2825562"/>
            <a:ext cx="1142259" cy="1142259"/>
          </a:xfrm>
          <a:prstGeom prst="rect">
            <a:avLst/>
          </a:prstGeom>
        </p:spPr>
      </p:pic>
      <p:pic>
        <p:nvPicPr>
          <p:cNvPr id="5" name="Εικόνα 4">
            <a:extLst>
              <a:ext uri="{FF2B5EF4-FFF2-40B4-BE49-F238E27FC236}">
                <a16:creationId xmlns:a16="http://schemas.microsoft.com/office/drawing/2014/main" id="{2E2FBF51-69D7-4893-A22D-A34FA1CA9730}"/>
              </a:ext>
            </a:extLst>
          </p:cNvPr>
          <p:cNvPicPr>
            <a:picLocks noChangeAspect="1"/>
          </p:cNvPicPr>
          <p:nvPr/>
        </p:nvPicPr>
        <p:blipFill>
          <a:blip r:embed="rId3"/>
          <a:stretch>
            <a:fillRect/>
          </a:stretch>
        </p:blipFill>
        <p:spPr>
          <a:xfrm>
            <a:off x="1316854" y="4476067"/>
            <a:ext cx="1204403" cy="973157"/>
          </a:xfrm>
          <a:prstGeom prst="rect">
            <a:avLst/>
          </a:prstGeom>
        </p:spPr>
      </p:pic>
      <p:sp>
        <p:nvSpPr>
          <p:cNvPr id="6" name="Βέλος: Δεξιό 5">
            <a:extLst>
              <a:ext uri="{FF2B5EF4-FFF2-40B4-BE49-F238E27FC236}">
                <a16:creationId xmlns:a16="http://schemas.microsoft.com/office/drawing/2014/main" id="{40FB33D3-D7A0-4D3A-981C-9EFEC3F3A11D}"/>
              </a:ext>
            </a:extLst>
          </p:cNvPr>
          <p:cNvSpPr/>
          <p:nvPr/>
        </p:nvSpPr>
        <p:spPr>
          <a:xfrm>
            <a:off x="4193219" y="4039340"/>
            <a:ext cx="3468210" cy="1988598"/>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2400" b="1" i="0" u="none" strike="noStrike" kern="1200" cap="none" spc="0" normalizeH="0" baseline="0" noProof="0" dirty="0">
                <a:ln>
                  <a:noFill/>
                </a:ln>
                <a:solidFill>
                  <a:prstClr val="black"/>
                </a:solidFill>
                <a:effectLst/>
                <a:uLnTx/>
                <a:uFillTx/>
                <a:latin typeface="Calibri" panose="020F0502020204030204"/>
                <a:ea typeface="+mn-ea"/>
                <a:cs typeface="+mn-cs"/>
              </a:rPr>
              <a:t>Αυξημένη </a:t>
            </a:r>
            <a:r>
              <a:rPr kumimoji="0" lang="el-GR" sz="2400" b="1" i="0" u="none" strike="noStrike" kern="1200" cap="none" spc="0" normalizeH="0" baseline="0" noProof="0" dirty="0" err="1">
                <a:ln>
                  <a:noFill/>
                </a:ln>
                <a:solidFill>
                  <a:prstClr val="black"/>
                </a:solidFill>
                <a:effectLst/>
                <a:uLnTx/>
                <a:uFillTx/>
                <a:latin typeface="Calibri" panose="020F0502020204030204"/>
                <a:ea typeface="+mn-ea"/>
                <a:cs typeface="+mn-cs"/>
              </a:rPr>
              <a:t>ινσουλινοευαισθησία</a:t>
            </a:r>
            <a:endParaRPr kumimoji="0" lang="el-GR"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Ορθογώνιο 6">
            <a:extLst>
              <a:ext uri="{FF2B5EF4-FFF2-40B4-BE49-F238E27FC236}">
                <a16:creationId xmlns:a16="http://schemas.microsoft.com/office/drawing/2014/main" id="{DCBC6366-646D-4E07-BF92-25DB4A93A667}"/>
              </a:ext>
            </a:extLst>
          </p:cNvPr>
          <p:cNvSpPr/>
          <p:nvPr/>
        </p:nvSpPr>
        <p:spPr>
          <a:xfrm>
            <a:off x="7883370" y="3999141"/>
            <a:ext cx="4065973" cy="2068995"/>
          </a:xfrm>
          <a:prstGeom prst="rect">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2400" b="1" i="0" u="none" strike="noStrike" kern="1200" cap="none" spc="0" normalizeH="0" baseline="0" noProof="0" dirty="0">
                <a:ln>
                  <a:noFill/>
                </a:ln>
                <a:solidFill>
                  <a:prstClr val="black"/>
                </a:solidFill>
                <a:effectLst/>
                <a:uLnTx/>
                <a:uFillTx/>
                <a:latin typeface="Calibri" panose="020F0502020204030204"/>
                <a:ea typeface="+mn-ea"/>
                <a:cs typeface="+mn-cs"/>
              </a:rPr>
              <a:t>Μείωση της δόσης ινσουλίνης κατά περίπου 30%</a:t>
            </a:r>
          </a:p>
        </p:txBody>
      </p:sp>
    </p:spTree>
    <p:extLst>
      <p:ext uri="{BB962C8B-B14F-4D97-AF65-F5344CB8AC3E}">
        <p14:creationId xmlns:p14="http://schemas.microsoft.com/office/powerpoint/2010/main" val="10688258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524000" y="274638"/>
            <a:ext cx="9144000" cy="1143000"/>
          </a:xfrm>
        </p:spPr>
        <p:txBody>
          <a:bodyPr>
            <a:noAutofit/>
          </a:bodyPr>
          <a:lstStyle/>
          <a:p>
            <a:r>
              <a:rPr lang="el-GR" sz="3200" b="1" dirty="0"/>
              <a:t>Παράδειγμα διόρθωσης υπεργλυκαιμίας</a:t>
            </a:r>
            <a:br>
              <a:rPr lang="en-US" sz="3200" b="1" dirty="0"/>
            </a:br>
            <a:r>
              <a:rPr lang="el-GR" sz="2000" b="1" dirty="0"/>
              <a:t> σε έφηβο με </a:t>
            </a:r>
            <a:r>
              <a:rPr lang="el-GR" sz="2000" b="1" dirty="0" err="1"/>
              <a:t>ινσουλινοευαισθησία</a:t>
            </a:r>
            <a:r>
              <a:rPr lang="el-GR" sz="2000" b="1" dirty="0"/>
              <a:t>  4</a:t>
            </a:r>
            <a:r>
              <a:rPr lang="en-US" sz="2000" b="1" dirty="0"/>
              <a:t>0</a:t>
            </a:r>
            <a:r>
              <a:rPr lang="el-GR" sz="2000" b="1" dirty="0"/>
              <a:t> </a:t>
            </a:r>
            <a:br>
              <a:rPr lang="el-GR" sz="2000" b="1" dirty="0"/>
            </a:br>
            <a:r>
              <a:rPr lang="el-GR" sz="2000" b="1" dirty="0"/>
              <a:t>δηλαδή 1 μονάδα ινσουλίνης κατεβάζει το σάκχαρο 40</a:t>
            </a:r>
            <a:br>
              <a:rPr lang="el-GR" sz="2000" b="1" dirty="0"/>
            </a:br>
            <a:r>
              <a:rPr lang="el-GR" sz="2000" dirty="0"/>
              <a:t>  </a:t>
            </a:r>
          </a:p>
        </p:txBody>
      </p:sp>
      <p:graphicFrame>
        <p:nvGraphicFramePr>
          <p:cNvPr id="4" name="Θέση περιεχομένου 3"/>
          <p:cNvGraphicFramePr>
            <a:graphicFrameLocks noGrp="1"/>
          </p:cNvGraphicFramePr>
          <p:nvPr>
            <p:ph idx="1"/>
          </p:nvPr>
        </p:nvGraphicFramePr>
        <p:xfrm>
          <a:off x="1919536" y="1700808"/>
          <a:ext cx="8496944" cy="50405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68061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Διάγραμμα 1"/>
          <p:cNvGraphicFramePr/>
          <p:nvPr/>
        </p:nvGraphicFramePr>
        <p:xfrm>
          <a:off x="1559170" y="1688124"/>
          <a:ext cx="9026768" cy="44502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Εικόνα 2"/>
          <p:cNvPicPr>
            <a:picLocks noChangeAspect="1"/>
          </p:cNvPicPr>
          <p:nvPr/>
        </p:nvPicPr>
        <p:blipFill>
          <a:blip r:embed="rId7"/>
          <a:stretch>
            <a:fillRect/>
          </a:stretch>
        </p:blipFill>
        <p:spPr>
          <a:xfrm>
            <a:off x="914421" y="189402"/>
            <a:ext cx="10339712" cy="969348"/>
          </a:xfrm>
          <a:prstGeom prst="rect">
            <a:avLst/>
          </a:prstGeom>
        </p:spPr>
      </p:pic>
    </p:spTree>
    <p:extLst>
      <p:ext uri="{BB962C8B-B14F-4D97-AF65-F5344CB8AC3E}">
        <p14:creationId xmlns:p14="http://schemas.microsoft.com/office/powerpoint/2010/main" val="5644066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8F637FE3-0E9D-9713-3BD1-99252BA00671}"/>
              </a:ext>
            </a:extLst>
          </p:cNvPr>
          <p:cNvPicPr>
            <a:picLocks noChangeAspect="1"/>
          </p:cNvPicPr>
          <p:nvPr/>
        </p:nvPicPr>
        <p:blipFill>
          <a:blip r:embed="rId2"/>
          <a:stretch>
            <a:fillRect/>
          </a:stretch>
        </p:blipFill>
        <p:spPr>
          <a:xfrm>
            <a:off x="1615732" y="575133"/>
            <a:ext cx="8960535" cy="6112538"/>
          </a:xfrm>
          <a:prstGeom prst="rect">
            <a:avLst/>
          </a:prstGeom>
        </p:spPr>
      </p:pic>
    </p:spTree>
    <p:extLst>
      <p:ext uri="{BB962C8B-B14F-4D97-AF65-F5344CB8AC3E}">
        <p14:creationId xmlns:p14="http://schemas.microsoft.com/office/powerpoint/2010/main" val="31985936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a:extLst>
              <a:ext uri="{FF2B5EF4-FFF2-40B4-BE49-F238E27FC236}">
                <a16:creationId xmlns:a16="http://schemas.microsoft.com/office/drawing/2014/main" id="{A08E6C52-84D9-48B8-8B02-FD095351FA38}"/>
              </a:ext>
            </a:extLst>
          </p:cNvPr>
          <p:cNvSpPr/>
          <p:nvPr/>
        </p:nvSpPr>
        <p:spPr>
          <a:xfrm>
            <a:off x="414779" y="84841"/>
            <a:ext cx="11472421" cy="9615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2400" b="1" i="0" u="none" strike="noStrike" kern="1200" cap="none" spc="0" normalizeH="0" baseline="0" noProof="0" dirty="0">
                <a:ln>
                  <a:noFill/>
                </a:ln>
                <a:solidFill>
                  <a:prstClr val="black"/>
                </a:solidFill>
                <a:effectLst/>
                <a:uLnTx/>
                <a:uFillTx/>
                <a:latin typeface="Calibri" panose="020F0502020204030204"/>
                <a:ea typeface="+mn-ea"/>
                <a:cs typeface="+mn-cs"/>
              </a:rPr>
              <a:t>Ο ρόλος της πρωτεΐνης και του λίπους στην </a:t>
            </a:r>
            <a:r>
              <a:rPr kumimoji="0" lang="el-GR" sz="2400" b="1" i="0" u="none" strike="noStrike" kern="1200" cap="none" spc="0" normalizeH="0" baseline="0" noProof="0" dirty="0" err="1">
                <a:ln>
                  <a:noFill/>
                </a:ln>
                <a:solidFill>
                  <a:prstClr val="black"/>
                </a:solidFill>
                <a:effectLst/>
                <a:uLnTx/>
                <a:uFillTx/>
                <a:latin typeface="Calibri" panose="020F0502020204030204"/>
                <a:ea typeface="+mn-ea"/>
                <a:cs typeface="+mn-cs"/>
              </a:rPr>
              <a:t>μεταγευματική</a:t>
            </a:r>
            <a:r>
              <a:rPr kumimoji="0" lang="el-GR" sz="2400" b="1" i="0" u="none" strike="noStrike" kern="1200" cap="none" spc="0" normalizeH="0" baseline="0" noProof="0" dirty="0">
                <a:ln>
                  <a:noFill/>
                </a:ln>
                <a:solidFill>
                  <a:prstClr val="black"/>
                </a:solidFill>
                <a:effectLst/>
                <a:uLnTx/>
                <a:uFillTx/>
                <a:latin typeface="Calibri" panose="020F0502020204030204"/>
                <a:ea typeface="+mn-ea"/>
                <a:cs typeface="+mn-cs"/>
              </a:rPr>
              <a:t> υπεργλυκαιμία</a:t>
            </a:r>
          </a:p>
        </p:txBody>
      </p:sp>
      <p:pic>
        <p:nvPicPr>
          <p:cNvPr id="3" name="Εικόνα 2">
            <a:extLst>
              <a:ext uri="{FF2B5EF4-FFF2-40B4-BE49-F238E27FC236}">
                <a16:creationId xmlns:a16="http://schemas.microsoft.com/office/drawing/2014/main" id="{41CB3AF3-09CC-4F7B-B68E-FC17A4A4BEA0}"/>
              </a:ext>
            </a:extLst>
          </p:cNvPr>
          <p:cNvPicPr>
            <a:picLocks noChangeAspect="1"/>
          </p:cNvPicPr>
          <p:nvPr/>
        </p:nvPicPr>
        <p:blipFill>
          <a:blip r:embed="rId2"/>
          <a:stretch>
            <a:fillRect/>
          </a:stretch>
        </p:blipFill>
        <p:spPr>
          <a:xfrm>
            <a:off x="0" y="1046375"/>
            <a:ext cx="4762500" cy="609600"/>
          </a:xfrm>
          <a:prstGeom prst="rect">
            <a:avLst/>
          </a:prstGeom>
        </p:spPr>
      </p:pic>
      <p:sp>
        <p:nvSpPr>
          <p:cNvPr id="4" name="Ορθογώνιο 3">
            <a:extLst>
              <a:ext uri="{FF2B5EF4-FFF2-40B4-BE49-F238E27FC236}">
                <a16:creationId xmlns:a16="http://schemas.microsoft.com/office/drawing/2014/main" id="{5D5C16EE-1ABA-407A-B7DF-A42C5C24A8F3}"/>
              </a:ext>
            </a:extLst>
          </p:cNvPr>
          <p:cNvSpPr/>
          <p:nvPr/>
        </p:nvSpPr>
        <p:spPr>
          <a:xfrm>
            <a:off x="0" y="1655975"/>
            <a:ext cx="8352148" cy="34918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Systematic Review or Meta‐analysis </a:t>
            </a:r>
            <a:endParaRPr kumimoji="0" lang="el-GR"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Impact of dietary protein on postprandial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glycaemic</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control and insulin requirements in Type 1 diabetes: a systematic review</a:t>
            </a:r>
            <a:endParaRPr kumimoji="0" lang="el-GR"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M. A. Paterson</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B. R. King</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C. E. M. Smart</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T. Smith</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hlinkClick r:id="rId7">
                  <a:extLst>
                    <a:ext uri="{A12FA001-AC4F-418D-AE19-62706E023703}">
                      <ahyp:hlinkClr xmlns:ahyp="http://schemas.microsoft.com/office/drawing/2018/hyperlinkcolor" val="tx"/>
                    </a:ext>
                  </a:extLst>
                </a:hlinkClick>
              </a:rPr>
              <a:t>J. Rafferty</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hlinkClick r:id="rId8">
                  <a:extLst>
                    <a:ext uri="{A12FA001-AC4F-418D-AE19-62706E023703}">
                      <ahyp:hlinkClr xmlns:ahyp="http://schemas.microsoft.com/office/drawing/2018/hyperlinkcolor" val="tx"/>
                    </a:ext>
                  </a:extLst>
                </a:hlinkClick>
              </a:rPr>
              <a:t>P. E. Lopez</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First published: 27 August 2019</a:t>
            </a:r>
            <a:r>
              <a:rPr kumimoji="0" lang="el-GR"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hlinkClick r:id="rId9">
                  <a:extLst>
                    <a:ext uri="{A12FA001-AC4F-418D-AE19-62706E023703}">
                      <ahyp:hlinkClr xmlns:ahyp="http://schemas.microsoft.com/office/drawing/2018/hyperlinkcolor" val="tx"/>
                    </a:ext>
                  </a:extLst>
                </a:hlinkClick>
              </a:rPr>
              <a:t>https://doi.org/10.1111/dme.14119</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5" name="Ορθογώνιο 4">
            <a:extLst>
              <a:ext uri="{FF2B5EF4-FFF2-40B4-BE49-F238E27FC236}">
                <a16:creationId xmlns:a16="http://schemas.microsoft.com/office/drawing/2014/main" id="{2FCEFC7E-C48A-4C48-91D1-5F7CF578E148}"/>
              </a:ext>
            </a:extLst>
          </p:cNvPr>
          <p:cNvSpPr/>
          <p:nvPr/>
        </p:nvSpPr>
        <p:spPr>
          <a:xfrm>
            <a:off x="8229600" y="1710179"/>
            <a:ext cx="3657600" cy="3736157"/>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l"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kumimoji="0" lang="el-GR" sz="2000" b="1" i="0" u="none" strike="noStrike" kern="1200" cap="none" spc="0" normalizeH="0" baseline="0" noProof="0" dirty="0">
                <a:ln>
                  <a:noFill/>
                </a:ln>
                <a:solidFill>
                  <a:prstClr val="black"/>
                </a:solidFill>
                <a:effectLst/>
                <a:uLnTx/>
                <a:uFillTx/>
                <a:latin typeface="Calibri" panose="020F0502020204030204"/>
                <a:ea typeface="+mn-ea"/>
                <a:cs typeface="+mn-cs"/>
              </a:rPr>
              <a:t>14 μελέτες</a:t>
            </a:r>
          </a:p>
          <a:p>
            <a:pPr marL="342900" marR="0" lvl="0" indent="-342900" algn="l"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kumimoji="0" lang="el-GR" sz="2000" b="1" i="0" u="none" strike="noStrike" kern="1200" cap="none" spc="0" normalizeH="0" baseline="0" noProof="0" dirty="0">
                <a:ln>
                  <a:noFill/>
                </a:ln>
                <a:solidFill>
                  <a:prstClr val="black"/>
                </a:solidFill>
                <a:effectLst/>
                <a:uLnTx/>
                <a:uFillTx/>
                <a:latin typeface="Calibri" panose="020F0502020204030204"/>
                <a:ea typeface="+mn-ea"/>
                <a:cs typeface="+mn-cs"/>
              </a:rPr>
              <a:t>1992-2018</a:t>
            </a:r>
          </a:p>
          <a:p>
            <a:pPr marL="342900" marR="0" lvl="0" indent="-342900" algn="l"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kumimoji="0" lang="el-GR" sz="2000" b="1" i="0" u="none" strike="noStrike" kern="1200" cap="none" spc="0" normalizeH="0" baseline="0" noProof="0" dirty="0">
                <a:ln>
                  <a:noFill/>
                </a:ln>
                <a:solidFill>
                  <a:prstClr val="black"/>
                </a:solidFill>
                <a:effectLst/>
                <a:uLnTx/>
                <a:uFillTx/>
                <a:latin typeface="Calibri" panose="020F0502020204030204"/>
                <a:ea typeface="+mn-ea"/>
                <a:cs typeface="+mn-cs"/>
              </a:rPr>
              <a:t>12 μελέτες με μεικτά γεύματα</a:t>
            </a:r>
          </a:p>
          <a:p>
            <a:pPr marL="342900" marR="0" lvl="0" indent="-342900" algn="l"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kumimoji="0" lang="el-GR" sz="2000" b="1" i="0" u="none" strike="noStrike" kern="1200" cap="none" spc="0" normalizeH="0" baseline="0" noProof="0" dirty="0">
                <a:ln>
                  <a:noFill/>
                </a:ln>
                <a:solidFill>
                  <a:prstClr val="black"/>
                </a:solidFill>
                <a:effectLst/>
                <a:uLnTx/>
                <a:uFillTx/>
                <a:latin typeface="Calibri" panose="020F0502020204030204"/>
                <a:ea typeface="+mn-ea"/>
                <a:cs typeface="+mn-cs"/>
              </a:rPr>
              <a:t>2 μελέτες με πρωτεϊνούχα γεύματα </a:t>
            </a:r>
          </a:p>
        </p:txBody>
      </p:sp>
      <p:pic>
        <p:nvPicPr>
          <p:cNvPr id="7" name="Εικόνα 6">
            <a:extLst>
              <a:ext uri="{FF2B5EF4-FFF2-40B4-BE49-F238E27FC236}">
                <a16:creationId xmlns:a16="http://schemas.microsoft.com/office/drawing/2014/main" id="{A323509B-98F8-41DD-85D1-F0D5FF0A99E3}"/>
              </a:ext>
            </a:extLst>
          </p:cNvPr>
          <p:cNvPicPr>
            <a:picLocks noChangeAspect="1"/>
          </p:cNvPicPr>
          <p:nvPr/>
        </p:nvPicPr>
        <p:blipFill>
          <a:blip r:embed="rId10"/>
          <a:stretch>
            <a:fillRect/>
          </a:stretch>
        </p:blipFill>
        <p:spPr>
          <a:xfrm>
            <a:off x="0" y="4481071"/>
            <a:ext cx="1790700" cy="2552700"/>
          </a:xfrm>
          <a:prstGeom prst="rect">
            <a:avLst/>
          </a:prstGeom>
        </p:spPr>
      </p:pic>
      <p:pic>
        <p:nvPicPr>
          <p:cNvPr id="8" name="Εικόνα 7">
            <a:extLst>
              <a:ext uri="{FF2B5EF4-FFF2-40B4-BE49-F238E27FC236}">
                <a16:creationId xmlns:a16="http://schemas.microsoft.com/office/drawing/2014/main" id="{BF515149-9AA9-461A-9A06-0BFEEAD09CCE}"/>
              </a:ext>
            </a:extLst>
          </p:cNvPr>
          <p:cNvPicPr>
            <a:picLocks noChangeAspect="1"/>
          </p:cNvPicPr>
          <p:nvPr/>
        </p:nvPicPr>
        <p:blipFill>
          <a:blip r:embed="rId11"/>
          <a:stretch>
            <a:fillRect/>
          </a:stretch>
        </p:blipFill>
        <p:spPr>
          <a:xfrm>
            <a:off x="5684362" y="4561321"/>
            <a:ext cx="2433637" cy="2296679"/>
          </a:xfrm>
          <a:prstGeom prst="rect">
            <a:avLst/>
          </a:prstGeom>
        </p:spPr>
      </p:pic>
      <p:sp>
        <p:nvSpPr>
          <p:cNvPr id="9" name="Ορθογώνιο 8">
            <a:extLst>
              <a:ext uri="{FF2B5EF4-FFF2-40B4-BE49-F238E27FC236}">
                <a16:creationId xmlns:a16="http://schemas.microsoft.com/office/drawing/2014/main" id="{119F766F-D44A-41D5-B06D-C8135749EE43}"/>
              </a:ext>
            </a:extLst>
          </p:cNvPr>
          <p:cNvSpPr/>
          <p:nvPr/>
        </p:nvSpPr>
        <p:spPr>
          <a:xfrm>
            <a:off x="1790699" y="5202025"/>
            <a:ext cx="3893663" cy="16559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2000" b="1" i="0" u="none" strike="noStrike" kern="1200" cap="none" spc="0" normalizeH="0" baseline="0" noProof="0" dirty="0">
                <a:ln>
                  <a:noFill/>
                </a:ln>
                <a:solidFill>
                  <a:prstClr val="black"/>
                </a:solidFill>
                <a:effectLst/>
                <a:uLnTx/>
                <a:uFillTx/>
                <a:latin typeface="Calibri" panose="020F0502020204030204"/>
                <a:ea typeface="+mn-ea"/>
                <a:cs typeface="+mn-cs"/>
              </a:rPr>
              <a:t>Τρόπους καλύτερης διαχείρισης των </a:t>
            </a:r>
            <a:r>
              <a:rPr kumimoji="0" lang="el-GR" sz="2000" b="1" i="0" u="none" strike="noStrike" kern="1200" cap="none" spc="0" normalizeH="0" baseline="0" noProof="0" dirty="0" err="1">
                <a:ln>
                  <a:noFill/>
                </a:ln>
                <a:solidFill>
                  <a:prstClr val="black"/>
                </a:solidFill>
                <a:effectLst/>
                <a:uLnTx/>
                <a:uFillTx/>
                <a:latin typeface="Calibri" panose="020F0502020204030204"/>
                <a:ea typeface="+mn-ea"/>
                <a:cs typeface="+mn-cs"/>
              </a:rPr>
              <a:t>μακροθρεπτικών</a:t>
            </a:r>
            <a:r>
              <a:rPr kumimoji="0" lang="el-GR" sz="2000" b="1" i="0" u="none" strike="noStrike" kern="1200" cap="none" spc="0" normalizeH="0" baseline="0" noProof="0" dirty="0">
                <a:ln>
                  <a:noFill/>
                </a:ln>
                <a:solidFill>
                  <a:prstClr val="black"/>
                </a:solidFill>
                <a:effectLst/>
                <a:uLnTx/>
                <a:uFillTx/>
                <a:latin typeface="Calibri" panose="020F0502020204030204"/>
                <a:ea typeface="+mn-ea"/>
                <a:cs typeface="+mn-cs"/>
              </a:rPr>
              <a:t> συστατικών στην </a:t>
            </a:r>
            <a:r>
              <a:rPr kumimoji="0" lang="el-GR" sz="2000" b="1" i="0" u="none" strike="noStrike" kern="1200" cap="none" spc="0" normalizeH="0" baseline="0" noProof="0" dirty="0" err="1">
                <a:ln>
                  <a:noFill/>
                </a:ln>
                <a:solidFill>
                  <a:prstClr val="black"/>
                </a:solidFill>
                <a:effectLst/>
                <a:uLnTx/>
                <a:uFillTx/>
                <a:latin typeface="Calibri" panose="020F0502020204030204"/>
                <a:ea typeface="+mn-ea"/>
                <a:cs typeface="+mn-cs"/>
              </a:rPr>
              <a:t>ινσουλινοθεραπεία</a:t>
            </a:r>
            <a:endParaRPr kumimoji="0" lang="el-GR"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Ορθογώνιο 9">
            <a:extLst>
              <a:ext uri="{FF2B5EF4-FFF2-40B4-BE49-F238E27FC236}">
                <a16:creationId xmlns:a16="http://schemas.microsoft.com/office/drawing/2014/main" id="{DBAF2A50-314A-43D0-8CA1-B8A95BC60EB8}"/>
              </a:ext>
            </a:extLst>
          </p:cNvPr>
          <p:cNvSpPr/>
          <p:nvPr/>
        </p:nvSpPr>
        <p:spPr>
          <a:xfrm>
            <a:off x="8117999" y="6268825"/>
            <a:ext cx="4074001" cy="5891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15472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a:extLst>
              <a:ext uri="{FF2B5EF4-FFF2-40B4-BE49-F238E27FC236}">
                <a16:creationId xmlns:a16="http://schemas.microsoft.com/office/drawing/2014/main" id="{30D4BDAE-857A-4CB5-9A1C-6FD625C00B05}"/>
              </a:ext>
            </a:extLst>
          </p:cNvPr>
          <p:cNvSpPr/>
          <p:nvPr/>
        </p:nvSpPr>
        <p:spPr>
          <a:xfrm>
            <a:off x="846003" y="2653646"/>
            <a:ext cx="8267307" cy="3568044"/>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l-GR"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l-GR"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2000" b="1" i="0" u="none" strike="noStrike" kern="1200" cap="none" spc="0" normalizeH="0" baseline="0" noProof="0" dirty="0">
                <a:ln>
                  <a:noFill/>
                </a:ln>
                <a:solidFill>
                  <a:prstClr val="black"/>
                </a:solidFill>
                <a:effectLst/>
                <a:uLnTx/>
                <a:uFillTx/>
                <a:latin typeface="Calibri" panose="020F0502020204030204"/>
                <a:ea typeface="+mn-ea"/>
                <a:cs typeface="+mn-cs"/>
              </a:rPr>
              <a:t>Εμφάνιση υπεργλυκαιμίας 2-3 ώρες μετά το γεύμα πιθανότατα δεν</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l-GR" sz="2000" b="1" i="0" u="none" strike="noStrike" kern="1200" cap="none" spc="0" normalizeH="0" baseline="0" noProof="0" dirty="0">
                <a:ln>
                  <a:noFill/>
                </a:ln>
                <a:solidFill>
                  <a:prstClr val="black"/>
                </a:solidFill>
                <a:effectLst/>
                <a:uLnTx/>
                <a:uFillTx/>
                <a:latin typeface="Calibri" panose="020F0502020204030204"/>
                <a:ea typeface="+mn-ea"/>
                <a:cs typeface="+mn-cs"/>
              </a:rPr>
              <a:t>οφείλεται στην λήψη υδατανθράκων </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2000" b="1" i="0" u="none" strike="noStrike" kern="1200" cap="none" spc="0" normalizeH="0" baseline="0" noProof="0" dirty="0">
                <a:ln>
                  <a:noFill/>
                </a:ln>
                <a:solidFill>
                  <a:prstClr val="black"/>
                </a:solidFill>
                <a:effectLst/>
                <a:uLnTx/>
                <a:uFillTx/>
                <a:latin typeface="Calibri" panose="020F0502020204030204"/>
                <a:ea typeface="+mn-ea"/>
                <a:cs typeface="+mn-cs"/>
              </a:rPr>
              <a:t>Η λήψη πρωτεϊνών μπορεί να βοηθήσει στην αποφυγή υπογλυκαιμίας κατά τη διάρκεια ή μετά την άσκηση. Συστάσεις: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l-GR" sz="2000" b="1" i="0" u="none" strike="noStrike" kern="1200" cap="none" spc="0" normalizeH="0" baseline="0" noProof="0" dirty="0">
                <a:ln>
                  <a:noFill/>
                </a:ln>
                <a:solidFill>
                  <a:prstClr val="black"/>
                </a:solidFill>
                <a:effectLst/>
                <a:uLnTx/>
                <a:uFillTx/>
                <a:latin typeface="Calibri" panose="020F0502020204030204"/>
                <a:ea typeface="+mn-ea"/>
                <a:cs typeface="+mn-cs"/>
              </a:rPr>
              <a:t>Κατανάλωση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0,25-0,3gr/Kg</a:t>
            </a:r>
            <a:r>
              <a:rPr kumimoji="0" lang="el-GR" sz="2000" b="1" i="0" u="none" strike="noStrike" kern="1200" cap="none" spc="0" normalizeH="0" baseline="0" noProof="0" dirty="0">
                <a:ln>
                  <a:noFill/>
                </a:ln>
                <a:solidFill>
                  <a:prstClr val="black"/>
                </a:solidFill>
                <a:effectLst/>
                <a:uLnTx/>
                <a:uFillTx/>
                <a:latin typeface="Calibri" panose="020F0502020204030204"/>
                <a:ea typeface="+mn-ea"/>
                <a:cs typeface="+mn-cs"/>
              </a:rPr>
              <a:t> πρωτεϊνών πριν και μετά την άσκηση με μέγιστη λήψη τα 30</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gr/</a:t>
            </a:r>
            <a:r>
              <a:rPr kumimoji="0" lang="el-GR" sz="2000" b="1" i="0" u="none" strike="noStrike" kern="1200" cap="none" spc="0" normalizeH="0" baseline="0" noProof="0" dirty="0">
                <a:ln>
                  <a:noFill/>
                </a:ln>
                <a:solidFill>
                  <a:prstClr val="black"/>
                </a:solidFill>
                <a:effectLst/>
                <a:uLnTx/>
                <a:uFillTx/>
                <a:latin typeface="Calibri" panose="020F0502020204030204"/>
                <a:ea typeface="+mn-ea"/>
                <a:cs typeface="+mn-cs"/>
              </a:rPr>
              <a:t>γεύμα</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l-GR" sz="2000" b="1" i="0" u="none" strike="noStrike" kern="1200" cap="none" spc="0" normalizeH="0" baseline="0" noProof="0" dirty="0">
                <a:ln>
                  <a:noFill/>
                </a:ln>
                <a:solidFill>
                  <a:prstClr val="black"/>
                </a:solidFill>
                <a:effectLst/>
                <a:uLnTx/>
                <a:uFillTx/>
                <a:latin typeface="Calibri" panose="020F0502020204030204"/>
                <a:ea typeface="+mn-ea"/>
                <a:cs typeface="+mn-cs"/>
              </a:rPr>
              <a:t>Κατανάλωση</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20-25gr </a:t>
            </a:r>
            <a:r>
              <a:rPr kumimoji="0" lang="el-GR" sz="2000" b="1" i="0" u="none" strike="noStrike" kern="1200" cap="none" spc="0" normalizeH="0" baseline="0" noProof="0" dirty="0">
                <a:ln>
                  <a:noFill/>
                </a:ln>
                <a:solidFill>
                  <a:prstClr val="black"/>
                </a:solidFill>
                <a:effectLst/>
                <a:uLnTx/>
                <a:uFillTx/>
                <a:latin typeface="Calibri" panose="020F0502020204030204"/>
                <a:ea typeface="+mn-ea"/>
                <a:cs typeface="+mn-cs"/>
              </a:rPr>
              <a:t>πρωτεϊνών με 30</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gr </a:t>
            </a:r>
            <a:r>
              <a:rPr kumimoji="0" lang="el-GR" sz="2000" b="1" i="0" u="none" strike="noStrike" kern="1200" cap="none" spc="0" normalizeH="0" baseline="0" noProof="0" dirty="0">
                <a:ln>
                  <a:noFill/>
                </a:ln>
                <a:solidFill>
                  <a:prstClr val="black"/>
                </a:solidFill>
                <a:effectLst/>
                <a:uLnTx/>
                <a:uFillTx/>
                <a:latin typeface="Calibri" panose="020F0502020204030204"/>
                <a:ea typeface="+mn-ea"/>
                <a:cs typeface="+mn-cs"/>
              </a:rPr>
              <a:t>υδατανθράκων μετά την άσκηση </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l-GR"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l-GR"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Ορθογώνιο 2">
            <a:extLst>
              <a:ext uri="{FF2B5EF4-FFF2-40B4-BE49-F238E27FC236}">
                <a16:creationId xmlns:a16="http://schemas.microsoft.com/office/drawing/2014/main" id="{3C28A5F3-4790-4E7E-B4CE-A70F23AE9CE5}"/>
              </a:ext>
            </a:extLst>
          </p:cNvPr>
          <p:cNvSpPr/>
          <p:nvPr/>
        </p:nvSpPr>
        <p:spPr>
          <a:xfrm>
            <a:off x="707012" y="744718"/>
            <a:ext cx="9615340" cy="15177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l-GR" sz="2000" b="1" i="0" u="none" strike="noStrike" kern="1200" cap="none" spc="0" normalizeH="0" baseline="0" noProof="0" dirty="0">
                <a:ln>
                  <a:noFill/>
                </a:ln>
                <a:solidFill>
                  <a:prstClr val="black"/>
                </a:solidFill>
                <a:effectLst/>
                <a:uLnTx/>
                <a:uFillTx/>
                <a:latin typeface="Calibri" panose="020F0502020204030204"/>
                <a:ea typeface="+mn-ea"/>
                <a:cs typeface="+mn-cs"/>
              </a:rPr>
              <a:t>Η κατανάλωση πρωτεΐνης προκαλεί υπεργλυκαιμία 1,5 έως και 4 ώρες μετά όταν καταναλωθούν ≥75</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gr </a:t>
            </a:r>
            <a:r>
              <a:rPr kumimoji="0" lang="el-GR" sz="2000" b="1" i="0" u="none" strike="noStrike" kern="1200" cap="none" spc="0" normalizeH="0" baseline="0" noProof="0" dirty="0">
                <a:ln>
                  <a:noFill/>
                </a:ln>
                <a:solidFill>
                  <a:prstClr val="black"/>
                </a:solidFill>
                <a:effectLst/>
                <a:uLnTx/>
                <a:uFillTx/>
                <a:latin typeface="Calibri" panose="020F0502020204030204"/>
                <a:ea typeface="+mn-ea"/>
                <a:cs typeface="+mn-cs"/>
              </a:rPr>
              <a:t>πρωτεΐνης ή ≥ 12.5</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gr </a:t>
            </a:r>
            <a:r>
              <a:rPr kumimoji="0" lang="el-GR" sz="2000" b="1" i="0" u="none" strike="noStrike" kern="1200" cap="none" spc="0" normalizeH="0" baseline="0" noProof="0" dirty="0">
                <a:ln>
                  <a:noFill/>
                </a:ln>
                <a:solidFill>
                  <a:prstClr val="black"/>
                </a:solidFill>
                <a:effectLst/>
                <a:uLnTx/>
                <a:uFillTx/>
                <a:latin typeface="Calibri" panose="020F0502020204030204"/>
                <a:ea typeface="+mn-ea"/>
                <a:cs typeface="+mn-cs"/>
              </a:rPr>
              <a:t>πρωτεΐνης σε συνδυασμό με υδατάνθρακες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l-GR"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l-GR" sz="2000" b="1" i="0" u="none" strike="noStrike" kern="1200" cap="none" spc="0" normalizeH="0" baseline="0" noProof="0" dirty="0">
                <a:ln>
                  <a:noFill/>
                </a:ln>
                <a:solidFill>
                  <a:prstClr val="black"/>
                </a:solidFill>
                <a:effectLst/>
                <a:uLnTx/>
                <a:uFillTx/>
                <a:latin typeface="Calibri" panose="020F0502020204030204"/>
                <a:ea typeface="+mn-ea"/>
                <a:cs typeface="+mn-cs"/>
              </a:rPr>
              <a:t>Η κατανάλωση λιπαρών σε συνδυασμό με γεύμα υψηλής πρωτεϊνικής αξίας είναι δυνατόν να προκαλέσει υπεργλυκαιμία από 3 έως και 12 ώρες μετά</a:t>
            </a:r>
            <a:endParaRPr kumimoji="0" lang="el-GR"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Εικόνα 3">
            <a:extLst>
              <a:ext uri="{FF2B5EF4-FFF2-40B4-BE49-F238E27FC236}">
                <a16:creationId xmlns:a16="http://schemas.microsoft.com/office/drawing/2014/main" id="{1A41AF10-749F-4E81-A6F7-6B6424DF705F}"/>
              </a:ext>
            </a:extLst>
          </p:cNvPr>
          <p:cNvPicPr>
            <a:picLocks noChangeAspect="1"/>
          </p:cNvPicPr>
          <p:nvPr/>
        </p:nvPicPr>
        <p:blipFill>
          <a:blip r:embed="rId2"/>
          <a:stretch>
            <a:fillRect/>
          </a:stretch>
        </p:blipFill>
        <p:spPr>
          <a:xfrm>
            <a:off x="9148609" y="2116317"/>
            <a:ext cx="3043391" cy="4279769"/>
          </a:xfrm>
          <a:prstGeom prst="rect">
            <a:avLst/>
          </a:prstGeom>
        </p:spPr>
      </p:pic>
      <p:sp>
        <p:nvSpPr>
          <p:cNvPr id="5" name="Ορθογώνιο 4">
            <a:extLst>
              <a:ext uri="{FF2B5EF4-FFF2-40B4-BE49-F238E27FC236}">
                <a16:creationId xmlns:a16="http://schemas.microsoft.com/office/drawing/2014/main" id="{51512CC2-B92B-4243-804F-1C9BDC11FAF7}"/>
              </a:ext>
            </a:extLst>
          </p:cNvPr>
          <p:cNvSpPr/>
          <p:nvPr/>
        </p:nvSpPr>
        <p:spPr>
          <a:xfrm>
            <a:off x="846002" y="6047294"/>
            <a:ext cx="8267307" cy="348792"/>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Beyond Carbohydrates for Insulin Management: Protein and Fat  Olga </a:t>
            </a:r>
            <a:r>
              <a:rPr kumimoji="0" lang="en-US" sz="1600" b="1" i="0" u="none" strike="noStrike" kern="1200" cap="none" spc="0" normalizeH="0" baseline="0" noProof="0" dirty="0" err="1">
                <a:ln>
                  <a:noFill/>
                </a:ln>
                <a:solidFill>
                  <a:prstClr val="black"/>
                </a:solidFill>
                <a:effectLst/>
                <a:uLnTx/>
                <a:uFillTx/>
                <a:latin typeface="Calibri" panose="020F0502020204030204"/>
                <a:ea typeface="+mn-ea"/>
                <a:cs typeface="+mn-cs"/>
              </a:rPr>
              <a:t>Kordonouri</a:t>
            </a:r>
            <a:r>
              <a:rPr kumimoji="0" lang="el-GR" sz="1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ISPAD</a:t>
            </a:r>
            <a:r>
              <a:rPr kumimoji="0" lang="el-GR" sz="1600" b="1" i="0" u="none" strike="noStrike" kern="1200" cap="none" spc="0" normalizeH="0" baseline="0" noProof="0" dirty="0">
                <a:ln>
                  <a:noFill/>
                </a:ln>
                <a:solidFill>
                  <a:prstClr val="black"/>
                </a:solidFill>
                <a:effectLst/>
                <a:uLnTx/>
                <a:uFillTx/>
                <a:latin typeface="Calibri" panose="020F0502020204030204"/>
                <a:ea typeface="+mn-ea"/>
                <a:cs typeface="+mn-cs"/>
              </a:rPr>
              <a:t> 2019</a:t>
            </a:r>
            <a:endParaRPr kumimoji="0" lang="el-GR"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11510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4A6BDA97-C9AD-45CA-A1E1-00E3F026E60F}"/>
              </a:ext>
            </a:extLst>
          </p:cNvPr>
          <p:cNvPicPr>
            <a:picLocks noChangeAspect="1"/>
          </p:cNvPicPr>
          <p:nvPr/>
        </p:nvPicPr>
        <p:blipFill>
          <a:blip r:embed="rId2"/>
          <a:stretch>
            <a:fillRect/>
          </a:stretch>
        </p:blipFill>
        <p:spPr>
          <a:xfrm>
            <a:off x="2713495" y="154018"/>
            <a:ext cx="6765010" cy="6549963"/>
          </a:xfrm>
          <a:prstGeom prst="rect">
            <a:avLst/>
          </a:prstGeom>
        </p:spPr>
      </p:pic>
      <p:pic>
        <p:nvPicPr>
          <p:cNvPr id="5" name="Εικόνα 4">
            <a:extLst>
              <a:ext uri="{FF2B5EF4-FFF2-40B4-BE49-F238E27FC236}">
                <a16:creationId xmlns:a16="http://schemas.microsoft.com/office/drawing/2014/main" id="{6F2339A3-90DB-4751-B93B-86959A5F6A11}"/>
              </a:ext>
            </a:extLst>
          </p:cNvPr>
          <p:cNvPicPr>
            <a:picLocks noChangeAspect="1"/>
          </p:cNvPicPr>
          <p:nvPr/>
        </p:nvPicPr>
        <p:blipFill>
          <a:blip r:embed="rId3"/>
          <a:stretch>
            <a:fillRect/>
          </a:stretch>
        </p:blipFill>
        <p:spPr>
          <a:xfrm>
            <a:off x="8313725" y="6266989"/>
            <a:ext cx="3481370" cy="219052"/>
          </a:xfrm>
          <a:prstGeom prst="rect">
            <a:avLst/>
          </a:prstGeom>
        </p:spPr>
      </p:pic>
    </p:spTree>
    <p:extLst>
      <p:ext uri="{BB962C8B-B14F-4D97-AF65-F5344CB8AC3E}">
        <p14:creationId xmlns:p14="http://schemas.microsoft.com/office/powerpoint/2010/main" val="21557373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0" y="93370"/>
            <a:ext cx="12192000" cy="6858000"/>
          </a:xfrm>
          <a:prstGeom prst="rect">
            <a:avLst/>
          </a:prstGeom>
          <a:solidFill>
            <a:schemeClr val="bg1"/>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400" b="1" i="0" u="none" strike="noStrike" kern="1200" cap="none" spc="0" normalizeH="0" baseline="0" noProof="0" dirty="0">
              <a:ln>
                <a:noFill/>
              </a:ln>
              <a:solidFill>
                <a:srgbClr val="FF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400" b="1" i="0" u="none" strike="noStrike" kern="1200" cap="none" spc="0" normalizeH="0" baseline="0" noProof="0" dirty="0">
              <a:ln>
                <a:noFill/>
              </a:ln>
              <a:solidFill>
                <a:srgbClr val="FF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4000" b="1" i="0" u="none" strike="noStrike" kern="1200" cap="none" spc="0" normalizeH="0" baseline="0" noProof="0" dirty="0">
                <a:ln>
                  <a:noFill/>
                </a:ln>
                <a:solidFill>
                  <a:srgbClr val="FF0000"/>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4000" b="1" i="0" u="none" strike="noStrike" kern="1200" cap="none" spc="0" normalizeH="0" baseline="0" noProof="0" dirty="0">
              <a:ln>
                <a:noFill/>
              </a:ln>
              <a:solidFill>
                <a:srgbClr val="FF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4000" b="1" i="0" u="none" strike="noStrike" kern="1200" cap="none" spc="0" normalizeH="0" baseline="0" noProof="0" dirty="0">
              <a:ln>
                <a:noFill/>
              </a:ln>
              <a:solidFill>
                <a:srgbClr val="FF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4000" b="1" i="0" u="none" strike="noStrike" kern="1200" cap="none" spc="0" normalizeH="0" baseline="0" noProof="0" dirty="0">
              <a:ln>
                <a:noFill/>
              </a:ln>
              <a:solidFill>
                <a:srgbClr val="FF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4000" b="1" i="0" u="none" strike="noStrike" kern="1200" cap="none" spc="0" normalizeH="0" baseline="0" noProof="0" dirty="0">
              <a:ln>
                <a:noFill/>
              </a:ln>
              <a:solidFill>
                <a:srgbClr val="FF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4000" b="1" i="0" u="none" strike="noStrike" kern="1200" cap="none" spc="0" normalizeH="0" baseline="0" noProof="0" dirty="0">
              <a:ln>
                <a:noFill/>
              </a:ln>
              <a:solidFill>
                <a:srgbClr val="FF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4400" b="1" i="0" u="none" strike="noStrike" kern="1200" cap="none" spc="0" normalizeH="0" baseline="0" noProof="0" dirty="0">
              <a:ln>
                <a:noFill/>
              </a:ln>
              <a:solidFill>
                <a:srgbClr val="FF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4400" b="1" i="0" u="none" strike="noStrike" kern="1200" cap="none" spc="0" normalizeH="0" baseline="0" noProof="0" dirty="0">
                <a:ln>
                  <a:noFill/>
                </a:ln>
                <a:solidFill>
                  <a:srgbClr val="FF0000"/>
                </a:solidFill>
                <a:effectLst/>
                <a:uLnTx/>
                <a:uFillTx/>
                <a:latin typeface="Calibri"/>
                <a:ea typeface="+mn-ea"/>
                <a:cs typeface="+mn-cs"/>
              </a:rPr>
              <a:t>   Σας ευχαριστώ</a:t>
            </a:r>
          </a:p>
        </p:txBody>
      </p:sp>
      <p:pic>
        <p:nvPicPr>
          <p:cNvPr id="3" name="Εικόνα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80480" y="3198674"/>
            <a:ext cx="4670738" cy="3906132"/>
          </a:xfrm>
          <a:prstGeom prst="rect">
            <a:avLst/>
          </a:prstGeom>
        </p:spPr>
      </p:pic>
      <p:pic>
        <p:nvPicPr>
          <p:cNvPr id="6" name="Εικόνα 5"/>
          <p:cNvPicPr>
            <a:picLocks noChangeAspect="1"/>
          </p:cNvPicPr>
          <p:nvPr/>
        </p:nvPicPr>
        <p:blipFill>
          <a:blip r:embed="rId3"/>
          <a:stretch>
            <a:fillRect/>
          </a:stretch>
        </p:blipFill>
        <p:spPr>
          <a:xfrm>
            <a:off x="5598151" y="315781"/>
            <a:ext cx="2000250" cy="2286000"/>
          </a:xfrm>
          <a:prstGeom prst="rect">
            <a:avLst/>
          </a:prstGeom>
        </p:spPr>
      </p:pic>
      <p:pic>
        <p:nvPicPr>
          <p:cNvPr id="8" name="Εικόνα 7"/>
          <p:cNvPicPr>
            <a:picLocks noChangeAspect="1"/>
          </p:cNvPicPr>
          <p:nvPr/>
        </p:nvPicPr>
        <p:blipFill>
          <a:blip r:embed="rId4"/>
          <a:stretch>
            <a:fillRect/>
          </a:stretch>
        </p:blipFill>
        <p:spPr>
          <a:xfrm>
            <a:off x="7770923" y="-218539"/>
            <a:ext cx="4421077" cy="2652646"/>
          </a:xfrm>
          <a:prstGeom prst="rect">
            <a:avLst/>
          </a:prstGeom>
        </p:spPr>
      </p:pic>
      <p:pic>
        <p:nvPicPr>
          <p:cNvPr id="5" name="Εικόνα 4">
            <a:extLst>
              <a:ext uri="{FF2B5EF4-FFF2-40B4-BE49-F238E27FC236}">
                <a16:creationId xmlns:a16="http://schemas.microsoft.com/office/drawing/2014/main" id="{F5D82F00-0915-CC00-347A-45A34FEB4F45}"/>
              </a:ext>
            </a:extLst>
          </p:cNvPr>
          <p:cNvPicPr>
            <a:picLocks noChangeAspect="1"/>
          </p:cNvPicPr>
          <p:nvPr/>
        </p:nvPicPr>
        <p:blipFill>
          <a:blip r:embed="rId5"/>
          <a:stretch>
            <a:fillRect/>
          </a:stretch>
        </p:blipFill>
        <p:spPr>
          <a:xfrm>
            <a:off x="138595" y="2660052"/>
            <a:ext cx="4133446" cy="2219136"/>
          </a:xfrm>
          <a:prstGeom prst="rect">
            <a:avLst/>
          </a:prstGeom>
        </p:spPr>
      </p:pic>
      <p:pic>
        <p:nvPicPr>
          <p:cNvPr id="7" name="Εικόνα 6">
            <a:extLst>
              <a:ext uri="{FF2B5EF4-FFF2-40B4-BE49-F238E27FC236}">
                <a16:creationId xmlns:a16="http://schemas.microsoft.com/office/drawing/2014/main" id="{B9B4335C-D92D-B15C-28C5-CDD9B7D035A5}"/>
              </a:ext>
            </a:extLst>
          </p:cNvPr>
          <p:cNvPicPr>
            <a:picLocks noChangeAspect="1"/>
          </p:cNvPicPr>
          <p:nvPr/>
        </p:nvPicPr>
        <p:blipFill>
          <a:blip r:embed="rId6"/>
          <a:stretch>
            <a:fillRect/>
          </a:stretch>
        </p:blipFill>
        <p:spPr>
          <a:xfrm>
            <a:off x="138595" y="993129"/>
            <a:ext cx="5199529" cy="1440978"/>
          </a:xfrm>
          <a:prstGeom prst="rect">
            <a:avLst/>
          </a:prstGeom>
        </p:spPr>
      </p:pic>
      <p:pic>
        <p:nvPicPr>
          <p:cNvPr id="10" name="Εικόνα 9">
            <a:extLst>
              <a:ext uri="{FF2B5EF4-FFF2-40B4-BE49-F238E27FC236}">
                <a16:creationId xmlns:a16="http://schemas.microsoft.com/office/drawing/2014/main" id="{32153860-30F2-14F5-5AE8-0EC126AA5700}"/>
              </a:ext>
            </a:extLst>
          </p:cNvPr>
          <p:cNvPicPr>
            <a:picLocks noChangeAspect="1"/>
          </p:cNvPicPr>
          <p:nvPr/>
        </p:nvPicPr>
        <p:blipFill>
          <a:blip r:embed="rId7"/>
          <a:stretch>
            <a:fillRect/>
          </a:stretch>
        </p:blipFill>
        <p:spPr>
          <a:xfrm>
            <a:off x="8707783" y="2897623"/>
            <a:ext cx="2935131" cy="1425302"/>
          </a:xfrm>
          <a:prstGeom prst="rect">
            <a:avLst/>
          </a:prstGeom>
        </p:spPr>
      </p:pic>
    </p:spTree>
    <p:extLst>
      <p:ext uri="{BB962C8B-B14F-4D97-AF65-F5344CB8AC3E}">
        <p14:creationId xmlns:p14="http://schemas.microsoft.com/office/powerpoint/2010/main" val="7158375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2ED1ACE5-ED7A-CC6B-0C60-A91A99F9DA18}"/>
              </a:ext>
            </a:extLst>
          </p:cNvPr>
          <p:cNvPicPr>
            <a:picLocks noChangeAspect="1"/>
          </p:cNvPicPr>
          <p:nvPr/>
        </p:nvPicPr>
        <p:blipFill>
          <a:blip r:embed="rId2"/>
          <a:stretch>
            <a:fillRect/>
          </a:stretch>
        </p:blipFill>
        <p:spPr>
          <a:xfrm>
            <a:off x="17842" y="546847"/>
            <a:ext cx="12156315" cy="5342966"/>
          </a:xfrm>
          <a:prstGeom prst="rect">
            <a:avLst/>
          </a:prstGeom>
        </p:spPr>
      </p:pic>
    </p:spTree>
    <p:extLst>
      <p:ext uri="{BB962C8B-B14F-4D97-AF65-F5344CB8AC3E}">
        <p14:creationId xmlns:p14="http://schemas.microsoft.com/office/powerpoint/2010/main" val="28037751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a:extLst>
              <a:ext uri="{FF2B5EF4-FFF2-40B4-BE49-F238E27FC236}">
                <a16:creationId xmlns:a16="http://schemas.microsoft.com/office/drawing/2014/main" id="{F14EE564-3895-8120-908A-75BAFB46D95A}"/>
              </a:ext>
            </a:extLst>
          </p:cNvPr>
          <p:cNvSpPr/>
          <p:nvPr/>
        </p:nvSpPr>
        <p:spPr>
          <a:xfrm>
            <a:off x="1183341" y="847164"/>
            <a:ext cx="9986682" cy="516367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pPr>
            <a:r>
              <a:rPr lang="el-GR" sz="2000" b="1" i="0" dirty="0">
                <a:solidFill>
                  <a:srgbClr val="FF0000"/>
                </a:solidFill>
                <a:effectLst/>
              </a:rPr>
              <a:t>Η φυσική δραστηριότητα σε άτομα </a:t>
            </a:r>
            <a:r>
              <a:rPr lang="el-GR" sz="2000" b="1" dirty="0">
                <a:solidFill>
                  <a:srgbClr val="FF0000"/>
                </a:solidFill>
              </a:rPr>
              <a:t>με ΣΔ βελτιώνει </a:t>
            </a:r>
          </a:p>
          <a:p>
            <a:pPr>
              <a:lnSpc>
                <a:spcPct val="150000"/>
              </a:lnSpc>
            </a:pPr>
            <a:endParaRPr lang="el-GR" sz="2000" b="1" dirty="0">
              <a:solidFill>
                <a:srgbClr val="3C4043"/>
              </a:solidFill>
            </a:endParaRPr>
          </a:p>
          <a:p>
            <a:pPr marL="285750" indent="-285750">
              <a:lnSpc>
                <a:spcPct val="150000"/>
              </a:lnSpc>
              <a:buFont typeface="Wingdings" panose="05000000000000000000" pitchFamily="2" charset="2"/>
              <a:buChar char="Ø"/>
            </a:pPr>
            <a:r>
              <a:rPr lang="el-GR" sz="2000" b="1" dirty="0">
                <a:solidFill>
                  <a:srgbClr val="3C4043"/>
                </a:solidFill>
              </a:rPr>
              <a:t>τον </a:t>
            </a:r>
            <a:r>
              <a:rPr lang="el-GR" sz="2000" b="1" i="0" dirty="0" err="1">
                <a:solidFill>
                  <a:srgbClr val="3C4043"/>
                </a:solidFill>
                <a:effectLst/>
              </a:rPr>
              <a:t>γλυκαιμικό</a:t>
            </a:r>
            <a:r>
              <a:rPr lang="el-GR" sz="2000" b="1" i="0" dirty="0">
                <a:solidFill>
                  <a:srgbClr val="3C4043"/>
                </a:solidFill>
                <a:effectLst/>
              </a:rPr>
              <a:t> </a:t>
            </a:r>
            <a:r>
              <a:rPr lang="el-GR" sz="2000" b="1" dirty="0">
                <a:solidFill>
                  <a:srgbClr val="3C4043"/>
                </a:solidFill>
              </a:rPr>
              <a:t>έ</a:t>
            </a:r>
            <a:r>
              <a:rPr lang="el-GR" sz="2000" b="1" i="0" dirty="0">
                <a:solidFill>
                  <a:srgbClr val="3C4043"/>
                </a:solidFill>
                <a:effectLst/>
              </a:rPr>
              <a:t>λεγχο</a:t>
            </a:r>
          </a:p>
          <a:p>
            <a:pPr marL="285750" indent="-285750">
              <a:lnSpc>
                <a:spcPct val="150000"/>
              </a:lnSpc>
              <a:buFont typeface="Wingdings" panose="05000000000000000000" pitchFamily="2" charset="2"/>
              <a:buChar char="Ø"/>
            </a:pPr>
            <a:r>
              <a:rPr lang="el-GR" sz="2000" b="1" dirty="0">
                <a:solidFill>
                  <a:srgbClr val="3C4043"/>
                </a:solidFill>
              </a:rPr>
              <a:t>τ</a:t>
            </a:r>
            <a:r>
              <a:rPr lang="el-GR" sz="2000" b="1" i="0" dirty="0">
                <a:solidFill>
                  <a:srgbClr val="3C4043"/>
                </a:solidFill>
                <a:effectLst/>
              </a:rPr>
              <a:t>ο </a:t>
            </a:r>
            <a:r>
              <a:rPr lang="el-GR" sz="2000" b="1" i="0" dirty="0" err="1">
                <a:solidFill>
                  <a:srgbClr val="3C4043"/>
                </a:solidFill>
                <a:effectLst/>
              </a:rPr>
              <a:t>λιπιδαιμικό</a:t>
            </a:r>
            <a:r>
              <a:rPr lang="el-GR" sz="2000" b="1" i="0" dirty="0">
                <a:solidFill>
                  <a:srgbClr val="3C4043"/>
                </a:solidFill>
                <a:effectLst/>
              </a:rPr>
              <a:t> προφίλ </a:t>
            </a:r>
          </a:p>
          <a:p>
            <a:pPr marL="285750" indent="-285750">
              <a:lnSpc>
                <a:spcPct val="150000"/>
              </a:lnSpc>
              <a:buFont typeface="Wingdings" panose="05000000000000000000" pitchFamily="2" charset="2"/>
              <a:buChar char="Ø"/>
            </a:pPr>
            <a:r>
              <a:rPr lang="el-GR" sz="2000" b="1" dirty="0">
                <a:solidFill>
                  <a:srgbClr val="3C4043"/>
                </a:solidFill>
              </a:rPr>
              <a:t>τ</a:t>
            </a:r>
            <a:r>
              <a:rPr lang="el-GR" sz="2000" b="1" i="0" dirty="0">
                <a:solidFill>
                  <a:srgbClr val="3C4043"/>
                </a:solidFill>
                <a:effectLst/>
              </a:rPr>
              <a:t>ην καρδιαγγειακή ικανότητα και την μυϊκή ενδυνάμωση  </a:t>
            </a:r>
          </a:p>
          <a:p>
            <a:pPr marL="285750" indent="-285750">
              <a:lnSpc>
                <a:spcPct val="150000"/>
              </a:lnSpc>
              <a:buFont typeface="Wingdings" panose="05000000000000000000" pitchFamily="2" charset="2"/>
              <a:buChar char="Ø"/>
            </a:pPr>
            <a:r>
              <a:rPr lang="el-GR" sz="2000" b="1" dirty="0">
                <a:solidFill>
                  <a:srgbClr val="3C4043"/>
                </a:solidFill>
              </a:rPr>
              <a:t>την</a:t>
            </a:r>
            <a:r>
              <a:rPr lang="el-GR" sz="2000" b="1" i="0" dirty="0">
                <a:solidFill>
                  <a:srgbClr val="3C4043"/>
                </a:solidFill>
                <a:effectLst/>
              </a:rPr>
              <a:t> </a:t>
            </a:r>
            <a:r>
              <a:rPr lang="el-GR" sz="2000" b="1" i="0" dirty="0" err="1">
                <a:solidFill>
                  <a:srgbClr val="3C4043"/>
                </a:solidFill>
                <a:effectLst/>
              </a:rPr>
              <a:t>ινσουλινοευαισθησία</a:t>
            </a:r>
            <a:r>
              <a:rPr lang="el-GR" sz="2000" b="1" i="0" dirty="0">
                <a:solidFill>
                  <a:srgbClr val="3C4043"/>
                </a:solidFill>
                <a:effectLst/>
              </a:rPr>
              <a:t> </a:t>
            </a:r>
          </a:p>
          <a:p>
            <a:pPr marL="285750" indent="-285750">
              <a:lnSpc>
                <a:spcPct val="150000"/>
              </a:lnSpc>
              <a:buFont typeface="Wingdings" panose="05000000000000000000" pitchFamily="2" charset="2"/>
              <a:buChar char="Ø"/>
            </a:pPr>
            <a:r>
              <a:rPr lang="el-GR" sz="2000" b="1" i="0" dirty="0">
                <a:solidFill>
                  <a:srgbClr val="3C4043"/>
                </a:solidFill>
                <a:effectLst/>
              </a:rPr>
              <a:t>την συχνότητα και σοβαρότητα των επιπλοκών που σχετίζονται με τον διαβήτη </a:t>
            </a:r>
          </a:p>
          <a:p>
            <a:pPr>
              <a:lnSpc>
                <a:spcPct val="150000"/>
              </a:lnSpc>
            </a:pPr>
            <a:r>
              <a:rPr lang="el-GR" sz="2000" b="1" dirty="0">
                <a:solidFill>
                  <a:srgbClr val="3C4043"/>
                </a:solidFill>
              </a:rPr>
              <a:t>     </a:t>
            </a:r>
            <a:r>
              <a:rPr lang="el-GR" sz="2000" b="1" i="0" dirty="0">
                <a:solidFill>
                  <a:srgbClr val="3C4043"/>
                </a:solidFill>
                <a:effectLst/>
              </a:rPr>
              <a:t>όπως η νεφροπάθεια, η </a:t>
            </a:r>
            <a:r>
              <a:rPr lang="el-GR" sz="2000" b="1" i="0" dirty="0" err="1">
                <a:solidFill>
                  <a:srgbClr val="3C4043"/>
                </a:solidFill>
                <a:effectLst/>
              </a:rPr>
              <a:t>αμφιβληστροειδοπάθεια</a:t>
            </a:r>
            <a:r>
              <a:rPr lang="el-GR" sz="2000" b="1" i="0" dirty="0">
                <a:solidFill>
                  <a:srgbClr val="3C4043"/>
                </a:solidFill>
                <a:effectLst/>
              </a:rPr>
              <a:t> και η νευροπάθεια </a:t>
            </a:r>
          </a:p>
          <a:p>
            <a:pPr marL="285750" indent="-285750">
              <a:lnSpc>
                <a:spcPct val="150000"/>
              </a:lnSpc>
              <a:buFont typeface="Wingdings" panose="05000000000000000000" pitchFamily="2" charset="2"/>
              <a:buChar char="Ø"/>
            </a:pPr>
            <a:r>
              <a:rPr lang="el-GR" sz="2000" b="1" i="0" dirty="0">
                <a:solidFill>
                  <a:srgbClr val="3C4043"/>
                </a:solidFill>
                <a:effectLst/>
              </a:rPr>
              <a:t>την HbA1C σε παιδιά και εφήβους </a:t>
            </a:r>
          </a:p>
          <a:p>
            <a:pPr marL="285750" indent="-285750">
              <a:lnSpc>
                <a:spcPct val="150000"/>
              </a:lnSpc>
              <a:buFont typeface="Wingdings" panose="05000000000000000000" pitchFamily="2" charset="2"/>
              <a:buChar char="Ø"/>
            </a:pPr>
            <a:r>
              <a:rPr lang="el-GR" sz="2000" b="1" i="0" dirty="0">
                <a:solidFill>
                  <a:srgbClr val="3C4043"/>
                </a:solidFill>
                <a:effectLst/>
              </a:rPr>
              <a:t>του </a:t>
            </a:r>
            <a:r>
              <a:rPr lang="en-US" sz="2000" b="1" i="0" dirty="0">
                <a:solidFill>
                  <a:srgbClr val="3C4043"/>
                </a:solidFill>
                <a:effectLst/>
              </a:rPr>
              <a:t>time in range </a:t>
            </a:r>
            <a:endParaRPr lang="el-GR" sz="2000" b="1" i="0" dirty="0">
              <a:solidFill>
                <a:srgbClr val="3C4043"/>
              </a:solidFill>
              <a:effectLst/>
            </a:endParaRPr>
          </a:p>
          <a:p>
            <a:pPr marL="285750" indent="-285750">
              <a:lnSpc>
                <a:spcPct val="150000"/>
              </a:lnSpc>
              <a:buFont typeface="Wingdings" panose="05000000000000000000" pitchFamily="2" charset="2"/>
              <a:buChar char="Ø"/>
            </a:pPr>
            <a:r>
              <a:rPr lang="el-GR" sz="2000" b="1" dirty="0">
                <a:solidFill>
                  <a:srgbClr val="3C4043"/>
                </a:solidFill>
              </a:rPr>
              <a:t>την </a:t>
            </a:r>
            <a:r>
              <a:rPr lang="el-GR" sz="2000" b="1" i="0" dirty="0">
                <a:solidFill>
                  <a:srgbClr val="3C4043"/>
                </a:solidFill>
                <a:effectLst/>
              </a:rPr>
              <a:t>θνησιμότητας στους ενήλικες</a:t>
            </a:r>
          </a:p>
        </p:txBody>
      </p:sp>
      <p:pic>
        <p:nvPicPr>
          <p:cNvPr id="4" name="Γραφικό 3" descr="Κρίκετ">
            <a:extLst>
              <a:ext uri="{FF2B5EF4-FFF2-40B4-BE49-F238E27FC236}">
                <a16:creationId xmlns:a16="http://schemas.microsoft.com/office/drawing/2014/main" id="{A5DCF417-B2E9-B4A7-B852-5A2491672EA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624482" y="685800"/>
            <a:ext cx="1546411" cy="1546411"/>
          </a:xfrm>
          <a:prstGeom prst="rect">
            <a:avLst/>
          </a:prstGeom>
        </p:spPr>
      </p:pic>
      <p:pic>
        <p:nvPicPr>
          <p:cNvPr id="6" name="Γραφικό 5" descr="Χορεύω">
            <a:extLst>
              <a:ext uri="{FF2B5EF4-FFF2-40B4-BE49-F238E27FC236}">
                <a16:creationId xmlns:a16="http://schemas.microsoft.com/office/drawing/2014/main" id="{950BB7FA-1518-0008-CE74-D98FD87B094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968753" y="2586318"/>
            <a:ext cx="914400" cy="914400"/>
          </a:xfrm>
          <a:prstGeom prst="rect">
            <a:avLst/>
          </a:prstGeom>
        </p:spPr>
      </p:pic>
      <p:pic>
        <p:nvPicPr>
          <p:cNvPr id="8" name="Γραφικό 7" descr="Πρόγραμμα γυμναστικής δαπέδου">
            <a:extLst>
              <a:ext uri="{FF2B5EF4-FFF2-40B4-BE49-F238E27FC236}">
                <a16:creationId xmlns:a16="http://schemas.microsoft.com/office/drawing/2014/main" id="{5E320E7A-7F4C-2DB5-4E73-E29EB178B0B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964705" y="4782671"/>
            <a:ext cx="1255059" cy="1255059"/>
          </a:xfrm>
          <a:prstGeom prst="rect">
            <a:avLst/>
          </a:prstGeom>
        </p:spPr>
      </p:pic>
    </p:spTree>
    <p:extLst>
      <p:ext uri="{BB962C8B-B14F-4D97-AF65-F5344CB8AC3E}">
        <p14:creationId xmlns:p14="http://schemas.microsoft.com/office/powerpoint/2010/main" val="41437457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a:extLst>
              <a:ext uri="{FF2B5EF4-FFF2-40B4-BE49-F238E27FC236}">
                <a16:creationId xmlns:a16="http://schemas.microsoft.com/office/drawing/2014/main" id="{06B43FB5-2D1C-8C42-96F8-9EA52723CE0D}"/>
              </a:ext>
            </a:extLst>
          </p:cNvPr>
          <p:cNvSpPr/>
          <p:nvPr/>
        </p:nvSpPr>
        <p:spPr>
          <a:xfrm>
            <a:off x="1255059" y="224118"/>
            <a:ext cx="10659035" cy="645458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pPr>
            <a:r>
              <a:rPr lang="el-GR" sz="2000" b="1" i="0" dirty="0">
                <a:solidFill>
                  <a:srgbClr val="FF0000"/>
                </a:solidFill>
                <a:effectLst/>
              </a:rPr>
              <a:t>Παρά τα οφέλη της φυσικής δραστηριότητας πολλά άτομα με ΣΔ1 δεν ασκούνται λόγω</a:t>
            </a:r>
          </a:p>
          <a:p>
            <a:pPr>
              <a:lnSpc>
                <a:spcPct val="150000"/>
              </a:lnSpc>
            </a:pPr>
            <a:endParaRPr lang="el-GR" sz="2000" b="1" i="0" dirty="0">
              <a:solidFill>
                <a:srgbClr val="3C4043"/>
              </a:solidFill>
              <a:effectLst/>
            </a:endParaRPr>
          </a:p>
          <a:p>
            <a:pPr marL="342900" indent="-342900">
              <a:lnSpc>
                <a:spcPct val="150000"/>
              </a:lnSpc>
              <a:buFont typeface="Wingdings" panose="05000000000000000000" pitchFamily="2" charset="2"/>
              <a:buChar char="Ø"/>
            </a:pPr>
            <a:r>
              <a:rPr lang="el-GR" sz="2000" b="1" i="0" dirty="0">
                <a:solidFill>
                  <a:srgbClr val="3C4043"/>
                </a:solidFill>
                <a:effectLst/>
              </a:rPr>
              <a:t>του φόβου της υπογλυκαιμίας</a:t>
            </a:r>
          </a:p>
          <a:p>
            <a:pPr marL="342900" indent="-342900">
              <a:lnSpc>
                <a:spcPct val="150000"/>
              </a:lnSpc>
              <a:buFont typeface="Wingdings" panose="05000000000000000000" pitchFamily="2" charset="2"/>
              <a:buChar char="Ø"/>
            </a:pPr>
            <a:r>
              <a:rPr lang="el-GR" sz="2000" b="1" dirty="0">
                <a:solidFill>
                  <a:srgbClr val="3C4043"/>
                </a:solidFill>
              </a:rPr>
              <a:t>της μη </a:t>
            </a:r>
            <a:r>
              <a:rPr lang="el-GR" sz="2000" b="1" i="0" dirty="0">
                <a:solidFill>
                  <a:srgbClr val="3C4043"/>
                </a:solidFill>
                <a:effectLst/>
              </a:rPr>
              <a:t>ύπαρξης επαρκούς γνώσης των παραγόντων κινδύνου για υπογλυκαιμία </a:t>
            </a:r>
          </a:p>
          <a:p>
            <a:pPr>
              <a:lnSpc>
                <a:spcPct val="150000"/>
              </a:lnSpc>
            </a:pPr>
            <a:r>
              <a:rPr lang="el-GR" sz="2000" b="1" dirty="0">
                <a:solidFill>
                  <a:srgbClr val="3C4043"/>
                </a:solidFill>
              </a:rPr>
              <a:t>      </a:t>
            </a:r>
            <a:r>
              <a:rPr lang="el-GR" sz="2000" b="1" i="0" dirty="0">
                <a:solidFill>
                  <a:srgbClr val="3C4043"/>
                </a:solidFill>
                <a:effectLst/>
              </a:rPr>
              <a:t>και των στρατηγικών στην διαχείρισης της πρόληψης </a:t>
            </a:r>
          </a:p>
          <a:p>
            <a:pPr marL="342900" indent="-342900">
              <a:lnSpc>
                <a:spcPct val="150000"/>
              </a:lnSpc>
              <a:buFont typeface="Wingdings" panose="05000000000000000000" pitchFamily="2" charset="2"/>
              <a:buChar char="Ø"/>
            </a:pPr>
            <a:r>
              <a:rPr lang="el-GR" sz="2000" b="1" dirty="0">
                <a:solidFill>
                  <a:srgbClr val="3C4043"/>
                </a:solidFill>
              </a:rPr>
              <a:t>τ</a:t>
            </a:r>
            <a:r>
              <a:rPr lang="el-GR" sz="2000" b="1" i="0" dirty="0">
                <a:solidFill>
                  <a:srgbClr val="3C4043"/>
                </a:solidFill>
                <a:effectLst/>
              </a:rPr>
              <a:t>ης </a:t>
            </a:r>
            <a:r>
              <a:rPr lang="el-GR" sz="2000" b="1" dirty="0">
                <a:solidFill>
                  <a:srgbClr val="3C4043"/>
                </a:solidFill>
              </a:rPr>
              <a:t>δυσκολίας εφαρμογής των</a:t>
            </a:r>
            <a:r>
              <a:rPr lang="el-GR" sz="2000" b="1" i="0" dirty="0">
                <a:solidFill>
                  <a:srgbClr val="3C4043"/>
                </a:solidFill>
                <a:effectLst/>
              </a:rPr>
              <a:t> κατευθυντήριων οδηγιών για την </a:t>
            </a:r>
            <a:r>
              <a:rPr lang="el-GR" sz="2000" b="1" i="0" dirty="0" err="1">
                <a:solidFill>
                  <a:srgbClr val="3C4043"/>
                </a:solidFill>
                <a:effectLst/>
              </a:rPr>
              <a:t>ινσουλινοθεραπεία</a:t>
            </a:r>
            <a:r>
              <a:rPr lang="el-GR" sz="2000" b="1" i="0" dirty="0">
                <a:solidFill>
                  <a:srgbClr val="3C4043"/>
                </a:solidFill>
                <a:effectLst/>
              </a:rPr>
              <a:t> </a:t>
            </a:r>
          </a:p>
          <a:p>
            <a:pPr>
              <a:lnSpc>
                <a:spcPct val="150000"/>
              </a:lnSpc>
            </a:pPr>
            <a:r>
              <a:rPr lang="el-GR" sz="2000" b="1" dirty="0">
                <a:solidFill>
                  <a:srgbClr val="3C4043"/>
                </a:solidFill>
              </a:rPr>
              <a:t>      </a:t>
            </a:r>
            <a:r>
              <a:rPr lang="el-GR" sz="2000" b="1" i="0" dirty="0">
                <a:solidFill>
                  <a:srgbClr val="3C4043"/>
                </a:solidFill>
                <a:effectLst/>
              </a:rPr>
              <a:t>και την κατανάλωση υδατανθράκων στην </a:t>
            </a:r>
            <a:r>
              <a:rPr lang="el-GR" sz="2000" b="1" dirty="0">
                <a:solidFill>
                  <a:srgbClr val="3C4043"/>
                </a:solidFill>
              </a:rPr>
              <a:t>άσκηση</a:t>
            </a:r>
            <a:endParaRPr lang="el-GR" sz="2000" b="1" i="0" dirty="0">
              <a:solidFill>
                <a:srgbClr val="3C4043"/>
              </a:solidFill>
              <a:effectLst/>
            </a:endParaRPr>
          </a:p>
          <a:p>
            <a:pPr marL="342900" indent="-342900">
              <a:lnSpc>
                <a:spcPct val="150000"/>
              </a:lnSpc>
              <a:buFont typeface="Wingdings" panose="05000000000000000000" pitchFamily="2" charset="2"/>
              <a:buChar char="Ø"/>
            </a:pPr>
            <a:r>
              <a:rPr lang="el-GR" sz="2000" b="1" dirty="0">
                <a:solidFill>
                  <a:srgbClr val="3C4043"/>
                </a:solidFill>
              </a:rPr>
              <a:t>τ</a:t>
            </a:r>
            <a:r>
              <a:rPr lang="el-GR" sz="2000" b="1" i="0" dirty="0">
                <a:solidFill>
                  <a:srgbClr val="3C4043"/>
                </a:solidFill>
                <a:effectLst/>
              </a:rPr>
              <a:t>ης μεγάλης μεταβλητότητας των τιμών γλυκόζης </a:t>
            </a:r>
          </a:p>
          <a:p>
            <a:pPr>
              <a:lnSpc>
                <a:spcPct val="150000"/>
              </a:lnSpc>
            </a:pPr>
            <a:r>
              <a:rPr lang="el-GR" sz="2000" b="1" dirty="0">
                <a:solidFill>
                  <a:srgbClr val="3C4043"/>
                </a:solidFill>
              </a:rPr>
              <a:t>      </a:t>
            </a:r>
            <a:r>
              <a:rPr lang="el-GR" sz="2000" b="1" i="0" dirty="0">
                <a:solidFill>
                  <a:srgbClr val="3C4043"/>
                </a:solidFill>
                <a:effectLst/>
              </a:rPr>
              <a:t>ακόμη και κάτω από αυστηρά ελεγχόμενες συνθήκες</a:t>
            </a:r>
            <a:endParaRPr lang="el-GR" sz="2000" b="1" dirty="0">
              <a:solidFill>
                <a:srgbClr val="3C4043"/>
              </a:solidFill>
            </a:endParaRPr>
          </a:p>
          <a:p>
            <a:pPr marL="342900" indent="-342900">
              <a:lnSpc>
                <a:spcPct val="150000"/>
              </a:lnSpc>
              <a:buFont typeface="Wingdings" panose="05000000000000000000" pitchFamily="2" charset="2"/>
              <a:buChar char="Ø"/>
            </a:pPr>
            <a:r>
              <a:rPr lang="el-GR" sz="2000" b="1" dirty="0">
                <a:solidFill>
                  <a:srgbClr val="3C4043"/>
                </a:solidFill>
              </a:rPr>
              <a:t>τον</a:t>
            </a:r>
            <a:r>
              <a:rPr lang="el-GR" sz="2000" b="1" i="0" dirty="0">
                <a:solidFill>
                  <a:srgbClr val="3C4043"/>
                </a:solidFill>
                <a:effectLst/>
              </a:rPr>
              <a:t> αυξημένο κίνδυνο υπογλυκαιμίας (&lt;70 </a:t>
            </a:r>
            <a:r>
              <a:rPr lang="el-GR" sz="2000" b="1" i="0" dirty="0" err="1">
                <a:solidFill>
                  <a:srgbClr val="3C4043"/>
                </a:solidFill>
                <a:effectLst/>
              </a:rPr>
              <a:t>mg</a:t>
            </a:r>
            <a:r>
              <a:rPr lang="el-GR" sz="2000" b="1" i="0" dirty="0">
                <a:solidFill>
                  <a:srgbClr val="3C4043"/>
                </a:solidFill>
                <a:effectLst/>
              </a:rPr>
              <a:t>/</a:t>
            </a:r>
            <a:r>
              <a:rPr lang="el-GR" sz="2000" b="1" i="0" dirty="0" err="1">
                <a:solidFill>
                  <a:srgbClr val="3C4043"/>
                </a:solidFill>
                <a:effectLst/>
              </a:rPr>
              <a:t>dL</a:t>
            </a:r>
            <a:r>
              <a:rPr lang="el-GR" sz="2000" b="1" i="0" dirty="0">
                <a:solidFill>
                  <a:srgbClr val="3C4043"/>
                </a:solidFill>
                <a:effectLst/>
              </a:rPr>
              <a:t>) </a:t>
            </a:r>
          </a:p>
          <a:p>
            <a:pPr>
              <a:lnSpc>
                <a:spcPct val="150000"/>
              </a:lnSpc>
            </a:pPr>
            <a:r>
              <a:rPr lang="el-GR" sz="2000" b="1" dirty="0">
                <a:solidFill>
                  <a:srgbClr val="3C4043"/>
                </a:solidFill>
              </a:rPr>
              <a:t>      </a:t>
            </a:r>
            <a:r>
              <a:rPr lang="el-GR" sz="2000" b="1" i="0" dirty="0">
                <a:solidFill>
                  <a:srgbClr val="3C4043"/>
                </a:solidFill>
                <a:effectLst/>
              </a:rPr>
              <a:t>κατά τη διάρκεια και για ώρες μετά την άσκηση</a:t>
            </a:r>
            <a:endParaRPr lang="el-GR" sz="2000" b="1" dirty="0"/>
          </a:p>
        </p:txBody>
      </p:sp>
      <p:pic>
        <p:nvPicPr>
          <p:cNvPr id="5" name="Εικόνα 4">
            <a:extLst>
              <a:ext uri="{FF2B5EF4-FFF2-40B4-BE49-F238E27FC236}">
                <a16:creationId xmlns:a16="http://schemas.microsoft.com/office/drawing/2014/main" id="{0785BF30-1AB8-E8BC-FFB5-A27976CDA138}"/>
              </a:ext>
            </a:extLst>
          </p:cNvPr>
          <p:cNvPicPr>
            <a:picLocks noChangeAspect="1"/>
          </p:cNvPicPr>
          <p:nvPr/>
        </p:nvPicPr>
        <p:blipFill>
          <a:blip r:embed="rId2"/>
          <a:stretch>
            <a:fillRect/>
          </a:stretch>
        </p:blipFill>
        <p:spPr>
          <a:xfrm>
            <a:off x="8398808" y="3926541"/>
            <a:ext cx="2305050" cy="1981200"/>
          </a:xfrm>
          <a:prstGeom prst="rect">
            <a:avLst/>
          </a:prstGeom>
        </p:spPr>
      </p:pic>
    </p:spTree>
    <p:extLst>
      <p:ext uri="{BB962C8B-B14F-4D97-AF65-F5344CB8AC3E}">
        <p14:creationId xmlns:p14="http://schemas.microsoft.com/office/powerpoint/2010/main" val="39643964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a:extLst>
              <a:ext uri="{FF2B5EF4-FFF2-40B4-BE49-F238E27FC236}">
                <a16:creationId xmlns:a16="http://schemas.microsoft.com/office/drawing/2014/main" id="{EDE07EF8-4136-A490-1C7E-0E74471A2A3C}"/>
              </a:ext>
            </a:extLst>
          </p:cNvPr>
          <p:cNvSpPr/>
          <p:nvPr/>
        </p:nvSpPr>
        <p:spPr>
          <a:xfrm>
            <a:off x="1111623" y="268941"/>
            <a:ext cx="9287435" cy="9144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2800" b="1" dirty="0">
                <a:solidFill>
                  <a:schemeClr val="tx1"/>
                </a:solidFill>
              </a:rPr>
              <a:t>Τεχνολογία, διαβήτης και άσκηση</a:t>
            </a:r>
          </a:p>
        </p:txBody>
      </p:sp>
      <p:pic>
        <p:nvPicPr>
          <p:cNvPr id="3" name="Εικόνα 2">
            <a:extLst>
              <a:ext uri="{FF2B5EF4-FFF2-40B4-BE49-F238E27FC236}">
                <a16:creationId xmlns:a16="http://schemas.microsoft.com/office/drawing/2014/main" id="{B0CBC9A0-DDAA-5B1D-D4CF-53F1FDA673C6}"/>
              </a:ext>
            </a:extLst>
          </p:cNvPr>
          <p:cNvPicPr>
            <a:picLocks noChangeAspect="1"/>
          </p:cNvPicPr>
          <p:nvPr/>
        </p:nvPicPr>
        <p:blipFill>
          <a:blip r:embed="rId2"/>
          <a:stretch>
            <a:fillRect/>
          </a:stretch>
        </p:blipFill>
        <p:spPr>
          <a:xfrm>
            <a:off x="7949927" y="1117968"/>
            <a:ext cx="3517697" cy="2542252"/>
          </a:xfrm>
          <a:prstGeom prst="rect">
            <a:avLst/>
          </a:prstGeom>
        </p:spPr>
      </p:pic>
      <p:pic>
        <p:nvPicPr>
          <p:cNvPr id="4" name="Εικόνα 3">
            <a:extLst>
              <a:ext uri="{FF2B5EF4-FFF2-40B4-BE49-F238E27FC236}">
                <a16:creationId xmlns:a16="http://schemas.microsoft.com/office/drawing/2014/main" id="{BEE53175-8ADB-7CC0-12C0-1C907D047F1B}"/>
              </a:ext>
            </a:extLst>
          </p:cNvPr>
          <p:cNvPicPr>
            <a:picLocks noChangeAspect="1"/>
          </p:cNvPicPr>
          <p:nvPr/>
        </p:nvPicPr>
        <p:blipFill>
          <a:blip r:embed="rId3"/>
          <a:stretch>
            <a:fillRect/>
          </a:stretch>
        </p:blipFill>
        <p:spPr>
          <a:xfrm>
            <a:off x="264861" y="4131373"/>
            <a:ext cx="2074928" cy="2617787"/>
          </a:xfrm>
          <a:prstGeom prst="rect">
            <a:avLst/>
          </a:prstGeom>
        </p:spPr>
      </p:pic>
      <p:pic>
        <p:nvPicPr>
          <p:cNvPr id="5" name="Εικόνα 4">
            <a:extLst>
              <a:ext uri="{FF2B5EF4-FFF2-40B4-BE49-F238E27FC236}">
                <a16:creationId xmlns:a16="http://schemas.microsoft.com/office/drawing/2014/main" id="{60F9BCC3-C94C-8648-41AB-C1712365641E}"/>
              </a:ext>
            </a:extLst>
          </p:cNvPr>
          <p:cNvPicPr>
            <a:picLocks noChangeAspect="1"/>
          </p:cNvPicPr>
          <p:nvPr/>
        </p:nvPicPr>
        <p:blipFill>
          <a:blip r:embed="rId4"/>
          <a:stretch>
            <a:fillRect/>
          </a:stretch>
        </p:blipFill>
        <p:spPr>
          <a:xfrm>
            <a:off x="1111623" y="1458185"/>
            <a:ext cx="2818417" cy="2202035"/>
          </a:xfrm>
          <a:prstGeom prst="rect">
            <a:avLst/>
          </a:prstGeom>
        </p:spPr>
      </p:pic>
      <p:pic>
        <p:nvPicPr>
          <p:cNvPr id="6" name="Εικόνα 5">
            <a:extLst>
              <a:ext uri="{FF2B5EF4-FFF2-40B4-BE49-F238E27FC236}">
                <a16:creationId xmlns:a16="http://schemas.microsoft.com/office/drawing/2014/main" id="{EB2C8247-D835-60EE-6E1C-077C05C2130E}"/>
              </a:ext>
            </a:extLst>
          </p:cNvPr>
          <p:cNvPicPr>
            <a:picLocks noChangeAspect="1"/>
          </p:cNvPicPr>
          <p:nvPr/>
        </p:nvPicPr>
        <p:blipFill>
          <a:blip r:embed="rId5"/>
          <a:stretch>
            <a:fillRect/>
          </a:stretch>
        </p:blipFill>
        <p:spPr>
          <a:xfrm>
            <a:off x="5824625" y="4367277"/>
            <a:ext cx="2371550" cy="2145978"/>
          </a:xfrm>
          <a:prstGeom prst="rect">
            <a:avLst/>
          </a:prstGeom>
        </p:spPr>
      </p:pic>
      <p:pic>
        <p:nvPicPr>
          <p:cNvPr id="7" name="Εικόνα 6">
            <a:extLst>
              <a:ext uri="{FF2B5EF4-FFF2-40B4-BE49-F238E27FC236}">
                <a16:creationId xmlns:a16="http://schemas.microsoft.com/office/drawing/2014/main" id="{FC35DB46-89E7-0CE3-7B64-DF658B37BB37}"/>
              </a:ext>
            </a:extLst>
          </p:cNvPr>
          <p:cNvPicPr>
            <a:picLocks noChangeAspect="1"/>
          </p:cNvPicPr>
          <p:nvPr/>
        </p:nvPicPr>
        <p:blipFill>
          <a:blip r:embed="rId6"/>
          <a:stretch>
            <a:fillRect/>
          </a:stretch>
        </p:blipFill>
        <p:spPr>
          <a:xfrm>
            <a:off x="4608447" y="1690971"/>
            <a:ext cx="2975106" cy="2322777"/>
          </a:xfrm>
          <a:prstGeom prst="rect">
            <a:avLst/>
          </a:prstGeom>
        </p:spPr>
      </p:pic>
      <p:pic>
        <p:nvPicPr>
          <p:cNvPr id="8" name="Εικόνα 7">
            <a:extLst>
              <a:ext uri="{FF2B5EF4-FFF2-40B4-BE49-F238E27FC236}">
                <a16:creationId xmlns:a16="http://schemas.microsoft.com/office/drawing/2014/main" id="{8A8B254F-15AE-AB3A-F519-A170CC8BD557}"/>
              </a:ext>
            </a:extLst>
          </p:cNvPr>
          <p:cNvPicPr>
            <a:picLocks noChangeAspect="1"/>
          </p:cNvPicPr>
          <p:nvPr/>
        </p:nvPicPr>
        <p:blipFill>
          <a:blip r:embed="rId7"/>
          <a:stretch>
            <a:fillRect/>
          </a:stretch>
        </p:blipFill>
        <p:spPr>
          <a:xfrm>
            <a:off x="9217219" y="4367277"/>
            <a:ext cx="2578832" cy="2267909"/>
          </a:xfrm>
          <a:prstGeom prst="rect">
            <a:avLst/>
          </a:prstGeom>
        </p:spPr>
      </p:pic>
      <p:pic>
        <p:nvPicPr>
          <p:cNvPr id="9" name="Εικόνα 8">
            <a:extLst>
              <a:ext uri="{FF2B5EF4-FFF2-40B4-BE49-F238E27FC236}">
                <a16:creationId xmlns:a16="http://schemas.microsoft.com/office/drawing/2014/main" id="{E0AE4FBD-11DF-A6C6-9E82-00335E4A96C9}"/>
              </a:ext>
            </a:extLst>
          </p:cNvPr>
          <p:cNvPicPr>
            <a:picLocks noChangeAspect="1"/>
          </p:cNvPicPr>
          <p:nvPr/>
        </p:nvPicPr>
        <p:blipFill>
          <a:blip r:embed="rId8"/>
          <a:stretch>
            <a:fillRect/>
          </a:stretch>
        </p:blipFill>
        <p:spPr>
          <a:xfrm>
            <a:off x="2560014" y="4603182"/>
            <a:ext cx="2484365" cy="2145978"/>
          </a:xfrm>
          <a:prstGeom prst="rect">
            <a:avLst/>
          </a:prstGeom>
        </p:spPr>
      </p:pic>
    </p:spTree>
    <p:extLst>
      <p:ext uri="{BB962C8B-B14F-4D97-AF65-F5344CB8AC3E}">
        <p14:creationId xmlns:p14="http://schemas.microsoft.com/office/powerpoint/2010/main" val="3939968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a:extLst>
              <a:ext uri="{FF2B5EF4-FFF2-40B4-BE49-F238E27FC236}">
                <a16:creationId xmlns:a16="http://schemas.microsoft.com/office/drawing/2014/main" id="{FD1A2287-786C-3803-EA77-3175B2FDC8F0}"/>
              </a:ext>
            </a:extLst>
          </p:cNvPr>
          <p:cNvSpPr/>
          <p:nvPr/>
        </p:nvSpPr>
        <p:spPr>
          <a:xfrm>
            <a:off x="726142" y="690282"/>
            <a:ext cx="10748682" cy="550433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2400" b="1" i="0" dirty="0">
                <a:solidFill>
                  <a:srgbClr val="FF0000"/>
                </a:solidFill>
                <a:effectLst/>
              </a:rPr>
              <a:t>παράγοντες κινδύνου που σχετίζονται σημαντικά με την εμφάνιση υπογλυκαιμίας </a:t>
            </a:r>
          </a:p>
          <a:p>
            <a:pPr algn="ctr"/>
            <a:r>
              <a:rPr lang="el-GR" sz="2400" b="1" i="0" dirty="0">
                <a:solidFill>
                  <a:srgbClr val="FF0000"/>
                </a:solidFill>
                <a:effectLst/>
              </a:rPr>
              <a:t>κατά τη διάρκεια και μετά τη σωματική δραστηριότητα</a:t>
            </a:r>
            <a:endParaRPr lang="el-GR" b="1" dirty="0">
              <a:solidFill>
                <a:srgbClr val="FF0000"/>
              </a:solidFill>
            </a:endParaRPr>
          </a:p>
          <a:p>
            <a:endParaRPr lang="el-GR" b="1" i="0" dirty="0">
              <a:solidFill>
                <a:srgbClr val="3C4043"/>
              </a:solidFill>
              <a:effectLst/>
            </a:endParaRPr>
          </a:p>
          <a:p>
            <a:pPr marL="285750" indent="-285750">
              <a:lnSpc>
                <a:spcPct val="150000"/>
              </a:lnSpc>
              <a:buFont typeface="Wingdings" panose="05000000000000000000" pitchFamily="2" charset="2"/>
              <a:buChar char="Ø"/>
            </a:pPr>
            <a:r>
              <a:rPr lang="el-GR" b="1" i="0" dirty="0">
                <a:solidFill>
                  <a:srgbClr val="3C4043"/>
                </a:solidFill>
                <a:effectLst/>
              </a:rPr>
              <a:t> </a:t>
            </a:r>
            <a:r>
              <a:rPr lang="el-GR" sz="2000" b="1" i="0" dirty="0">
                <a:solidFill>
                  <a:srgbClr val="3C4043"/>
                </a:solidFill>
                <a:effectLst/>
              </a:rPr>
              <a:t>γλυκόζη και ενεργή ινσουλίνη κατά την έναρξη της δραστηριότητας</a:t>
            </a:r>
          </a:p>
          <a:p>
            <a:pPr marL="342900" indent="-342900">
              <a:lnSpc>
                <a:spcPct val="150000"/>
              </a:lnSpc>
              <a:buFont typeface="Wingdings" panose="05000000000000000000" pitchFamily="2" charset="2"/>
              <a:buChar char="Ø"/>
            </a:pPr>
            <a:r>
              <a:rPr lang="el-GR" sz="2000" b="1" i="0" dirty="0">
                <a:solidFill>
                  <a:srgbClr val="3C4043"/>
                </a:solidFill>
                <a:effectLst/>
              </a:rPr>
              <a:t>Χαμηλή διακύμανση γλυκόζης αίματος 24 ώρες πριν από τη δραστηριότητα</a:t>
            </a:r>
          </a:p>
          <a:p>
            <a:pPr marL="342900" indent="-342900">
              <a:lnSpc>
                <a:spcPct val="150000"/>
              </a:lnSpc>
              <a:buFont typeface="Wingdings" panose="05000000000000000000" pitchFamily="2" charset="2"/>
              <a:buChar char="Ø"/>
            </a:pPr>
            <a:r>
              <a:rPr lang="el-GR" sz="2000" b="1" i="0" dirty="0">
                <a:solidFill>
                  <a:srgbClr val="3C4043"/>
                </a:solidFill>
                <a:effectLst/>
              </a:rPr>
              <a:t>ένταση και </a:t>
            </a:r>
            <a:r>
              <a:rPr lang="el-GR" sz="2000" b="1" dirty="0">
                <a:solidFill>
                  <a:srgbClr val="3C4043"/>
                </a:solidFill>
              </a:rPr>
              <a:t>διάρκεια </a:t>
            </a:r>
            <a:r>
              <a:rPr lang="el-GR" sz="2000" b="1" i="0" dirty="0">
                <a:solidFill>
                  <a:srgbClr val="3C4043"/>
                </a:solidFill>
                <a:effectLst/>
              </a:rPr>
              <a:t>της δραστηριότητας</a:t>
            </a:r>
          </a:p>
          <a:p>
            <a:pPr marL="342900" indent="-342900">
              <a:lnSpc>
                <a:spcPct val="150000"/>
              </a:lnSpc>
              <a:buFont typeface="Wingdings" panose="05000000000000000000" pitchFamily="2" charset="2"/>
              <a:buChar char="Ø"/>
            </a:pPr>
            <a:r>
              <a:rPr lang="el-GR" sz="2000" b="1" i="0" dirty="0">
                <a:solidFill>
                  <a:srgbClr val="3C4043"/>
                </a:solidFill>
                <a:effectLst/>
              </a:rPr>
              <a:t>Ο κίνδυνος υπογλυκαιμίας αυξάνεται 1 ώρα και 5–10 ώρες μετά τη δραστηριότητα </a:t>
            </a:r>
          </a:p>
          <a:p>
            <a:pPr marL="342900" indent="-342900">
              <a:lnSpc>
                <a:spcPct val="150000"/>
              </a:lnSpc>
              <a:buFont typeface="Wingdings" panose="05000000000000000000" pitchFamily="2" charset="2"/>
              <a:buChar char="Ø"/>
            </a:pPr>
            <a:r>
              <a:rPr lang="el-GR" sz="2000" b="1" i="0" dirty="0">
                <a:solidFill>
                  <a:srgbClr val="3C4043"/>
                </a:solidFill>
                <a:effectLst/>
              </a:rPr>
              <a:t>Ο χρόνος μετά τη σωματική δραστηριότητα επηρέασε διαφορετικά τον κίνδυνο υπογλυκαιμίας σε διαφορετικούς τύπους δραστηριότητας</a:t>
            </a:r>
            <a:endParaRPr lang="el-GR" sz="2000" b="1" dirty="0">
              <a:solidFill>
                <a:srgbClr val="3C4043"/>
              </a:solidFill>
            </a:endParaRPr>
          </a:p>
          <a:p>
            <a:pPr marL="342900" indent="-342900">
              <a:lnSpc>
                <a:spcPct val="150000"/>
              </a:lnSpc>
              <a:buFont typeface="Wingdings" panose="05000000000000000000" pitchFamily="2" charset="2"/>
              <a:buChar char="Ø"/>
            </a:pPr>
            <a:r>
              <a:rPr lang="el-GR" sz="2000" b="1" i="0" dirty="0">
                <a:solidFill>
                  <a:srgbClr val="3C4043"/>
                </a:solidFill>
                <a:effectLst/>
              </a:rPr>
              <a:t>Η ακρίβεια της πρόβλεψης υπογλυκαιμίας ήταν υψηλότερη την πρώτη ώρα και μειώθηκε στις 24 ώρες μετά τη φυσική δραστηριότητα</a:t>
            </a:r>
            <a:endParaRPr lang="el-GR" sz="2000" b="1" dirty="0"/>
          </a:p>
        </p:txBody>
      </p:sp>
      <p:pic>
        <p:nvPicPr>
          <p:cNvPr id="3" name="Εικόνα 2">
            <a:extLst>
              <a:ext uri="{FF2B5EF4-FFF2-40B4-BE49-F238E27FC236}">
                <a16:creationId xmlns:a16="http://schemas.microsoft.com/office/drawing/2014/main" id="{11382FE2-090F-BF84-F5E4-2E223E5D0260}"/>
              </a:ext>
            </a:extLst>
          </p:cNvPr>
          <p:cNvPicPr>
            <a:picLocks noChangeAspect="1"/>
          </p:cNvPicPr>
          <p:nvPr/>
        </p:nvPicPr>
        <p:blipFill>
          <a:blip r:embed="rId2"/>
          <a:stretch>
            <a:fillRect/>
          </a:stretch>
        </p:blipFill>
        <p:spPr>
          <a:xfrm>
            <a:off x="10062882" y="1909484"/>
            <a:ext cx="1402976" cy="1402976"/>
          </a:xfrm>
          <a:prstGeom prst="rect">
            <a:avLst/>
          </a:prstGeom>
        </p:spPr>
      </p:pic>
    </p:spTree>
    <p:extLst>
      <p:ext uri="{BB962C8B-B14F-4D97-AF65-F5344CB8AC3E}">
        <p14:creationId xmlns:p14="http://schemas.microsoft.com/office/powerpoint/2010/main" val="42602634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4B088E8C-6192-7E08-06BD-AD3CEF8AD8EE}"/>
              </a:ext>
            </a:extLst>
          </p:cNvPr>
          <p:cNvPicPr>
            <a:picLocks noChangeAspect="1"/>
          </p:cNvPicPr>
          <p:nvPr/>
        </p:nvPicPr>
        <p:blipFill>
          <a:blip r:embed="rId2"/>
          <a:stretch>
            <a:fillRect/>
          </a:stretch>
        </p:blipFill>
        <p:spPr>
          <a:xfrm>
            <a:off x="50042" y="268941"/>
            <a:ext cx="12023307" cy="6284259"/>
          </a:xfrm>
          <a:prstGeom prst="rect">
            <a:avLst/>
          </a:prstGeom>
        </p:spPr>
      </p:pic>
    </p:spTree>
    <p:extLst>
      <p:ext uri="{BB962C8B-B14F-4D97-AF65-F5344CB8AC3E}">
        <p14:creationId xmlns:p14="http://schemas.microsoft.com/office/powerpoint/2010/main" val="2261718939"/>
      </p:ext>
    </p:extLst>
  </p:cSld>
  <p:clrMapOvr>
    <a:masterClrMapping/>
  </p:clrMapOvr>
</p:sld>
</file>

<file path=ppt/theme/theme1.xml><?xml version="1.0" encoding="utf-8"?>
<a:theme xmlns:a="http://schemas.openxmlformats.org/drawingml/2006/main" name="Ανασκόπηση">
  <a:themeElements>
    <a:clrScheme name="Διαβάθμιση του γκρι">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Ανασκόπηση">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Ανασκόπηση">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Ανασκόπηση">
  <a:themeElements>
    <a:clrScheme name="Διαβάθμιση του γκρι">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Ανασκόπηση">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Ανασκόπηση">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4.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4869</TotalTime>
  <Words>1617</Words>
  <Application>Microsoft Office PowerPoint</Application>
  <PresentationFormat>Ευρεία οθόνη</PresentationFormat>
  <Paragraphs>217</Paragraphs>
  <Slides>38</Slides>
  <Notes>1</Notes>
  <HiddenSlides>0</HiddenSlides>
  <MMClips>0</MMClips>
  <ScaleCrop>false</ScaleCrop>
  <HeadingPairs>
    <vt:vector size="6" baseType="variant">
      <vt:variant>
        <vt:lpstr>Γραμματοσειρές που χρησιμοποιούνται</vt:lpstr>
      </vt:variant>
      <vt:variant>
        <vt:i4>5</vt:i4>
      </vt:variant>
      <vt:variant>
        <vt:lpstr>Θέμα</vt:lpstr>
      </vt:variant>
      <vt:variant>
        <vt:i4>3</vt:i4>
      </vt:variant>
      <vt:variant>
        <vt:lpstr>Τίτλοι διαφανειών</vt:lpstr>
      </vt:variant>
      <vt:variant>
        <vt:i4>38</vt:i4>
      </vt:variant>
    </vt:vector>
  </HeadingPairs>
  <TitlesOfParts>
    <vt:vector size="46" baseType="lpstr">
      <vt:lpstr>Arial</vt:lpstr>
      <vt:lpstr>Calibri</vt:lpstr>
      <vt:lpstr>Calibri Light</vt:lpstr>
      <vt:lpstr>Courier New</vt:lpstr>
      <vt:lpstr>Wingdings</vt:lpstr>
      <vt:lpstr>Ανασκόπηση</vt:lpstr>
      <vt:lpstr>Θέμα του Office</vt:lpstr>
      <vt:lpstr>1_Ανασκόπηση</vt:lpstr>
      <vt:lpstr>Παρουσίαση του PowerPoint</vt:lpstr>
      <vt:lpstr>Άσκηση και παιδί</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Αξιολόγηση μεμονωμένης τιμής γλυκόζης</vt:lpstr>
      <vt:lpstr>Παρουσίαση του PowerPoint</vt:lpstr>
      <vt:lpstr>Ινσουλινοευαισθησία στα εντατικοποιημένα σχήματα ινσουλινοθεραπείας </vt:lpstr>
      <vt:lpstr>Παρουσίαση του PowerPoint</vt:lpstr>
      <vt:lpstr>Παρουσίαση του PowerPoint</vt:lpstr>
      <vt:lpstr>Παρουσίαση του PowerPoint</vt:lpstr>
      <vt:lpstr>Παράδειγμα διόρθωσης υπεργλυκαιμίας  σε έφηβο με ινσουλινοευαισθησία  40  δηλαδή 1 μονάδα ινσουλίνης κατεβάζει το σάκχαρο 40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dc:title>
  <dc:creator>user</dc:creator>
  <cp:lastModifiedBy>Kiriaki Tsiroukidou</cp:lastModifiedBy>
  <cp:revision>379</cp:revision>
  <dcterms:created xsi:type="dcterms:W3CDTF">2017-10-28T18:19:02Z</dcterms:created>
  <dcterms:modified xsi:type="dcterms:W3CDTF">2023-11-14T19:46:15Z</dcterms:modified>
</cp:coreProperties>
</file>