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3"/>
  </p:notesMasterIdLst>
  <p:sldIdLst>
    <p:sldId id="256" r:id="rId3"/>
    <p:sldId id="258" r:id="rId4"/>
    <p:sldId id="260" r:id="rId5"/>
    <p:sldId id="257"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87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el-GR" sz="4400" b="0" strike="noStrike" spc="-1">
                <a:latin typeface="Arial"/>
              </a:rPr>
              <a:t>Πατήστε για μετακίνηση της διαφάνειας</a:t>
            </a:r>
          </a:p>
        </p:txBody>
      </p:sp>
      <p:sp>
        <p:nvSpPr>
          <p:cNvPr id="77" name="PlaceHolder 2"/>
          <p:cNvSpPr>
            <a:spLocks noGrp="1"/>
          </p:cNvSpPr>
          <p:nvPr>
            <p:ph type="body"/>
          </p:nvPr>
        </p:nvSpPr>
        <p:spPr>
          <a:xfrm>
            <a:off x="756000" y="5078520"/>
            <a:ext cx="6047640" cy="4811040"/>
          </a:xfrm>
          <a:prstGeom prst="rect">
            <a:avLst/>
          </a:prstGeom>
        </p:spPr>
        <p:txBody>
          <a:bodyPr lIns="0" tIns="0" rIns="0" bIns="0">
            <a:noAutofit/>
          </a:bodyPr>
          <a:lstStyle/>
          <a:p>
            <a:r>
              <a:rPr lang="el-GR" sz="2000" b="0" strike="noStrike" spc="-1">
                <a:latin typeface="Arial"/>
              </a:rPr>
              <a:t>Πατήστε για επεξεργασία της μορφής των σημειώσεων</a:t>
            </a:r>
          </a:p>
        </p:txBody>
      </p:sp>
      <p:sp>
        <p:nvSpPr>
          <p:cNvPr id="78" name="PlaceHolder 3"/>
          <p:cNvSpPr>
            <a:spLocks noGrp="1"/>
          </p:cNvSpPr>
          <p:nvPr>
            <p:ph type="hdr"/>
          </p:nvPr>
        </p:nvSpPr>
        <p:spPr>
          <a:xfrm>
            <a:off x="0" y="0"/>
            <a:ext cx="3280680" cy="534240"/>
          </a:xfrm>
          <a:prstGeom prst="rect">
            <a:avLst/>
          </a:prstGeom>
        </p:spPr>
        <p:txBody>
          <a:bodyPr lIns="0" tIns="0" rIns="0" bIns="0">
            <a:noAutofit/>
          </a:bodyPr>
          <a:lstStyle/>
          <a:p>
            <a:r>
              <a:rPr lang="el-GR" sz="1400" b="0" strike="noStrike" spc="-1">
                <a:latin typeface="Times New Roman"/>
              </a:rPr>
              <a:t> </a:t>
            </a:r>
          </a:p>
        </p:txBody>
      </p:sp>
      <p:sp>
        <p:nvSpPr>
          <p:cNvPr id="79"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l-GR" sz="1400" b="0" strike="noStrike" spc="-1">
                <a:latin typeface="Times New Roman"/>
              </a:rPr>
              <a:t> </a:t>
            </a:r>
          </a:p>
        </p:txBody>
      </p:sp>
      <p:sp>
        <p:nvSpPr>
          <p:cNvPr id="80"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l-GR" sz="1400" b="0" strike="noStrike" spc="-1">
                <a:latin typeface="Times New Roman"/>
              </a:rPr>
              <a:t> </a:t>
            </a:r>
          </a:p>
        </p:txBody>
      </p:sp>
      <p:sp>
        <p:nvSpPr>
          <p:cNvPr id="81"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8B6425C9-8086-4246-8D18-EF9E249E1438}" type="slidenum">
              <a:rPr lang="el-GR" sz="1400" b="0" strike="noStrike" spc="-1">
                <a:latin typeface="Times New Roman"/>
              </a:rPr>
              <a:t>‹#›</a:t>
            </a:fld>
            <a:endParaRPr lang="el-GR" sz="1400" b="0" strike="noStrike" spc="-1">
              <a:latin typeface="Times New Roman"/>
            </a:endParaRPr>
          </a:p>
        </p:txBody>
      </p:sp>
    </p:spTree>
    <p:extLst>
      <p:ext uri="{BB962C8B-B14F-4D97-AF65-F5344CB8AC3E}">
        <p14:creationId xmlns:p14="http://schemas.microsoft.com/office/powerpoint/2010/main" val="253414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el-GR" sz="2000" b="0" strike="noStrike" spc="-1">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ED5B652-B23D-4F66-AFCB-D534A9D6A961}" type="slidenum">
              <a:rPr lang="el-GR" sz="1200" b="0" strike="noStrike" spc="-1">
                <a:latin typeface="Times New Roman"/>
              </a:rPr>
              <a:t>1</a:t>
            </a:fld>
            <a:endParaRPr lang="el-GR"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noRot="1" noChangeAspect="1"/>
          </p:cNvSpPr>
          <p:nvPr>
            <p:ph type="sldImg"/>
          </p:nvPr>
        </p:nvSpPr>
        <p:spPr>
          <a:xfrm>
            <a:off x="685800" y="1143000"/>
            <a:ext cx="5486400" cy="3086100"/>
          </a:xfrm>
          <a:prstGeom prst="rect">
            <a:avLst/>
          </a:prstGeom>
        </p:spPr>
      </p:sp>
      <p:sp>
        <p:nvSpPr>
          <p:cNvPr id="315"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nSpc>
                <a:spcPct val="100000"/>
              </a:lnSpc>
            </a:pPr>
            <a:r>
              <a:rPr lang="el-GR" sz="1200" b="0" strike="noStrike" spc="-1">
                <a:latin typeface="Arial"/>
              </a:rPr>
              <a:t>οίδημα του ρινικού βλεννογόνου και απόφραξη της ρινός, εσχαροποιημένα ρινικά έλκη και διάτρηση του ρινικού διαφράγματος, οροαιματηρό ρινικό έκκριμα, επίσταξη και εφιππιοειδή παραμόρφωση της ρινός λόγω καθίζησης του ρινικού διαφράγματος . Η παραμόρφωση της ρινός είναι αποτέλεσμα μακροχρόνια εγκατεστημένης νόσου και παρόμοια με την απαντώμενη στην υποτροπιάζουσα πολυχονδρίτιδα.</a:t>
            </a:r>
          </a:p>
          <a:p>
            <a:pPr marL="216000" indent="-216000">
              <a:lnSpc>
                <a:spcPct val="100000"/>
              </a:lnSpc>
            </a:pPr>
            <a:r>
              <a:rPr lang="el-GR" sz="1200" b="0" strike="noStrike" spc="-1">
                <a:latin typeface="Arial"/>
              </a:rPr>
              <a:t>Δευτεροπαθείς λοιμώξεις από χρυσίζοντα σταφυλόκοκκο.</a:t>
            </a:r>
          </a:p>
          <a:p>
            <a:pPr marL="216000" indent="-216000">
              <a:lnSpc>
                <a:spcPct val="100000"/>
              </a:lnSpc>
            </a:pPr>
            <a:r>
              <a:rPr lang="el-GR" sz="1200" b="0" strike="noStrike" spc="-1">
                <a:solidFill>
                  <a:srgbClr val="000000"/>
                </a:solidFill>
                <a:latin typeface="Calibri"/>
                <a:ea typeface="+mn-ea"/>
              </a:rPr>
              <a:t>πιο συχνά δύσπνοια και χρόνιος βήχας, σπάνια αιμόπτυση- ΄λοίμωξη αναπνευστικού μέχρι ΟΑΑ</a:t>
            </a:r>
            <a:endParaRPr lang="el-GR" sz="1200" b="0" strike="noStrike" spc="-1">
              <a:latin typeface="Arial"/>
            </a:endParaRPr>
          </a:p>
          <a:p>
            <a:pPr marL="216000" indent="-216000">
              <a:lnSpc>
                <a:spcPct val="100000"/>
              </a:lnSpc>
            </a:pPr>
            <a:r>
              <a:rPr lang="el-GR" sz="1200" b="0" strike="noStrike" spc="-1">
                <a:solidFill>
                  <a:srgbClr val="000000"/>
                </a:solidFill>
                <a:latin typeface="Calibri"/>
                <a:ea typeface="+mn-ea"/>
              </a:rPr>
              <a:t>διάχυτη ενδοκυψελιδική αιμορραγία λόγω της νεκρωτικής αγγειίτιδας των πνευμονικών τριχοειδών</a:t>
            </a:r>
            <a:endParaRPr lang="el-GR" sz="1200" b="0" strike="noStrike" spc="-1">
              <a:latin typeface="Arial"/>
            </a:endParaRPr>
          </a:p>
          <a:p>
            <a:pPr marL="216000" indent="-216000">
              <a:lnSpc>
                <a:spcPct val="100000"/>
              </a:lnSpc>
            </a:pPr>
            <a:r>
              <a:rPr lang="el-GR" sz="1200" b="0" strike="noStrike" spc="-1">
                <a:solidFill>
                  <a:srgbClr val="000000"/>
                </a:solidFill>
                <a:latin typeface="Calibri"/>
                <a:ea typeface="+mn-ea"/>
              </a:rPr>
              <a:t>Η αρθρίτιδα πιο συχνά σε ενεργό νόσο</a:t>
            </a:r>
            <a:endParaRPr lang="el-GR" sz="1200" b="0" strike="noStrike" spc="-1">
              <a:latin typeface="Arial"/>
            </a:endParaRPr>
          </a:p>
          <a:p>
            <a:pPr marL="216000" indent="-216000">
              <a:lnSpc>
                <a:spcPct val="100000"/>
              </a:lnSpc>
            </a:pPr>
            <a:r>
              <a:rPr lang="el-GR" sz="1200" b="0" strike="noStrike" spc="-1">
                <a:solidFill>
                  <a:srgbClr val="000000"/>
                </a:solidFill>
                <a:latin typeface="Calibri"/>
                <a:ea typeface="+mn-ea"/>
              </a:rPr>
              <a:t>Συχνά υπογλωττιδική στένωση</a:t>
            </a:r>
            <a:endParaRPr lang="el-GR" sz="1200" b="0" strike="noStrike" spc="-1">
              <a:latin typeface="Arial"/>
            </a:endParaRPr>
          </a:p>
        </p:txBody>
      </p:sp>
      <p:sp>
        <p:nvSpPr>
          <p:cNvPr id="31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6262D5B-1A22-4170-98FE-BEC47E83CE2F}" type="slidenum">
              <a:rPr lang="el-GR" sz="1200" b="0" strike="noStrike" spc="-1">
                <a:latin typeface="Times New Roman"/>
              </a:rPr>
              <a:t>15</a:t>
            </a:fld>
            <a:endParaRPr lang="el-GR" sz="12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1"/>
          <p:cNvSpPr>
            <a:spLocks noGrp="1" noRot="1" noChangeAspect="1"/>
          </p:cNvSpPr>
          <p:nvPr>
            <p:ph type="sldImg"/>
          </p:nvPr>
        </p:nvSpPr>
        <p:spPr>
          <a:xfrm>
            <a:off x="685800" y="1143000"/>
            <a:ext cx="5486400" cy="3086100"/>
          </a:xfrm>
          <a:prstGeom prst="rect">
            <a:avLst/>
          </a:prstGeom>
        </p:spPr>
      </p:sp>
      <p:sp>
        <p:nvSpPr>
          <p:cNvPr id="318"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nSpc>
                <a:spcPct val="100000"/>
              </a:lnSpc>
            </a:pPr>
            <a:r>
              <a:rPr lang="el-GR" sz="2000" b="0" strike="noStrike" spc="-1">
                <a:latin typeface="Arial"/>
              </a:rPr>
              <a:t>Ιστορικό βρογχικού άσθματος με έναρξη κατά την ενήλικο ζωή</a:t>
            </a:r>
          </a:p>
          <a:p>
            <a:pPr marL="228600" indent="-227880">
              <a:lnSpc>
                <a:spcPct val="90000"/>
              </a:lnSpc>
              <a:spcBef>
                <a:spcPts val="1001"/>
              </a:spcBef>
              <a:buClr>
                <a:srgbClr val="000000"/>
              </a:buClr>
              <a:buFont typeface="Wingdings" charset="2"/>
              <a:buChar char=""/>
            </a:pPr>
            <a:r>
              <a:rPr lang="el-GR" sz="2400" b="0" strike="noStrike" spc="-1">
                <a:solidFill>
                  <a:srgbClr val="000000"/>
                </a:solidFill>
                <a:latin typeface="Calibri"/>
                <a:ea typeface="+mn-ea"/>
              </a:rPr>
              <a:t>Νεφρική Προσβολή με θετικά ANCA συχνά</a:t>
            </a:r>
            <a:endParaRPr lang="el-GR" sz="2400" b="0" strike="noStrike" spc="-1">
              <a:latin typeface="Arial"/>
            </a:endParaRPr>
          </a:p>
          <a:p>
            <a:pPr marL="228600" indent="-227880">
              <a:lnSpc>
                <a:spcPct val="90000"/>
              </a:lnSpc>
              <a:spcBef>
                <a:spcPts val="1001"/>
              </a:spcBef>
              <a:buClr>
                <a:srgbClr val="000000"/>
              </a:buClr>
              <a:buFont typeface="Wingdings" charset="2"/>
              <a:buChar char=""/>
            </a:pPr>
            <a:r>
              <a:rPr lang="el-GR" sz="1900" b="0" strike="noStrike" spc="-1">
                <a:solidFill>
                  <a:srgbClr val="000000"/>
                </a:solidFill>
                <a:latin typeface="Calibri"/>
                <a:ea typeface="+mn-ea"/>
              </a:rPr>
              <a:t>Μυοκαρδιοπάθεια</a:t>
            </a:r>
            <a:r>
              <a:rPr lang="el-GR" sz="1400" b="0" strike="noStrike" spc="-1">
                <a:solidFill>
                  <a:srgbClr val="000000"/>
                </a:solidFill>
                <a:latin typeface="Calibri"/>
                <a:ea typeface="+mn-ea"/>
              </a:rPr>
              <a:t>(αυξάνει τη θνησιμότητα)</a:t>
            </a:r>
            <a:endParaRPr lang="el-GR" sz="1400" b="0" strike="noStrike" spc="-1">
              <a:latin typeface="Arial"/>
            </a:endParaRPr>
          </a:p>
          <a:p>
            <a:pPr marL="228600" indent="-227880">
              <a:lnSpc>
                <a:spcPct val="90000"/>
              </a:lnSpc>
              <a:spcBef>
                <a:spcPts val="1001"/>
              </a:spcBef>
              <a:buClr>
                <a:srgbClr val="000000"/>
              </a:buClr>
              <a:buFont typeface="Wingdings" charset="2"/>
              <a:buChar char=""/>
            </a:pPr>
            <a:r>
              <a:rPr lang="el-GR" sz="1900" b="0" strike="noStrike" spc="-1">
                <a:solidFill>
                  <a:srgbClr val="000000"/>
                </a:solidFill>
                <a:latin typeface="Calibri"/>
                <a:ea typeface="+mn-ea"/>
              </a:rPr>
              <a:t>Γενικά συμπτώματα</a:t>
            </a:r>
            <a:r>
              <a:rPr lang="el-GR" sz="1400" b="0" strike="noStrike" spc="-1">
                <a:solidFill>
                  <a:srgbClr val="000000"/>
                </a:solidFill>
                <a:latin typeface="Calibri"/>
                <a:ea typeface="+mn-ea"/>
              </a:rPr>
              <a:t>(πυρετός, απώλεια βάρους, ανορεξία)</a:t>
            </a:r>
            <a:endParaRPr lang="el-GR" sz="1400" b="0" strike="noStrike" spc="-1">
              <a:latin typeface="Arial"/>
            </a:endParaRPr>
          </a:p>
          <a:p>
            <a:pPr marL="228600" indent="-227880">
              <a:lnSpc>
                <a:spcPct val="90000"/>
              </a:lnSpc>
              <a:spcBef>
                <a:spcPts val="1001"/>
              </a:spcBef>
              <a:buClr>
                <a:srgbClr val="000000"/>
              </a:buClr>
              <a:buFont typeface="Wingdings" charset="2"/>
              <a:buChar char=""/>
            </a:pPr>
            <a:r>
              <a:rPr lang="el-GR" sz="2400" b="0" strike="noStrike" spc="-1">
                <a:solidFill>
                  <a:srgbClr val="000000"/>
                </a:solidFill>
                <a:latin typeface="Calibri"/>
                <a:ea typeface="+mn-ea"/>
              </a:rPr>
              <a:t>Περιφερική ηωσινοφιλία(&gt;10%)</a:t>
            </a:r>
            <a:endParaRPr lang="el-GR" sz="2400" b="0" strike="noStrike" spc="-1">
              <a:latin typeface="Arial"/>
            </a:endParaRPr>
          </a:p>
          <a:p>
            <a:pPr>
              <a:lnSpc>
                <a:spcPct val="90000"/>
              </a:lnSpc>
              <a:spcBef>
                <a:spcPts val="1001"/>
              </a:spcBef>
            </a:pPr>
            <a:r>
              <a:rPr lang="el-GR" sz="2400" b="0" strike="noStrike" spc="-1">
                <a:solidFill>
                  <a:srgbClr val="000000"/>
                </a:solidFill>
                <a:latin typeface="Calibri"/>
                <a:ea typeface="+mn-ea"/>
              </a:rPr>
              <a:t>Εξωαγγειακή ηωσινοφιλία σε βιοψία με παρουσία νεκρωτικής κοκκιωματώδους αγγειίτιδας και παρουσία ηωσινόφιλων εξωαγγειακά</a:t>
            </a:r>
            <a:endParaRPr lang="el-GR" sz="2400" b="0" strike="noStrike" spc="-1">
              <a:latin typeface="Arial"/>
            </a:endParaRPr>
          </a:p>
        </p:txBody>
      </p:sp>
      <p:sp>
        <p:nvSpPr>
          <p:cNvPr id="31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12500FF-4EF9-4D08-BD35-7615371FB07C}" type="slidenum">
              <a:rPr lang="el-GR" sz="1200" b="0" strike="noStrike" spc="-1">
                <a:latin typeface="Times New Roman"/>
              </a:rPr>
              <a:t>17</a:t>
            </a:fld>
            <a:endParaRPr lang="el-GR" sz="12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el-GR" sz="2000" b="0" strike="noStrike" spc="-1">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5A7B975-3B9E-4B94-AD4D-FBE65A8AEE62}" type="slidenum">
              <a:rPr lang="el-GR" sz="1200" b="0" strike="noStrike" spc="-1">
                <a:latin typeface="Times New Roman"/>
              </a:rPr>
              <a:t>22</a:t>
            </a:fld>
            <a:endParaRPr lang="el-GR" sz="12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PlaceHolder 1"/>
          <p:cNvSpPr>
            <a:spLocks noGrp="1" noRot="1" noChangeAspect="1"/>
          </p:cNvSpPr>
          <p:nvPr>
            <p:ph type="sldImg"/>
          </p:nvPr>
        </p:nvSpPr>
        <p:spPr>
          <a:xfrm>
            <a:off x="685800" y="1143000"/>
            <a:ext cx="5486400" cy="3086100"/>
          </a:xfrm>
          <a:prstGeom prst="rect">
            <a:avLst/>
          </a:prstGeom>
        </p:spPr>
      </p:sp>
      <p:sp>
        <p:nvSpPr>
          <p:cNvPr id="324"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nSpc>
                <a:spcPct val="100000"/>
              </a:lnSpc>
            </a:pPr>
            <a:r>
              <a:rPr lang="el-GR" sz="2000" b="0" strike="noStrike" spc="-1">
                <a:latin typeface="Arial"/>
              </a:rPr>
              <a:t>Ανάλογα με τον αριθμό των σπειραμάτων που εμφανίζουν βλάβες και το βαθμό της βλάβης, υπάρχουν κριτήρια που καθορίζουν το βαθμό της νεφρικής συμμετοχής και τη πρόγνωση της νόσου. Ασθενείς που εμφανίζουν πάνω από 50% σκληρωτικά σπειράματα τείνουν να έχουν τη χειρότερη πρόγνωση, ενώ αυτοί με την εστιακή την καλύτερη πρόγνωση. ασθενείς με εστιακές βλάβες είχαν άριστη νεφρική έκβαση, ενώ η νεφρική επιβίωση ήταν φτωχή στη σκληρωτική. Αυτό το σύστημα ταξινόμησης επιβεβαιώθηκε και σε παιδιατρικές μελέτες. Το 2014, οι Noone et al. χρησιμοποίησαν αυτό το ιστοπαθολογικό σύστημα ταξινόμησης σε μια αναδρομική μελέτη που περιελάμβανε 40 παιδιά με αποδεδειγμένη με βιοψία σπειραματονεφρίτιδα σχετιζόμενη με ANCA (MPA και GPA)για διάμεση παρακολούθηση 2,4 ετών. Υπήρξε ταχεία εξέλιξη στο τελικό στάδιο νεφρικής νόσου των ασθενών της σκληρωτικής κατηγορίας, ήπια νόσος στην εστιακή. Αυτά τα δεδομένα υποδηλώνουν, για παιδιά με εκτεταμένα σκληρωτικά χαρακτηριστικά, ότι η επιθετική ανοσοκαταστολή είναι απίθανο να οδηγήσει σε νεφρική λειτουργική ανάκαμψη, και ότι μάλλον αυτό θα πρέπει να αποφευχθεί ώστε να περιοριστουν οι βραχυπρόθεσμες και μακροπρόθεσμες ανεπιθύμητες ενέργειες. Αντίστροφως,οι ασθενείς με πιο έντονες βλάβες μπορεί να χρειαστούν εντατικήθεραπεία</a:t>
            </a:r>
          </a:p>
          <a:p>
            <a:pPr marL="216000" indent="-216000">
              <a:lnSpc>
                <a:spcPct val="100000"/>
              </a:lnSpc>
            </a:pPr>
            <a:endParaRPr lang="el-GR" sz="2000" b="0" strike="noStrike" spc="-1">
              <a:latin typeface="Arial"/>
            </a:endParaRPr>
          </a:p>
        </p:txBody>
      </p:sp>
      <p:sp>
        <p:nvSpPr>
          <p:cNvPr id="32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9B69053-649D-41FC-8C24-BEBFF299C9A7}" type="slidenum">
              <a:rPr lang="el-GR" sz="1200" b="0" strike="noStrike" spc="-1">
                <a:latin typeface="Times New Roman"/>
              </a:rPr>
              <a:t>23</a:t>
            </a:fld>
            <a:endParaRPr lang="el-GR" sz="12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noRot="1" noChangeAspect="1"/>
          </p:cNvSpPr>
          <p:nvPr>
            <p:ph type="sldImg"/>
          </p:nvPr>
        </p:nvSpPr>
        <p:spPr>
          <a:xfrm>
            <a:off x="685800" y="1143000"/>
            <a:ext cx="5486400" cy="3086100"/>
          </a:xfrm>
          <a:prstGeom prst="rect">
            <a:avLst/>
          </a:prstGeom>
        </p:spPr>
      </p:sp>
      <p:sp>
        <p:nvSpPr>
          <p:cNvPr id="297"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el-GR" sz="2000" b="0" strike="noStrike" spc="-1">
              <a:latin typeface="Arial"/>
            </a:endParaRPr>
          </a:p>
        </p:txBody>
      </p:sp>
      <p:sp>
        <p:nvSpPr>
          <p:cNvPr id="298"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E81198F-8479-47AE-A61A-F5C62C77C391}" type="slidenum">
              <a:rPr lang="el-GR" sz="1200" b="0" strike="noStrike" spc="-1">
                <a:latin typeface="Times New Roman"/>
              </a:rPr>
              <a:t>3</a:t>
            </a:fld>
            <a:endParaRPr lang="el-GR"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PlaceHolder 1"/>
          <p:cNvSpPr>
            <a:spLocks noGrp="1" noRot="1" noChangeAspect="1"/>
          </p:cNvSpPr>
          <p:nvPr>
            <p:ph type="sldImg"/>
          </p:nvPr>
        </p:nvSpPr>
        <p:spPr>
          <a:xfrm>
            <a:off x="685800" y="1143000"/>
            <a:ext cx="5486400" cy="3086100"/>
          </a:xfrm>
          <a:prstGeom prst="rect">
            <a:avLst/>
          </a:prstGeom>
        </p:spPr>
      </p:sp>
      <p:sp>
        <p:nvSpPr>
          <p:cNvPr id="291"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el-GR" sz="2000" b="0" strike="noStrike" spc="-1">
              <a:latin typeface="Arial"/>
            </a:endParaRPr>
          </a:p>
        </p:txBody>
      </p:sp>
      <p:sp>
        <p:nvSpPr>
          <p:cNvPr id="29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7E62DF4-5366-4265-A7BB-0637813325F0}" type="slidenum">
              <a:rPr lang="el-GR" sz="1200" b="0" strike="noStrike" spc="-1">
                <a:latin typeface="Times New Roman"/>
              </a:rPr>
              <a:t>4</a:t>
            </a:fld>
            <a:endParaRPr lang="el-GR" sz="12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noRot="1" noChangeAspect="1"/>
          </p:cNvSpPr>
          <p:nvPr>
            <p:ph type="sldImg"/>
          </p:nvPr>
        </p:nvSpPr>
        <p:spPr>
          <a:xfrm>
            <a:off x="685800" y="1143000"/>
            <a:ext cx="5486400" cy="3086100"/>
          </a:xfrm>
          <a:prstGeom prst="rect">
            <a:avLst/>
          </a:prstGeom>
        </p:spPr>
      </p:sp>
      <p:sp>
        <p:nvSpPr>
          <p:cNvPr id="294"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el-GR" sz="2000" b="0" strike="noStrike" spc="-1">
              <a:latin typeface="Arial"/>
            </a:endParaRPr>
          </a:p>
        </p:txBody>
      </p:sp>
      <p:sp>
        <p:nvSpPr>
          <p:cNvPr id="29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95F01C8-72B8-4E81-8B92-09714E36AA47}" type="slidenum">
              <a:rPr lang="el-GR" sz="1200" b="0" strike="noStrike" spc="-1">
                <a:latin typeface="Times New Roman"/>
              </a:rPr>
              <a:t>5</a:t>
            </a:fld>
            <a:endParaRPr lang="el-GR" sz="12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el-GR" sz="2000" b="0" strike="noStrike" spc="-1">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7131DE3-C78F-4B35-B45B-6CE718755E43}" type="slidenum">
              <a:rPr lang="el-GR" sz="1200" b="0" strike="noStrike" spc="-1">
                <a:latin typeface="Times New Roman"/>
              </a:rPr>
              <a:t>6</a:t>
            </a:fld>
            <a:endParaRPr lang="el-GR" sz="12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el-GR" sz="2000" b="0" strike="noStrike" spc="-1">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C2321A7-FAA3-4940-A46C-ADCA9825BA9B}" type="slidenum">
              <a:rPr lang="el-GR" sz="1200" b="0" strike="noStrike" spc="-1">
                <a:latin typeface="Times New Roman"/>
              </a:rPr>
              <a:t>8</a:t>
            </a:fld>
            <a:endParaRPr lang="el-GR" sz="12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noRot="1" noChangeAspect="1"/>
          </p:cNvSpPr>
          <p:nvPr>
            <p:ph type="sldImg"/>
          </p:nvPr>
        </p:nvSpPr>
        <p:spPr>
          <a:xfrm>
            <a:off x="685800" y="1143000"/>
            <a:ext cx="5486400" cy="3086100"/>
          </a:xfrm>
          <a:prstGeom prst="rect">
            <a:avLst/>
          </a:prstGeom>
        </p:spPr>
      </p:sp>
      <p:sp>
        <p:nvSpPr>
          <p:cNvPr id="306"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el-GR" sz="2000" b="0" strike="noStrike" spc="-1">
              <a:latin typeface="Arial"/>
            </a:endParaRPr>
          </a:p>
        </p:txBody>
      </p:sp>
      <p:sp>
        <p:nvSpPr>
          <p:cNvPr id="307"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B9C14F8-12DC-46E6-8FCC-FD2651E99A80}" type="slidenum">
              <a:rPr lang="el-GR" sz="1200" b="0" strike="noStrike" spc="-1">
                <a:latin typeface="Times New Roman"/>
              </a:rPr>
              <a:t>12</a:t>
            </a:fld>
            <a:endParaRPr lang="el-GR" sz="12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6400" cy="3086100"/>
          </a:xfrm>
          <a:prstGeom prst="rect">
            <a:avLst/>
          </a:prstGeom>
        </p:spPr>
      </p:sp>
      <p:sp>
        <p:nvSpPr>
          <p:cNvPr id="309"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el-GR" sz="2000" b="0" strike="noStrike" spc="-1">
              <a:latin typeface="Arial"/>
            </a:endParaRPr>
          </a:p>
        </p:txBody>
      </p:sp>
      <p:sp>
        <p:nvSpPr>
          <p:cNvPr id="310"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1F19599-68DF-49D0-B275-2F8B35A502D1}" type="slidenum">
              <a:rPr lang="el-GR" sz="1200" b="0" strike="noStrike" spc="-1">
                <a:latin typeface="Times New Roman"/>
              </a:rPr>
              <a:t>13</a:t>
            </a:fld>
            <a:endParaRPr lang="el-GR" sz="12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laceHolder 1"/>
          <p:cNvSpPr>
            <a:spLocks noGrp="1" noRot="1" noChangeAspect="1"/>
          </p:cNvSpPr>
          <p:nvPr>
            <p:ph type="sldImg"/>
          </p:nvPr>
        </p:nvSpPr>
        <p:spPr>
          <a:xfrm>
            <a:off x="685800" y="1143000"/>
            <a:ext cx="5486400" cy="3086100"/>
          </a:xfrm>
          <a:prstGeom prst="rect">
            <a:avLst/>
          </a:prstGeom>
        </p:spPr>
      </p:sp>
      <p:sp>
        <p:nvSpPr>
          <p:cNvPr id="312"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el-GR" sz="2000" b="0" strike="noStrike" spc="-1">
              <a:latin typeface="Arial"/>
            </a:endParaRPr>
          </a:p>
        </p:txBody>
      </p:sp>
      <p:sp>
        <p:nvSpPr>
          <p:cNvPr id="313"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46BA558-5C25-47A6-8B06-85B630E86136}" type="slidenum">
              <a:rPr lang="el-GR" sz="1200" b="0" strike="noStrike" spc="-1">
                <a:latin typeface="Times New Roman"/>
              </a:rPr>
              <a:t>14</a:t>
            </a:fld>
            <a:endParaRPr lang="el-GR" sz="12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l-GR"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l-GR"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l-GR"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l-GR"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l-GR"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l-GR"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l-GR"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l-GR"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l-GR"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41"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l-G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4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4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l-GR" sz="3200" b="0" strike="noStrike" spc="-1">
              <a:latin typeface="Arial"/>
            </a:endParaRPr>
          </a:p>
        </p:txBody>
      </p:sp>
      <p:sp>
        <p:nvSpPr>
          <p:cNvPr id="4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el-G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5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l-GR" sz="3200" b="0" strike="noStrike" spc="-1">
              <a:latin typeface="Arial"/>
            </a:endParaRPr>
          </a:p>
        </p:txBody>
      </p:sp>
      <p:sp>
        <p:nvSpPr>
          <p:cNvPr id="5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l-GR" sz="3200" b="0" strike="noStrike" spc="-1">
              <a:latin typeface="Arial"/>
            </a:endParaRPr>
          </a:p>
        </p:txBody>
      </p:sp>
      <p:sp>
        <p:nvSpPr>
          <p:cNvPr id="5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l-G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l-GR" sz="3200" b="0" strike="noStrike" spc="-1">
              <a:latin typeface="Arial"/>
            </a:endParaRPr>
          </a:p>
        </p:txBody>
      </p:sp>
      <p:sp>
        <p:nvSpPr>
          <p:cNvPr id="5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l-GR" sz="3200" b="0" strike="noStrike" spc="-1">
              <a:latin typeface="Arial"/>
            </a:endParaRPr>
          </a:p>
        </p:txBody>
      </p:sp>
      <p:sp>
        <p:nvSpPr>
          <p:cNvPr id="5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5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l-GR" sz="3200" b="0" strike="noStrike" spc="-1">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l-GR" sz="3200" b="0" strike="noStrike" spc="-1">
              <a:latin typeface="Arial"/>
            </a:endParaRPr>
          </a:p>
        </p:txBody>
      </p:sp>
      <p:sp>
        <p:nvSpPr>
          <p:cNvPr id="6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6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l-GR" sz="3200" b="0" strike="noStrike" spc="-1">
              <a:latin typeface="Arial"/>
            </a:endParaRPr>
          </a:p>
        </p:txBody>
      </p:sp>
      <p:sp>
        <p:nvSpPr>
          <p:cNvPr id="6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6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l-GR" sz="3200" b="0" strike="noStrike" spc="-1">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l-GR" sz="3200" b="0" strike="noStrike" spc="-1">
              <a:latin typeface="Arial"/>
            </a:endParaRPr>
          </a:p>
        </p:txBody>
      </p:sp>
      <p:sp>
        <p:nvSpPr>
          <p:cNvPr id="6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l-GR" sz="3200" b="0" strike="noStrike" spc="-1">
              <a:latin typeface="Arial"/>
            </a:endParaRPr>
          </a:p>
        </p:txBody>
      </p:sp>
      <p:sp>
        <p:nvSpPr>
          <p:cNvPr id="6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7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l-GR" sz="3200" b="0" strike="noStrike" spc="-1">
              <a:latin typeface="Arial"/>
            </a:endParaRPr>
          </a:p>
        </p:txBody>
      </p:sp>
      <p:sp>
        <p:nvSpPr>
          <p:cNvPr id="7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l-GR" sz="3200" b="0" strike="noStrike" spc="-1">
              <a:latin typeface="Arial"/>
            </a:endParaRPr>
          </a:p>
        </p:txBody>
      </p:sp>
      <p:sp>
        <p:nvSpPr>
          <p:cNvPr id="7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l-GR" sz="3200" b="0" strike="noStrike" spc="-1">
              <a:latin typeface="Arial"/>
            </a:endParaRPr>
          </a:p>
        </p:txBody>
      </p:sp>
      <p:sp>
        <p:nvSpPr>
          <p:cNvPr id="7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l-GR" sz="3200" b="0" strike="noStrike" spc="-1">
              <a:latin typeface="Arial"/>
            </a:endParaRPr>
          </a:p>
        </p:txBody>
      </p:sp>
      <p:sp>
        <p:nvSpPr>
          <p:cNvPr id="7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l-GR" sz="3200" b="0" strike="noStrike" spc="-1">
              <a:latin typeface="Arial"/>
            </a:endParaRPr>
          </a:p>
        </p:txBody>
      </p:sp>
      <p:sp>
        <p:nvSpPr>
          <p:cNvPr id="7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l-GR"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el-G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l-GR"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l-GR"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l-GR"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l-GR"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l-GR"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l-GR"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l-GR"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l-G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838080" y="454680"/>
            <a:ext cx="10514880" cy="1145160"/>
          </a:xfrm>
          <a:prstGeom prst="rect">
            <a:avLst/>
          </a:prstGeom>
        </p:spPr>
        <p:txBody>
          <a:bodyPr lIns="0" tIns="0" rIns="0" bIns="0" anchor="ctr">
            <a:spAutoFit/>
          </a:bodyPr>
          <a:lstStyle/>
          <a:p>
            <a:r>
              <a:rPr lang="el-GR" sz="1800" b="0" strike="noStrike" spc="-1">
                <a:latin typeface="Arial"/>
              </a:rPr>
              <a:t>Πατήστε για επεξεργασία της μορφής κειμένου του τίτλου</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3200" b="0" strike="noStrike" spc="-1">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2800" b="0" strike="noStrike" spc="-1">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2400" b="0" strike="noStrike" spc="-1">
                <a:latin typeface="Arial"/>
              </a:rPr>
              <a:t>Τρίτο επίπεδο διάρθρωσης</a:t>
            </a:r>
          </a:p>
          <a:p>
            <a:pPr marL="1728000" lvl="3" indent="-216000">
              <a:spcBef>
                <a:spcPts val="567"/>
              </a:spcBef>
              <a:buClr>
                <a:srgbClr val="000000"/>
              </a:buClr>
              <a:buSzPct val="75000"/>
              <a:buFont typeface="Symbol" charset="2"/>
              <a:buChar char=""/>
            </a:pPr>
            <a:r>
              <a:rPr lang="el-GR" sz="2000" b="0" strike="noStrike" spc="-1">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l-GR" sz="4400" b="0" strike="noStrike" spc="-1">
                <a:latin typeface="Arial"/>
              </a:rPr>
              <a:t>Πατήστε για επεξεργασία της μορφής κειμένου του τίτλου</a:t>
            </a:r>
          </a:p>
        </p:txBody>
      </p:sp>
      <p:sp>
        <p:nvSpPr>
          <p:cNvPr id="39"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3200" b="0" strike="noStrike" spc="-1">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2800" b="0" strike="noStrike" spc="-1">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2400" b="0" strike="noStrike" spc="-1">
                <a:latin typeface="Arial"/>
              </a:rPr>
              <a:t>Τρίτο επίπεδο διάρθρωσης</a:t>
            </a:r>
          </a:p>
          <a:p>
            <a:pPr marL="1728000" lvl="3" indent="-216000">
              <a:spcBef>
                <a:spcPts val="567"/>
              </a:spcBef>
              <a:buClr>
                <a:srgbClr val="000000"/>
              </a:buClr>
              <a:buSzPct val="75000"/>
              <a:buFont typeface="Symbol" charset="2"/>
              <a:buChar char=""/>
            </a:pPr>
            <a:r>
              <a:rPr lang="el-GR" sz="2000" b="0" strike="noStrike" spc="-1">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wmf"/></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hyperlink" Target="http://dx.doi.org/10.1016/j.berh.2009.02.001"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CustomShape 1"/>
          <p:cNvSpPr/>
          <p:nvPr/>
        </p:nvSpPr>
        <p:spPr>
          <a:xfrm>
            <a:off x="1523880" y="1122480"/>
            <a:ext cx="9143280" cy="238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90000"/>
              </a:lnSpc>
            </a:pPr>
            <a:br/>
            <a:endParaRPr lang="el-GR" sz="1800" b="0" strike="noStrike" spc="-1">
              <a:latin typeface="Arial"/>
            </a:endParaRPr>
          </a:p>
        </p:txBody>
      </p:sp>
      <p:sp>
        <p:nvSpPr>
          <p:cNvPr id="83" name="CustomShape 2"/>
          <p:cNvSpPr/>
          <p:nvPr/>
        </p:nvSpPr>
        <p:spPr>
          <a:xfrm>
            <a:off x="2031840" y="1515996"/>
            <a:ext cx="7766280" cy="92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90000"/>
              </a:lnSpc>
              <a:spcBef>
                <a:spcPts val="1001"/>
              </a:spcBef>
            </a:pPr>
            <a:r>
              <a:rPr lang="el-GR" sz="3200" b="1" strike="noStrike" spc="-1" dirty="0">
                <a:solidFill>
                  <a:srgbClr val="000000"/>
                </a:solidFill>
                <a:latin typeface="Calibri"/>
              </a:rPr>
              <a:t>ΑΓΓΕΙΪΤΙΔΕΣ ΣΤΗΝ ΠΑΙΔΙΚΗ ΗΛΙΚΙΑ</a:t>
            </a:r>
            <a:endParaRPr lang="el-GR" sz="3200" b="0" strike="noStrike" spc="-1" dirty="0">
              <a:latin typeface="Arial"/>
            </a:endParaRPr>
          </a:p>
        </p:txBody>
      </p:sp>
      <p:sp>
        <p:nvSpPr>
          <p:cNvPr id="84" name="CustomShape 3"/>
          <p:cNvSpPr/>
          <p:nvPr/>
        </p:nvSpPr>
        <p:spPr>
          <a:xfrm>
            <a:off x="137880" y="5639760"/>
            <a:ext cx="696960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l-GR" sz="1800" b="0" strike="noStrike" spc="-1">
              <a:latin typeface="Arial"/>
            </a:endParaRPr>
          </a:p>
          <a:p>
            <a:pPr>
              <a:lnSpc>
                <a:spcPct val="100000"/>
              </a:lnSpc>
            </a:pPr>
            <a:endParaRPr lang="el-GR" sz="1800" b="0" strike="noStrike" spc="-1">
              <a:latin typeface="Arial"/>
            </a:endParaRPr>
          </a:p>
        </p:txBody>
      </p:sp>
      <p:sp>
        <p:nvSpPr>
          <p:cNvPr id="85" name="CustomShape 4"/>
          <p:cNvSpPr/>
          <p:nvPr/>
        </p:nvSpPr>
        <p:spPr>
          <a:xfrm>
            <a:off x="414323" y="2035440"/>
            <a:ext cx="8779320" cy="4245863"/>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l-GR" b="1" strike="noStrike" spc="-1" dirty="0">
                <a:solidFill>
                  <a:srgbClr val="8BC145"/>
                </a:solidFill>
                <a:latin typeface="Calibri"/>
                <a:ea typeface="DejaVu Sans"/>
              </a:rPr>
              <a:t>Φοιτήτριες</a:t>
            </a:r>
            <a:r>
              <a:rPr lang="el-GR" b="0" strike="noStrike" spc="-1" dirty="0">
                <a:solidFill>
                  <a:srgbClr val="000000"/>
                </a:solidFill>
                <a:latin typeface="Calibri"/>
                <a:ea typeface="DejaVu Sans"/>
              </a:rPr>
              <a:t>:</a:t>
            </a:r>
            <a:endParaRPr lang="el-GR" b="0" strike="noStrike" spc="-1" dirty="0">
              <a:latin typeface="Arial"/>
            </a:endParaRPr>
          </a:p>
          <a:p>
            <a:pPr>
              <a:lnSpc>
                <a:spcPct val="100000"/>
              </a:lnSpc>
            </a:pPr>
            <a:r>
              <a:rPr lang="el-GR" b="0" strike="noStrike" spc="-1" dirty="0" err="1">
                <a:solidFill>
                  <a:srgbClr val="000000"/>
                </a:solidFill>
                <a:latin typeface="Calibri"/>
                <a:ea typeface="DejaVu Sans"/>
              </a:rPr>
              <a:t>Κρυσταλλία</a:t>
            </a:r>
            <a:r>
              <a:rPr lang="el-GR" b="0" strike="noStrike" spc="-1" dirty="0">
                <a:solidFill>
                  <a:srgbClr val="000000"/>
                </a:solidFill>
                <a:latin typeface="Calibri"/>
                <a:ea typeface="DejaVu Sans"/>
              </a:rPr>
              <a:t> </a:t>
            </a:r>
            <a:r>
              <a:rPr lang="el-GR" b="0" strike="noStrike" spc="-1" dirty="0" err="1">
                <a:solidFill>
                  <a:srgbClr val="000000"/>
                </a:solidFill>
                <a:latin typeface="Calibri"/>
                <a:ea typeface="DejaVu Sans"/>
              </a:rPr>
              <a:t>Κύρκα</a:t>
            </a:r>
            <a:endParaRPr lang="el-GR" b="0" strike="noStrike" spc="-1" dirty="0">
              <a:latin typeface="Arial"/>
            </a:endParaRPr>
          </a:p>
          <a:p>
            <a:pPr>
              <a:lnSpc>
                <a:spcPct val="100000"/>
              </a:lnSpc>
            </a:pPr>
            <a:r>
              <a:rPr lang="el-GR" b="0" strike="noStrike" spc="-1" dirty="0">
                <a:solidFill>
                  <a:srgbClr val="000000"/>
                </a:solidFill>
                <a:latin typeface="Calibri"/>
                <a:ea typeface="DejaVu Sans"/>
              </a:rPr>
              <a:t>Γεωργία-Μαρία </a:t>
            </a:r>
            <a:r>
              <a:rPr lang="el-GR" b="0" strike="noStrike" spc="-1" dirty="0" err="1">
                <a:solidFill>
                  <a:srgbClr val="000000"/>
                </a:solidFill>
                <a:latin typeface="Calibri"/>
                <a:ea typeface="DejaVu Sans"/>
              </a:rPr>
              <a:t>Ντούλια</a:t>
            </a:r>
            <a:endParaRPr lang="el-GR" b="0" strike="noStrike" spc="-1" dirty="0">
              <a:latin typeface="Arial"/>
            </a:endParaRPr>
          </a:p>
          <a:p>
            <a:pPr>
              <a:lnSpc>
                <a:spcPct val="100000"/>
              </a:lnSpc>
            </a:pPr>
            <a:r>
              <a:rPr lang="el-GR" b="0" strike="noStrike" spc="-1" dirty="0">
                <a:solidFill>
                  <a:srgbClr val="000000"/>
                </a:solidFill>
                <a:latin typeface="Calibri"/>
                <a:ea typeface="DejaVu Sans"/>
              </a:rPr>
              <a:t>Ζωγραφιά Παπαδοπούλου</a:t>
            </a:r>
          </a:p>
          <a:p>
            <a:pPr>
              <a:lnSpc>
                <a:spcPct val="100000"/>
              </a:lnSpc>
            </a:pPr>
            <a:endParaRPr lang="el-GR" b="0" strike="noStrike" spc="-1" dirty="0">
              <a:latin typeface="Arial"/>
            </a:endParaRPr>
          </a:p>
          <a:p>
            <a:pPr>
              <a:lnSpc>
                <a:spcPct val="100000"/>
              </a:lnSpc>
            </a:pPr>
            <a:r>
              <a:rPr lang="el-GR" b="1" strike="noStrike" spc="-1" dirty="0">
                <a:solidFill>
                  <a:srgbClr val="8BC145"/>
                </a:solidFill>
                <a:latin typeface="Calibri"/>
                <a:ea typeface="DejaVu Sans"/>
              </a:rPr>
              <a:t>Επίβλεψη</a:t>
            </a:r>
            <a:r>
              <a:rPr lang="el-GR" b="0" strike="noStrike" spc="-1" dirty="0">
                <a:solidFill>
                  <a:srgbClr val="8BC145"/>
                </a:solidFill>
                <a:latin typeface="Calibri"/>
                <a:ea typeface="DejaVu Sans"/>
              </a:rPr>
              <a:t>:</a:t>
            </a:r>
            <a:endParaRPr lang="el-GR" b="0" strike="noStrike" spc="-1" dirty="0">
              <a:latin typeface="Arial"/>
            </a:endParaRPr>
          </a:p>
          <a:p>
            <a:pPr>
              <a:lnSpc>
                <a:spcPct val="100000"/>
              </a:lnSpc>
            </a:pPr>
            <a:r>
              <a:rPr lang="el-GR" b="0" strike="noStrike" spc="-1">
                <a:solidFill>
                  <a:srgbClr val="000000"/>
                </a:solidFill>
                <a:latin typeface="Calibri"/>
                <a:ea typeface="DejaVu Sans"/>
              </a:rPr>
              <a:t>Κωνσταντίνος </a:t>
            </a:r>
            <a:r>
              <a:rPr lang="el-GR" b="0" strike="noStrike" spc="-1" dirty="0" err="1">
                <a:solidFill>
                  <a:srgbClr val="000000"/>
                </a:solidFill>
                <a:latin typeface="Calibri"/>
                <a:ea typeface="DejaVu Sans"/>
              </a:rPr>
              <a:t>Κολλιός</a:t>
            </a:r>
            <a:endParaRPr lang="el-GR" b="0" strike="noStrike" spc="-1" dirty="0">
              <a:latin typeface="Arial"/>
            </a:endParaRPr>
          </a:p>
          <a:p>
            <a:pPr>
              <a:lnSpc>
                <a:spcPct val="100000"/>
              </a:lnSpc>
            </a:pPr>
            <a:r>
              <a:rPr lang="el-GR" b="0" strike="noStrike" spc="-1" dirty="0">
                <a:solidFill>
                  <a:srgbClr val="000000"/>
                </a:solidFill>
                <a:latin typeface="Calibri"/>
                <a:ea typeface="DejaVu Sans"/>
              </a:rPr>
              <a:t>   	Καθηγητής Παιδιατρικής-Παιδιατρικής Νεφρολογίας</a:t>
            </a:r>
            <a:endParaRPr lang="el-GR" b="0" strike="noStrike" spc="-1" dirty="0">
              <a:latin typeface="Arial"/>
            </a:endParaRPr>
          </a:p>
          <a:p>
            <a:pPr>
              <a:lnSpc>
                <a:spcPct val="100000"/>
              </a:lnSpc>
            </a:pPr>
            <a:r>
              <a:rPr lang="el-GR" b="0" strike="noStrike" spc="-1" dirty="0">
                <a:solidFill>
                  <a:srgbClr val="000000"/>
                </a:solidFill>
                <a:latin typeface="Calibri"/>
                <a:ea typeface="DejaVu Sans"/>
              </a:rPr>
              <a:t>   	Γ’ Παιδιατρική Κλινική ΑΠΘ</a:t>
            </a:r>
          </a:p>
          <a:p>
            <a:pPr>
              <a:lnSpc>
                <a:spcPct val="100000"/>
              </a:lnSpc>
            </a:pPr>
            <a:endParaRPr lang="el-GR" b="0" strike="noStrike" spc="-1" dirty="0">
              <a:latin typeface="Arial"/>
            </a:endParaRPr>
          </a:p>
          <a:p>
            <a:pPr>
              <a:lnSpc>
                <a:spcPct val="100000"/>
              </a:lnSpc>
            </a:pPr>
            <a:r>
              <a:rPr lang="el-GR" b="1" strike="noStrike" spc="-1" dirty="0">
                <a:solidFill>
                  <a:srgbClr val="8BC145"/>
                </a:solidFill>
                <a:latin typeface="Calibri"/>
                <a:ea typeface="DejaVu Sans"/>
              </a:rPr>
              <a:t>Επιμέλεια:</a:t>
            </a:r>
            <a:endParaRPr lang="el-GR" b="0" strike="noStrike" spc="-1" dirty="0">
              <a:latin typeface="Arial"/>
            </a:endParaRPr>
          </a:p>
          <a:p>
            <a:pPr>
              <a:lnSpc>
                <a:spcPct val="100000"/>
              </a:lnSpc>
            </a:pPr>
            <a:r>
              <a:rPr lang="el-GR" b="0" strike="noStrike" spc="-1" dirty="0">
                <a:solidFill>
                  <a:srgbClr val="000000"/>
                </a:solidFill>
                <a:latin typeface="Calibri"/>
                <a:ea typeface="DejaVu Sans"/>
              </a:rPr>
              <a:t>-Βασίλειος </a:t>
            </a:r>
            <a:r>
              <a:rPr lang="el-GR" b="0" strike="noStrike" spc="-1" dirty="0" err="1">
                <a:solidFill>
                  <a:srgbClr val="000000"/>
                </a:solidFill>
                <a:latin typeface="Calibri"/>
                <a:ea typeface="DejaVu Sans"/>
              </a:rPr>
              <a:t>Λιάκος</a:t>
            </a:r>
            <a:endParaRPr lang="el-GR" b="0" strike="noStrike" spc="-1" dirty="0">
              <a:latin typeface="Arial"/>
            </a:endParaRPr>
          </a:p>
          <a:p>
            <a:pPr>
              <a:lnSpc>
                <a:spcPct val="100000"/>
              </a:lnSpc>
            </a:pPr>
            <a:r>
              <a:rPr lang="el-GR" b="0" strike="noStrike" spc="-1" dirty="0">
                <a:solidFill>
                  <a:srgbClr val="000000"/>
                </a:solidFill>
                <a:latin typeface="Calibri"/>
                <a:ea typeface="DejaVu Sans"/>
              </a:rPr>
              <a:t>	Ειδικευόμενος Παιδιατρικής- Γ’ Παιδιατρική Κλινική ΑΠΘ</a:t>
            </a:r>
            <a:endParaRPr lang="en-US" b="0" strike="noStrike" spc="-1" dirty="0">
              <a:solidFill>
                <a:srgbClr val="000000"/>
              </a:solidFill>
              <a:latin typeface="Calibri"/>
              <a:ea typeface="DejaVu Sans"/>
            </a:endParaRPr>
          </a:p>
          <a:p>
            <a:pPr>
              <a:lnSpc>
                <a:spcPct val="100000"/>
              </a:lnSpc>
            </a:pPr>
            <a:r>
              <a:rPr lang="el-GR" spc="-1" dirty="0">
                <a:solidFill>
                  <a:srgbClr val="000000"/>
                </a:solidFill>
                <a:latin typeface="Calibri"/>
                <a:ea typeface="DejaVu Sans"/>
              </a:rPr>
              <a:t>-Χιονιά Χαραλαμπίδου </a:t>
            </a:r>
            <a:r>
              <a:rPr lang="el-GR" b="0" strike="noStrike" spc="-1" dirty="0">
                <a:solidFill>
                  <a:srgbClr val="8BC145"/>
                </a:solidFill>
                <a:latin typeface="Calibri"/>
                <a:ea typeface="DejaVu Sans"/>
              </a:rPr>
              <a:t> </a:t>
            </a:r>
          </a:p>
          <a:p>
            <a:pPr>
              <a:lnSpc>
                <a:spcPct val="100000"/>
              </a:lnSpc>
            </a:pPr>
            <a:r>
              <a:rPr lang="el-GR" b="0" strike="noStrike" spc="-1" dirty="0">
                <a:solidFill>
                  <a:srgbClr val="000000"/>
                </a:solidFill>
                <a:latin typeface="Calibri"/>
                <a:ea typeface="DejaVu Sans"/>
              </a:rPr>
              <a:t>	Ειδικευόμενη Παιδιατρικής- Γ’ Παιδιατρική Κλινική ΑΠΘ</a:t>
            </a:r>
            <a:endParaRPr lang="en-US" b="0" strike="noStrike" spc="-1" dirty="0">
              <a:solidFill>
                <a:srgbClr val="000000"/>
              </a:solidFill>
              <a:latin typeface="Calibri"/>
              <a:ea typeface="DejaVu Sans"/>
            </a:endParaRPr>
          </a:p>
        </p:txBody>
      </p:sp>
      <p:sp>
        <p:nvSpPr>
          <p:cNvPr id="86" name="CustomShape 5"/>
          <p:cNvSpPr/>
          <p:nvPr/>
        </p:nvSpPr>
        <p:spPr>
          <a:xfrm>
            <a:off x="3140280" y="407520"/>
            <a:ext cx="6123960" cy="91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1800" b="0" strike="noStrike" spc="-1">
                <a:solidFill>
                  <a:srgbClr val="000000"/>
                </a:solidFill>
                <a:latin typeface="Calibri"/>
                <a:ea typeface="DejaVu Sans"/>
              </a:rPr>
              <a:t>ΙΠΠΟΚΡΑΤΕΙΟ ΓΕΝΙΚΟ ΝΟΣΟΚΟΜΕΙΟ ΘΕΣΣΑΛΟΝΙΚΗΣ</a:t>
            </a:r>
            <a:br/>
            <a:r>
              <a:rPr lang="el-GR" sz="1800" b="0" strike="noStrike" spc="-1">
                <a:solidFill>
                  <a:srgbClr val="000000"/>
                </a:solidFill>
                <a:latin typeface="Calibri"/>
                <a:ea typeface="DejaVu Sans"/>
              </a:rPr>
              <a:t>Γ΄ ΠΑΙΔΙΑΤΡΙΚΗ ΚΛΙΝΙΚΗ </a:t>
            </a:r>
            <a:br/>
            <a:r>
              <a:rPr lang="el-GR" sz="1800" b="0" strike="noStrike" spc="-1">
                <a:solidFill>
                  <a:srgbClr val="000000"/>
                </a:solidFill>
                <a:latin typeface="Calibri"/>
                <a:ea typeface="DejaVu Sans"/>
              </a:rPr>
              <a:t>Διευθυντής: Καθηγητής Εμμανουήλ Ροηλίδης</a:t>
            </a:r>
            <a:endParaRPr lang="el-GR" sz="1800" b="0" strike="noStrike" spc="-1">
              <a:latin typeface="Arial"/>
            </a:endParaRPr>
          </a:p>
        </p:txBody>
      </p:sp>
      <p:pic>
        <p:nvPicPr>
          <p:cNvPr id="87" name="Εικόνα 6"/>
          <p:cNvPicPr/>
          <p:nvPr/>
        </p:nvPicPr>
        <p:blipFill>
          <a:blip r:embed="rId3"/>
          <a:stretch/>
        </p:blipFill>
        <p:spPr>
          <a:xfrm>
            <a:off x="10355760" y="62280"/>
            <a:ext cx="1746000" cy="1553760"/>
          </a:xfrm>
          <a:prstGeom prst="rect">
            <a:avLst/>
          </a:prstGeom>
          <a:ln>
            <a:noFill/>
          </a:ln>
        </p:spPr>
      </p:pic>
      <p:pic>
        <p:nvPicPr>
          <p:cNvPr id="88" name="Picture 2"/>
          <p:cNvPicPr/>
          <p:nvPr/>
        </p:nvPicPr>
        <p:blipFill>
          <a:blip r:embed="rId4"/>
          <a:stretch/>
        </p:blipFill>
        <p:spPr>
          <a:xfrm>
            <a:off x="364680" y="145080"/>
            <a:ext cx="1467360" cy="1467360"/>
          </a:xfrm>
          <a:prstGeom prst="rect">
            <a:avLst/>
          </a:prstGeom>
          <a:ln>
            <a:noFill/>
          </a:ln>
        </p:spPr>
      </p:pic>
      <p:sp>
        <p:nvSpPr>
          <p:cNvPr id="89" name="CustomShape 6"/>
          <p:cNvSpPr/>
          <p:nvPr/>
        </p:nvSpPr>
        <p:spPr>
          <a:xfrm>
            <a:off x="7972560" y="6358811"/>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1800" b="1" i="1" strike="noStrike" spc="-1" dirty="0">
                <a:solidFill>
                  <a:srgbClr val="C00000"/>
                </a:solidFill>
                <a:latin typeface="Calibri"/>
                <a:ea typeface="DejaVu Sans"/>
              </a:rPr>
              <a:t>Θεσσαλονίκη, 28 Απριλίου 2023</a:t>
            </a:r>
            <a:endParaRPr lang="el-GR" sz="1800" b="1" strike="noStrike" spc="-1" dirty="0">
              <a:solidFill>
                <a:srgbClr val="C00000"/>
              </a:solidFill>
              <a:latin typeface="Arial"/>
            </a:endParaRPr>
          </a:p>
        </p:txBody>
      </p:sp>
      <p:sp>
        <p:nvSpPr>
          <p:cNvPr id="90" name="CustomShape 7"/>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E9E94C2-B368-44E2-BC0D-B12294D89875}" type="slidenum">
              <a:rPr lang="el-GR" sz="1200" b="0" strike="noStrike" spc="-1">
                <a:solidFill>
                  <a:srgbClr val="8B8B8B"/>
                </a:solidFill>
                <a:latin typeface="Calibri"/>
              </a:rPr>
              <a:t>1</a:t>
            </a:fld>
            <a:endParaRPr lang="el-GR" sz="120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1"/>
          <p:cNvSpPr/>
          <p:nvPr/>
        </p:nvSpPr>
        <p:spPr>
          <a:xfrm>
            <a:off x="677160" y="346320"/>
            <a:ext cx="10514880" cy="13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2800" b="1" strike="noStrike" spc="-1">
                <a:solidFill>
                  <a:srgbClr val="000000"/>
                </a:solidFill>
                <a:latin typeface="Calibri Light"/>
              </a:rPr>
              <a:t>Νοσήματα που μιμούνται αγγειίτιδα</a:t>
            </a:r>
            <a:endParaRPr lang="el-GR" sz="2800" b="0" strike="noStrike" spc="-1">
              <a:latin typeface="Arial"/>
            </a:endParaRPr>
          </a:p>
        </p:txBody>
      </p:sp>
      <p:graphicFrame>
        <p:nvGraphicFramePr>
          <p:cNvPr id="146" name="Table 2"/>
          <p:cNvGraphicFramePr/>
          <p:nvPr/>
        </p:nvGraphicFramePr>
        <p:xfrm>
          <a:off x="677160" y="1783080"/>
          <a:ext cx="10515600" cy="4066560"/>
        </p:xfrm>
        <a:graphic>
          <a:graphicData uri="http://schemas.openxmlformats.org/drawingml/2006/table">
            <a:tbl>
              <a:tblPr/>
              <a:tblGrid>
                <a:gridCol w="2103120">
                  <a:extLst>
                    <a:ext uri="{9D8B030D-6E8A-4147-A177-3AD203B41FA5}">
                      <a16:colId xmlns:a16="http://schemas.microsoft.com/office/drawing/2014/main" val="20000"/>
                    </a:ext>
                  </a:extLst>
                </a:gridCol>
                <a:gridCol w="2103120">
                  <a:extLst>
                    <a:ext uri="{9D8B030D-6E8A-4147-A177-3AD203B41FA5}">
                      <a16:colId xmlns:a16="http://schemas.microsoft.com/office/drawing/2014/main" val="20001"/>
                    </a:ext>
                  </a:extLst>
                </a:gridCol>
                <a:gridCol w="2103120">
                  <a:extLst>
                    <a:ext uri="{9D8B030D-6E8A-4147-A177-3AD203B41FA5}">
                      <a16:colId xmlns:a16="http://schemas.microsoft.com/office/drawing/2014/main" val="20002"/>
                    </a:ext>
                  </a:extLst>
                </a:gridCol>
                <a:gridCol w="2103120">
                  <a:extLst>
                    <a:ext uri="{9D8B030D-6E8A-4147-A177-3AD203B41FA5}">
                      <a16:colId xmlns:a16="http://schemas.microsoft.com/office/drawing/2014/main" val="20003"/>
                    </a:ext>
                  </a:extLst>
                </a:gridCol>
                <a:gridCol w="2103120">
                  <a:extLst>
                    <a:ext uri="{9D8B030D-6E8A-4147-A177-3AD203B41FA5}">
                      <a16:colId xmlns:a16="http://schemas.microsoft.com/office/drawing/2014/main" val="20004"/>
                    </a:ext>
                  </a:extLst>
                </a:gridCol>
              </a:tblGrid>
              <a:tr h="914040">
                <a:tc>
                  <a:txBody>
                    <a:bodyPr/>
                    <a:lstStyle/>
                    <a:p>
                      <a:pPr>
                        <a:lnSpc>
                          <a:spcPct val="100000"/>
                        </a:lnSpc>
                      </a:pPr>
                      <a:r>
                        <a:rPr lang="el-GR" sz="1800" b="1" strike="noStrike" spc="-1">
                          <a:solidFill>
                            <a:srgbClr val="FFFFFF"/>
                          </a:solidFill>
                          <a:latin typeface="Calibri"/>
                        </a:rPr>
                        <a:t>Λοιμώξεις</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D6FA9"/>
                    </a:solidFill>
                  </a:tcPr>
                </a:tc>
                <a:tc>
                  <a:txBody>
                    <a:bodyPr/>
                    <a:lstStyle/>
                    <a:p>
                      <a:pPr>
                        <a:lnSpc>
                          <a:spcPct val="100000"/>
                        </a:lnSpc>
                      </a:pPr>
                      <a:r>
                        <a:rPr lang="el-GR" sz="1800" b="1" strike="noStrike" spc="-1">
                          <a:solidFill>
                            <a:srgbClr val="FFFFFF"/>
                          </a:solidFill>
                          <a:latin typeface="Calibri"/>
                        </a:rPr>
                        <a:t>Νεοπλασίες</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D6FA9"/>
                    </a:solidFill>
                  </a:tcPr>
                </a:tc>
                <a:tc>
                  <a:txBody>
                    <a:bodyPr/>
                    <a:lstStyle/>
                    <a:p>
                      <a:pPr>
                        <a:lnSpc>
                          <a:spcPct val="100000"/>
                        </a:lnSpc>
                      </a:pPr>
                      <a:r>
                        <a:rPr lang="el-GR" sz="1800" b="1" strike="noStrike" spc="-1">
                          <a:solidFill>
                            <a:srgbClr val="FFFFFF"/>
                          </a:solidFill>
                          <a:latin typeface="Calibri"/>
                        </a:rPr>
                        <a:t>Συστηματικά φλεγμονώδη νοσήματα</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D6FA9"/>
                    </a:solidFill>
                  </a:tcPr>
                </a:tc>
                <a:tc>
                  <a:txBody>
                    <a:bodyPr/>
                    <a:lstStyle/>
                    <a:p>
                      <a:pPr>
                        <a:lnSpc>
                          <a:spcPct val="100000"/>
                        </a:lnSpc>
                      </a:pPr>
                      <a:r>
                        <a:rPr lang="el-GR" sz="1800" b="1" strike="noStrike" spc="-1">
                          <a:solidFill>
                            <a:srgbClr val="FFFFFF"/>
                          </a:solidFill>
                          <a:latin typeface="Calibri"/>
                        </a:rPr>
                        <a:t>Φάρμακα</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D6FA9"/>
                    </a:solidFill>
                  </a:tcPr>
                </a:tc>
                <a:tc>
                  <a:txBody>
                    <a:bodyPr/>
                    <a:lstStyle/>
                    <a:p>
                      <a:pPr>
                        <a:lnSpc>
                          <a:spcPct val="100000"/>
                        </a:lnSpc>
                      </a:pPr>
                      <a:r>
                        <a:rPr lang="el-GR" sz="1800" b="1" strike="noStrike" spc="-1">
                          <a:solidFill>
                            <a:srgbClr val="FFFFFF"/>
                          </a:solidFill>
                          <a:latin typeface="Calibri"/>
                        </a:rPr>
                        <a:t>Άλλα</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D6FA9"/>
                    </a:solidFill>
                  </a:tcPr>
                </a:tc>
                <a:extLst>
                  <a:ext uri="{0D108BD9-81ED-4DB2-BD59-A6C34878D82A}">
                    <a16:rowId xmlns:a16="http://schemas.microsoft.com/office/drawing/2014/main" val="10000"/>
                  </a:ext>
                </a:extLst>
              </a:tr>
              <a:tr h="914040">
                <a:tc>
                  <a:txBody>
                    <a:bodyPr/>
                    <a:lstStyle/>
                    <a:p>
                      <a:pPr>
                        <a:lnSpc>
                          <a:spcPct val="100000"/>
                        </a:lnSpc>
                      </a:pPr>
                      <a:r>
                        <a:rPr lang="el-GR" sz="1800" b="0" strike="noStrike" spc="-1">
                          <a:solidFill>
                            <a:srgbClr val="000000"/>
                          </a:solidFill>
                          <a:latin typeface="Calibri"/>
                        </a:rPr>
                        <a:t>Ιοί(HBV, HCV, HIV, HSV)</a:t>
                      </a:r>
                      <a:endParaRPr lang="el-G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D4E1"/>
                    </a:solidFill>
                  </a:tcPr>
                </a:tc>
                <a:tc>
                  <a:txBody>
                    <a:bodyPr/>
                    <a:lstStyle/>
                    <a:p>
                      <a:pPr>
                        <a:lnSpc>
                          <a:spcPct val="100000"/>
                        </a:lnSpc>
                      </a:pPr>
                      <a:r>
                        <a:rPr lang="el-GR" sz="1800" b="0" strike="noStrike" spc="-1">
                          <a:solidFill>
                            <a:srgbClr val="000000"/>
                          </a:solidFill>
                          <a:latin typeface="Calibri"/>
                        </a:rPr>
                        <a:t>Πολλαπλό Μυέλωμα</a:t>
                      </a:r>
                      <a:endParaRPr lang="el-G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D4E1"/>
                    </a:solidFill>
                  </a:tcPr>
                </a:tc>
                <a:tc>
                  <a:txBody>
                    <a:bodyPr/>
                    <a:lstStyle/>
                    <a:p>
                      <a:pPr>
                        <a:lnSpc>
                          <a:spcPct val="100000"/>
                        </a:lnSpc>
                      </a:pPr>
                      <a:r>
                        <a:rPr lang="el-GR" sz="1800" b="0" strike="noStrike" spc="-1">
                          <a:solidFill>
                            <a:srgbClr val="000000"/>
                          </a:solidFill>
                          <a:latin typeface="Calibri"/>
                        </a:rPr>
                        <a:t>ΣΕΛ, αντιφωσφολιπιδικό σύνδρομο</a:t>
                      </a:r>
                      <a:endParaRPr lang="el-G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D4E1"/>
                    </a:solidFill>
                  </a:tcPr>
                </a:tc>
                <a:tc>
                  <a:txBody>
                    <a:bodyPr/>
                    <a:lstStyle/>
                    <a:p>
                      <a:pPr>
                        <a:lnSpc>
                          <a:spcPct val="100000"/>
                        </a:lnSpc>
                      </a:pPr>
                      <a:r>
                        <a:rPr lang="el-GR" sz="1800" b="0" strike="noStrike" spc="-1">
                          <a:solidFill>
                            <a:srgbClr val="000000"/>
                          </a:solidFill>
                          <a:latin typeface="Calibri"/>
                        </a:rPr>
                        <a:t>Αλλοπουρινόλη</a:t>
                      </a:r>
                      <a:endParaRPr lang="el-G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D4E1"/>
                    </a:solidFill>
                  </a:tcPr>
                </a:tc>
                <a:tc>
                  <a:txBody>
                    <a:bodyPr/>
                    <a:lstStyle/>
                    <a:p>
                      <a:pPr>
                        <a:lnSpc>
                          <a:spcPct val="100000"/>
                        </a:lnSpc>
                      </a:pPr>
                      <a:r>
                        <a:rPr lang="el-GR" sz="1800" b="0" strike="noStrike" spc="-1">
                          <a:solidFill>
                            <a:srgbClr val="000000"/>
                          </a:solidFill>
                          <a:latin typeface="Calibri"/>
                        </a:rPr>
                        <a:t>Περιφερική εμβολή λίπους</a:t>
                      </a:r>
                      <a:endParaRPr lang="el-G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D4E1"/>
                    </a:solidFill>
                  </a:tcPr>
                </a:tc>
                <a:extLst>
                  <a:ext uri="{0D108BD9-81ED-4DB2-BD59-A6C34878D82A}">
                    <a16:rowId xmlns:a16="http://schemas.microsoft.com/office/drawing/2014/main" val="10001"/>
                  </a:ext>
                </a:extLst>
              </a:tr>
              <a:tr h="914040">
                <a:tc>
                  <a:txBody>
                    <a:bodyPr/>
                    <a:lstStyle/>
                    <a:p>
                      <a:pPr>
                        <a:lnSpc>
                          <a:spcPct val="100000"/>
                        </a:lnSpc>
                      </a:pPr>
                      <a:r>
                        <a:rPr lang="el-GR" sz="1800" b="0" strike="noStrike" spc="-1">
                          <a:solidFill>
                            <a:srgbClr val="000000"/>
                          </a:solidFill>
                          <a:latin typeface="Calibri"/>
                        </a:rPr>
                        <a:t>Λοιμώδης ενδοκαρδίτιδα</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tc>
                  <a:txBody>
                    <a:bodyPr/>
                    <a:lstStyle/>
                    <a:p>
                      <a:pPr>
                        <a:lnSpc>
                          <a:spcPct val="100000"/>
                        </a:lnSpc>
                      </a:pPr>
                      <a:r>
                        <a:rPr lang="el-GR" sz="1800" b="0" strike="noStrike" spc="-1">
                          <a:solidFill>
                            <a:srgbClr val="000000"/>
                          </a:solidFill>
                          <a:latin typeface="Calibri"/>
                        </a:rPr>
                        <a:t>Αιματολογικές κακοήθειες</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tc>
                  <a:txBody>
                    <a:bodyPr/>
                    <a:lstStyle/>
                    <a:p>
                      <a:pPr>
                        <a:lnSpc>
                          <a:spcPct val="100000"/>
                        </a:lnSpc>
                      </a:pPr>
                      <a:r>
                        <a:rPr lang="el-GR" sz="1800" b="0" strike="noStrike" spc="-1">
                          <a:solidFill>
                            <a:srgbClr val="000000"/>
                          </a:solidFill>
                          <a:latin typeface="Calibri"/>
                        </a:rPr>
                        <a:t>Φλεγμονώδη νοσήματα του εντέρου</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tc>
                  <a:txBody>
                    <a:bodyPr/>
                    <a:lstStyle/>
                    <a:p>
                      <a:pPr>
                        <a:lnSpc>
                          <a:spcPct val="100000"/>
                        </a:lnSpc>
                      </a:pPr>
                      <a:r>
                        <a:rPr lang="el-GR" sz="1800" b="0" strike="noStrike" spc="-1">
                          <a:solidFill>
                            <a:srgbClr val="000000"/>
                          </a:solidFill>
                          <a:latin typeface="Calibri"/>
                        </a:rPr>
                        <a:t>Αντιθυρεοειδικά</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tc>
                  <a:txBody>
                    <a:bodyPr/>
                    <a:lstStyle/>
                    <a:p>
                      <a:pPr>
                        <a:lnSpc>
                          <a:spcPct val="100000"/>
                        </a:lnSpc>
                      </a:pPr>
                      <a:r>
                        <a:rPr lang="el-GR" sz="1800" b="0" strike="noStrike" spc="-1">
                          <a:solidFill>
                            <a:srgbClr val="000000"/>
                          </a:solidFill>
                          <a:latin typeface="Calibri"/>
                        </a:rPr>
                        <a:t>Σκορβούτο</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extLst>
                  <a:ext uri="{0D108BD9-81ED-4DB2-BD59-A6C34878D82A}">
                    <a16:rowId xmlns:a16="http://schemas.microsoft.com/office/drawing/2014/main" val="10002"/>
                  </a:ext>
                </a:extLst>
              </a:tr>
              <a:tr h="661320">
                <a:tc>
                  <a:txBody>
                    <a:bodyPr/>
                    <a:lstStyle/>
                    <a:p>
                      <a:pPr>
                        <a:lnSpc>
                          <a:spcPct val="100000"/>
                        </a:lnSpc>
                      </a:pPr>
                      <a:r>
                        <a:rPr lang="el-GR" sz="1800" b="0" strike="noStrike" spc="-1">
                          <a:solidFill>
                            <a:srgbClr val="000000"/>
                          </a:solidFill>
                          <a:latin typeface="Calibri"/>
                        </a:rPr>
                        <a:t>Φυματίωση</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D4E1"/>
                    </a:solidFill>
                  </a:tcPr>
                </a:tc>
                <a:tc>
                  <a:txBody>
                    <a:bodyPr/>
                    <a:lstStyle/>
                    <a:p>
                      <a:pPr>
                        <a:lnSpc>
                          <a:spcPct val="100000"/>
                        </a:lnSpc>
                      </a:pPr>
                      <a:r>
                        <a:rPr lang="el-GR" sz="1800" b="0" strike="noStrike" spc="-1">
                          <a:solidFill>
                            <a:srgbClr val="000000"/>
                          </a:solidFill>
                          <a:latin typeface="Calibri"/>
                        </a:rPr>
                        <a:t>Μύξωμα δεξιού κόλπου</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D4E1"/>
                    </a:solidFill>
                  </a:tcPr>
                </a:tc>
                <a:tc>
                  <a:txBody>
                    <a:bodyPr/>
                    <a:lstStyle/>
                    <a:p>
                      <a:endParaRPr lang="el-GR"/>
                    </a:p>
                  </a:txBody>
                  <a:tcPr>
                    <a:lnL w="12240">
                      <a:solidFill>
                        <a:srgbClr val="FFFFFF"/>
                      </a:solidFill>
                    </a:lnL>
                    <a:lnR w="12240">
                      <a:solidFill>
                        <a:srgbClr val="FFFFFF"/>
                      </a:solidFill>
                    </a:lnR>
                    <a:lnT w="12240">
                      <a:solidFill>
                        <a:srgbClr val="FFFFFF"/>
                      </a:solidFill>
                    </a:lnT>
                    <a:lnB w="12240">
                      <a:solidFill>
                        <a:srgbClr val="FFFFFF"/>
                      </a:solidFill>
                    </a:lnB>
                    <a:solidFill>
                      <a:srgbClr val="CCD4E1"/>
                    </a:solidFill>
                  </a:tcPr>
                </a:tc>
                <a:tc>
                  <a:txBody>
                    <a:bodyPr/>
                    <a:lstStyle/>
                    <a:p>
                      <a:pPr>
                        <a:lnSpc>
                          <a:spcPct val="100000"/>
                        </a:lnSpc>
                      </a:pPr>
                      <a:r>
                        <a:rPr lang="el-GR" sz="1800" b="0" strike="noStrike" spc="-1">
                          <a:solidFill>
                            <a:srgbClr val="000000"/>
                          </a:solidFill>
                          <a:latin typeface="Calibri"/>
                        </a:rPr>
                        <a:t>ΜΣΑΦ</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D4E1"/>
                    </a:solidFill>
                  </a:tcPr>
                </a:tc>
                <a:tc>
                  <a:txBody>
                    <a:bodyPr/>
                    <a:lstStyle/>
                    <a:p>
                      <a:endParaRPr lang="el-GR"/>
                    </a:p>
                  </a:txBody>
                  <a:tcPr>
                    <a:lnL w="12240">
                      <a:solidFill>
                        <a:srgbClr val="FFFFFF"/>
                      </a:solidFill>
                    </a:lnL>
                    <a:lnR w="12240">
                      <a:solidFill>
                        <a:srgbClr val="FFFFFF"/>
                      </a:solidFill>
                    </a:lnR>
                    <a:lnT w="12240">
                      <a:solidFill>
                        <a:srgbClr val="FFFFFF"/>
                      </a:solidFill>
                    </a:lnT>
                    <a:lnB w="12240">
                      <a:solidFill>
                        <a:srgbClr val="FFFFFF"/>
                      </a:solidFill>
                    </a:lnB>
                    <a:solidFill>
                      <a:srgbClr val="CCD4E1"/>
                    </a:solidFill>
                  </a:tcPr>
                </a:tc>
                <a:extLst>
                  <a:ext uri="{0D108BD9-81ED-4DB2-BD59-A6C34878D82A}">
                    <a16:rowId xmlns:a16="http://schemas.microsoft.com/office/drawing/2014/main" val="10003"/>
                  </a:ext>
                </a:extLst>
              </a:tr>
              <a:tr h="662040">
                <a:tc>
                  <a:txBody>
                    <a:bodyPr/>
                    <a:lstStyle/>
                    <a:p>
                      <a:pPr>
                        <a:lnSpc>
                          <a:spcPct val="100000"/>
                        </a:lnSpc>
                      </a:pPr>
                      <a:r>
                        <a:rPr lang="el-GR" sz="1800" b="0" strike="noStrike" spc="-1">
                          <a:solidFill>
                            <a:srgbClr val="000000"/>
                          </a:solidFill>
                          <a:latin typeface="Calibri"/>
                        </a:rPr>
                        <a:t>Μύκητες</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tc>
                  <a:txBody>
                    <a:bodyPr/>
                    <a:lstStyle/>
                    <a:p>
                      <a:endParaRPr lang="el-G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tc>
                  <a:txBody>
                    <a:bodyPr/>
                    <a:lstStyle/>
                    <a:p>
                      <a:endParaRPr lang="el-G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tc>
                  <a:txBody>
                    <a:bodyPr/>
                    <a:lstStyle/>
                    <a:p>
                      <a:pPr>
                        <a:lnSpc>
                          <a:spcPct val="100000"/>
                        </a:lnSpc>
                      </a:pPr>
                      <a:r>
                        <a:rPr lang="el-GR" sz="1800" b="0" strike="noStrike" spc="-1">
                          <a:solidFill>
                            <a:srgbClr val="000000"/>
                          </a:solidFill>
                          <a:latin typeface="Calibri"/>
                        </a:rPr>
                        <a:t>Αντιβιοτικά (ριφαμπικίνη)</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tc>
                  <a:txBody>
                    <a:bodyPr/>
                    <a:lstStyle/>
                    <a:p>
                      <a:endParaRPr lang="el-G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extLst>
                  <a:ext uri="{0D108BD9-81ED-4DB2-BD59-A6C34878D82A}">
                    <a16:rowId xmlns:a16="http://schemas.microsoft.com/office/drawing/2014/main" val="10004"/>
                  </a:ext>
                </a:extLst>
              </a:tr>
            </a:tbl>
          </a:graphicData>
        </a:graphic>
      </p:graphicFrame>
      <p:sp>
        <p:nvSpPr>
          <p:cNvPr id="147" name="CustomShape 3"/>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F8DA276-8FFD-4988-AA15-2E78AC3514F2}" type="slidenum">
              <a:rPr lang="el-GR" sz="1200" b="0" strike="noStrike" spc="-1">
                <a:solidFill>
                  <a:srgbClr val="8B8B8B"/>
                </a:solidFill>
                <a:latin typeface="Calibri"/>
              </a:rPr>
              <a:t>10</a:t>
            </a:fld>
            <a:endParaRPr lang="el-GR" sz="12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CustomShape 1"/>
          <p:cNvSpPr/>
          <p:nvPr/>
        </p:nvSpPr>
        <p:spPr>
          <a:xfrm>
            <a:off x="483840" y="339120"/>
            <a:ext cx="10514880" cy="13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2800" b="1" strike="noStrike" spc="-1">
                <a:solidFill>
                  <a:srgbClr val="000000"/>
                </a:solidFill>
                <a:latin typeface="Calibri Light"/>
              </a:rPr>
              <a:t>Ταξινόμηση κατά EULAR/PReS</a:t>
            </a:r>
            <a:endParaRPr lang="el-GR" sz="2800" b="0" strike="noStrike" spc="-1">
              <a:latin typeface="Arial"/>
            </a:endParaRPr>
          </a:p>
        </p:txBody>
      </p:sp>
      <p:pic>
        <p:nvPicPr>
          <p:cNvPr id="149" name="Content Placeholder 3"/>
          <p:cNvPicPr/>
          <p:nvPr/>
        </p:nvPicPr>
        <p:blipFill>
          <a:blip r:embed="rId2"/>
          <a:stretch/>
        </p:blipFill>
        <p:spPr>
          <a:xfrm>
            <a:off x="4807800" y="2036880"/>
            <a:ext cx="6522480" cy="3333960"/>
          </a:xfrm>
          <a:prstGeom prst="rect">
            <a:avLst/>
          </a:prstGeom>
          <a:ln>
            <a:noFill/>
          </a:ln>
        </p:spPr>
      </p:pic>
      <p:sp>
        <p:nvSpPr>
          <p:cNvPr id="150" name="CustomShape 2"/>
          <p:cNvSpPr/>
          <p:nvPr/>
        </p:nvSpPr>
        <p:spPr>
          <a:xfrm>
            <a:off x="605880" y="2252520"/>
            <a:ext cx="6365880" cy="23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360">
              <a:lnSpc>
                <a:spcPct val="150000"/>
              </a:lnSpc>
              <a:buClr>
                <a:srgbClr val="000000"/>
              </a:buClr>
              <a:buFont typeface="StarSymbol"/>
              <a:buAutoNum type="arabicParenR"/>
            </a:pPr>
            <a:r>
              <a:rPr lang="el-GR" sz="2000" b="0" strike="noStrike" spc="-1">
                <a:solidFill>
                  <a:srgbClr val="000000"/>
                </a:solidFill>
                <a:latin typeface="Calibri"/>
                <a:ea typeface="DejaVu Sans"/>
              </a:rPr>
              <a:t>Μεγάλου μεγέθους αγγεία</a:t>
            </a:r>
            <a:endParaRPr lang="el-GR" sz="2000" b="0" strike="noStrike" spc="-1">
              <a:latin typeface="Arial"/>
            </a:endParaRPr>
          </a:p>
          <a:p>
            <a:pPr>
              <a:lnSpc>
                <a:spcPct val="150000"/>
              </a:lnSpc>
            </a:pPr>
            <a:endParaRPr lang="el-GR" sz="2000" b="0" strike="noStrike" spc="-1">
              <a:latin typeface="Arial"/>
            </a:endParaRPr>
          </a:p>
          <a:p>
            <a:pPr marL="343080" indent="-342360">
              <a:lnSpc>
                <a:spcPct val="150000"/>
              </a:lnSpc>
              <a:buClr>
                <a:srgbClr val="000000"/>
              </a:buClr>
              <a:buFont typeface="StarSymbol"/>
              <a:buAutoNum type="arabicParenR"/>
            </a:pPr>
            <a:r>
              <a:rPr lang="el-GR" sz="2000" b="0" strike="noStrike" spc="-1">
                <a:solidFill>
                  <a:srgbClr val="000000"/>
                </a:solidFill>
                <a:latin typeface="Calibri"/>
                <a:ea typeface="DejaVu Sans"/>
              </a:rPr>
              <a:t>Μεσαίου μεγέθους αγγεία </a:t>
            </a:r>
            <a:endParaRPr lang="el-GR" sz="2000" b="0" strike="noStrike" spc="-1">
              <a:latin typeface="Arial"/>
            </a:endParaRPr>
          </a:p>
          <a:p>
            <a:pPr>
              <a:lnSpc>
                <a:spcPct val="150000"/>
              </a:lnSpc>
            </a:pPr>
            <a:endParaRPr lang="el-GR" sz="2000" b="0" strike="noStrike" spc="-1">
              <a:latin typeface="Arial"/>
            </a:endParaRPr>
          </a:p>
          <a:p>
            <a:pPr marL="343080" indent="-342360">
              <a:lnSpc>
                <a:spcPct val="150000"/>
              </a:lnSpc>
              <a:buClr>
                <a:srgbClr val="000000"/>
              </a:buClr>
              <a:buFont typeface="StarSymbol"/>
              <a:buAutoNum type="arabicParenR"/>
            </a:pPr>
            <a:r>
              <a:rPr lang="el-GR" sz="2000" b="0" strike="noStrike" spc="-1">
                <a:solidFill>
                  <a:srgbClr val="000000"/>
                </a:solidFill>
                <a:latin typeface="Calibri"/>
                <a:ea typeface="DejaVu Sans"/>
              </a:rPr>
              <a:t>Μικρού μεγέθους αγγεία</a:t>
            </a:r>
            <a:endParaRPr lang="el-GR" sz="2000" b="0" strike="noStrike" spc="-1">
              <a:latin typeface="Arial"/>
            </a:endParaRPr>
          </a:p>
        </p:txBody>
      </p:sp>
      <p:sp>
        <p:nvSpPr>
          <p:cNvPr id="151" name="CustomShape 3"/>
          <p:cNvSpPr/>
          <p:nvPr/>
        </p:nvSpPr>
        <p:spPr>
          <a:xfrm>
            <a:off x="6255000" y="4176360"/>
            <a:ext cx="3256920" cy="1782360"/>
          </a:xfrm>
          <a:prstGeom prst="donut">
            <a:avLst>
              <a:gd name="adj" fmla="val 3704"/>
            </a:avLst>
          </a:prstGeom>
          <a:ln>
            <a:round/>
          </a:ln>
        </p:spPr>
        <p:style>
          <a:lnRef idx="2">
            <a:schemeClr val="accent1">
              <a:shade val="50000"/>
            </a:schemeClr>
          </a:lnRef>
          <a:fillRef idx="1">
            <a:schemeClr val="accent1"/>
          </a:fillRef>
          <a:effectRef idx="0">
            <a:schemeClr val="accent1"/>
          </a:effectRef>
          <a:fontRef idx="minor"/>
        </p:style>
      </p:sp>
      <p:sp>
        <p:nvSpPr>
          <p:cNvPr id="152" name="CustomShape 4"/>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25E2EF0C-6E14-44B8-9733-DA7251E06BCC}" type="slidenum">
              <a:rPr lang="el-GR" sz="1200" b="0" strike="noStrike" spc="-1">
                <a:solidFill>
                  <a:srgbClr val="8B8B8B"/>
                </a:solidFill>
                <a:latin typeface="Calibri"/>
              </a:rPr>
              <a:t>11</a:t>
            </a:fld>
            <a:endParaRPr lang="el-GR" sz="1200" b="0" strike="noStrike" spc="-1">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CustomShape 1"/>
          <p:cNvSpPr/>
          <p:nvPr/>
        </p:nvSpPr>
        <p:spPr>
          <a:xfrm>
            <a:off x="691200" y="45720"/>
            <a:ext cx="10514880" cy="13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2800" b="1" strike="noStrike" spc="-1">
                <a:solidFill>
                  <a:srgbClr val="000000"/>
                </a:solidFill>
                <a:latin typeface="Calibri Light"/>
              </a:rPr>
              <a:t>ANCA σχετιζόμενες αγγειίτιδες</a:t>
            </a:r>
            <a:endParaRPr lang="el-GR" sz="2800" b="0" strike="noStrike" spc="-1">
              <a:latin typeface="Arial"/>
            </a:endParaRPr>
          </a:p>
        </p:txBody>
      </p:sp>
      <p:sp>
        <p:nvSpPr>
          <p:cNvPr id="154" name="CustomShape 2"/>
          <p:cNvSpPr/>
          <p:nvPr/>
        </p:nvSpPr>
        <p:spPr>
          <a:xfrm>
            <a:off x="588960" y="1067400"/>
            <a:ext cx="7774200" cy="525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228600" indent="-227880" algn="just">
              <a:lnSpc>
                <a:spcPct val="90000"/>
              </a:lnSpc>
              <a:spcBef>
                <a:spcPts val="1001"/>
              </a:spcBef>
              <a:buClr>
                <a:srgbClr val="404040"/>
              </a:buClr>
              <a:buFont typeface="Arial"/>
              <a:buChar char="•"/>
            </a:pPr>
            <a:r>
              <a:rPr lang="el-GR" sz="1800" b="0" strike="noStrike" spc="-1" dirty="0">
                <a:solidFill>
                  <a:srgbClr val="404040"/>
                </a:solidFill>
                <a:latin typeface="Century Gothic"/>
              </a:rPr>
              <a:t>Νεκρωτική φλεγμονή μικρού και μεσαίου μεγέθους αγγείων</a:t>
            </a:r>
            <a:endParaRPr lang="el-GR" sz="1800" b="0" strike="noStrike" spc="-1" dirty="0">
              <a:latin typeface="Arial"/>
            </a:endParaRPr>
          </a:p>
          <a:p>
            <a:pPr marL="228600" indent="-227880" algn="just">
              <a:lnSpc>
                <a:spcPct val="150000"/>
              </a:lnSpc>
              <a:spcBef>
                <a:spcPts val="1001"/>
              </a:spcBef>
              <a:buClr>
                <a:srgbClr val="404040"/>
              </a:buClr>
              <a:buFont typeface="Arial"/>
              <a:buChar char="•"/>
            </a:pPr>
            <a:r>
              <a:rPr lang="el-GR" sz="1800" b="0" strike="noStrike" spc="-1" dirty="0">
                <a:solidFill>
                  <a:srgbClr val="404040"/>
                </a:solidFill>
                <a:highlight>
                  <a:srgbClr val="FFFF00"/>
                </a:highlight>
                <a:latin typeface="Century Gothic"/>
              </a:rPr>
              <a:t>Σχετίζονται με την παρουσία </a:t>
            </a:r>
            <a:r>
              <a:rPr lang="el-GR" sz="1800" b="0" strike="noStrike" spc="-1" dirty="0" err="1">
                <a:solidFill>
                  <a:srgbClr val="404040"/>
                </a:solidFill>
                <a:highlight>
                  <a:srgbClr val="FFFF00"/>
                </a:highlight>
                <a:latin typeface="Century Gothic"/>
              </a:rPr>
              <a:t>αυτοαντισωμάτων</a:t>
            </a:r>
            <a:r>
              <a:rPr lang="el-GR" sz="1800" b="0" strike="noStrike" spc="-1" dirty="0">
                <a:solidFill>
                  <a:srgbClr val="404040"/>
                </a:solidFill>
                <a:highlight>
                  <a:srgbClr val="FFFF00"/>
                </a:highlight>
                <a:latin typeface="Century Gothic"/>
              </a:rPr>
              <a:t> έναντι του κυτταροπλάσματος των ουδετερόφιλων-έναντι της </a:t>
            </a:r>
            <a:r>
              <a:rPr lang="el-GR" sz="1800" b="0" strike="noStrike" spc="-1" dirty="0" err="1">
                <a:solidFill>
                  <a:srgbClr val="404040"/>
                </a:solidFill>
                <a:highlight>
                  <a:srgbClr val="FFFF00"/>
                </a:highlight>
                <a:latin typeface="Century Gothic"/>
              </a:rPr>
              <a:t>πρωτεινάσης</a:t>
            </a:r>
            <a:r>
              <a:rPr lang="el-GR" sz="1800" b="0" strike="noStrike" spc="-1" dirty="0">
                <a:solidFill>
                  <a:srgbClr val="404040"/>
                </a:solidFill>
                <a:highlight>
                  <a:srgbClr val="FFFF00"/>
                </a:highlight>
                <a:latin typeface="Century Gothic"/>
              </a:rPr>
              <a:t> τύπου 3 και έναντι της </a:t>
            </a:r>
            <a:r>
              <a:rPr lang="el-GR" sz="1800" b="0" strike="noStrike" spc="-1" dirty="0" err="1">
                <a:solidFill>
                  <a:srgbClr val="404040"/>
                </a:solidFill>
                <a:highlight>
                  <a:srgbClr val="FFFF00"/>
                </a:highlight>
                <a:latin typeface="Century Gothic"/>
              </a:rPr>
              <a:t>μυελουπεροξειδάσης</a:t>
            </a:r>
            <a:endParaRPr lang="el-GR" sz="1800" b="0" strike="noStrike" spc="-1" dirty="0">
              <a:highlight>
                <a:srgbClr val="FFFF00"/>
              </a:highlight>
              <a:latin typeface="Arial"/>
            </a:endParaRPr>
          </a:p>
          <a:p>
            <a:pPr marL="228600" indent="-227880" algn="just">
              <a:lnSpc>
                <a:spcPct val="150000"/>
              </a:lnSpc>
              <a:spcBef>
                <a:spcPts val="1001"/>
              </a:spcBef>
              <a:buClr>
                <a:srgbClr val="404040"/>
              </a:buClr>
              <a:buFont typeface="Arial"/>
              <a:buChar char="•"/>
            </a:pPr>
            <a:r>
              <a:rPr lang="el-GR" sz="1800" b="0" strike="noStrike" spc="-1" dirty="0">
                <a:solidFill>
                  <a:srgbClr val="404040"/>
                </a:solidFill>
                <a:latin typeface="Century Gothic"/>
              </a:rPr>
              <a:t>Χρόνιες νόσοι, συχνά υποτροπιάζουσες</a:t>
            </a:r>
            <a:endParaRPr lang="el-GR" sz="1800" b="0" strike="noStrike" spc="-1" dirty="0">
              <a:latin typeface="Arial"/>
            </a:endParaRPr>
          </a:p>
          <a:p>
            <a:pPr>
              <a:lnSpc>
                <a:spcPct val="150000"/>
              </a:lnSpc>
              <a:spcBef>
                <a:spcPts val="1001"/>
              </a:spcBef>
            </a:pPr>
            <a:r>
              <a:rPr lang="el-GR" sz="1800" b="0" strike="noStrike" spc="-1" dirty="0">
                <a:solidFill>
                  <a:srgbClr val="404040"/>
                </a:solidFill>
                <a:latin typeface="Century Gothic"/>
              </a:rPr>
              <a:t>  </a:t>
            </a:r>
            <a:r>
              <a:rPr lang="el-GR" sz="1800" b="1" i="1" strike="noStrike" spc="-1" dirty="0">
                <a:solidFill>
                  <a:srgbClr val="404040"/>
                </a:solidFill>
                <a:latin typeface="Century Gothic"/>
              </a:rPr>
              <a:t>Επιδημιολογία</a:t>
            </a:r>
            <a:endParaRPr lang="el-GR" sz="1800" b="0" strike="noStrike" spc="-1" dirty="0">
              <a:latin typeface="Arial"/>
            </a:endParaRPr>
          </a:p>
          <a:p>
            <a:pPr marL="343080" indent="-342360">
              <a:lnSpc>
                <a:spcPct val="100000"/>
              </a:lnSpc>
              <a:spcBef>
                <a:spcPts val="1001"/>
              </a:spcBef>
              <a:buClr>
                <a:srgbClr val="5FCBEF"/>
              </a:buClr>
              <a:buSzPct val="80000"/>
              <a:buFont typeface="Wingdings 3" charset="2"/>
              <a:buChar char=""/>
            </a:pPr>
            <a:r>
              <a:rPr lang="el-GR" sz="1800" b="0" strike="noStrike" spc="-1" dirty="0">
                <a:solidFill>
                  <a:srgbClr val="404040"/>
                </a:solidFill>
                <a:latin typeface="Century Gothic"/>
              </a:rPr>
              <a:t>Εξαιρετικά σπάνιες στον παιδιατρικό πληθυσμό</a:t>
            </a:r>
            <a:endParaRPr lang="el-GR" sz="1800" b="0" strike="noStrike" spc="-1" dirty="0">
              <a:latin typeface="Arial"/>
            </a:endParaRPr>
          </a:p>
          <a:p>
            <a:pPr marL="343080" indent="-342360">
              <a:lnSpc>
                <a:spcPct val="100000"/>
              </a:lnSpc>
              <a:spcBef>
                <a:spcPts val="1001"/>
              </a:spcBef>
              <a:buClr>
                <a:srgbClr val="5FCBEF"/>
              </a:buClr>
              <a:buSzPct val="80000"/>
              <a:buFont typeface="Wingdings 3" charset="2"/>
              <a:buChar char=""/>
            </a:pPr>
            <a:r>
              <a:rPr lang="el-GR" sz="1800" b="0" strike="noStrike" spc="-1" dirty="0">
                <a:solidFill>
                  <a:srgbClr val="404040"/>
                </a:solidFill>
                <a:latin typeface="Century Gothic"/>
              </a:rPr>
              <a:t>Στους ενήλικες μεγαλύτερη επίπτωση στις ηλικίες 50-75 ετών: Α&gt;Γ</a:t>
            </a:r>
            <a:endParaRPr lang="el-GR" sz="1800" b="0" strike="noStrike" spc="-1" dirty="0">
              <a:latin typeface="Arial"/>
            </a:endParaRPr>
          </a:p>
          <a:p>
            <a:pPr marL="343080" indent="-342360">
              <a:lnSpc>
                <a:spcPct val="150000"/>
              </a:lnSpc>
              <a:spcBef>
                <a:spcPts val="1001"/>
              </a:spcBef>
              <a:buClr>
                <a:srgbClr val="5FCBEF"/>
              </a:buClr>
              <a:buSzPct val="80000"/>
              <a:buFont typeface="Wingdings 3" charset="2"/>
              <a:buChar char=""/>
            </a:pPr>
            <a:r>
              <a:rPr lang="el-GR" sz="1800" b="0" strike="noStrike" spc="-1" dirty="0">
                <a:solidFill>
                  <a:srgbClr val="404040"/>
                </a:solidFill>
                <a:latin typeface="Century Gothic"/>
              </a:rPr>
              <a:t>Στα παιδιά: </a:t>
            </a:r>
            <a:endParaRPr lang="el-GR" sz="1800" b="0" strike="noStrike" spc="-1" dirty="0">
              <a:latin typeface="Arial"/>
            </a:endParaRPr>
          </a:p>
          <a:p>
            <a:pPr>
              <a:lnSpc>
                <a:spcPct val="150000"/>
              </a:lnSpc>
              <a:spcBef>
                <a:spcPts val="1001"/>
              </a:spcBef>
            </a:pPr>
            <a:r>
              <a:rPr lang="el-GR" sz="1800" b="0" strike="noStrike" spc="-1" dirty="0">
                <a:solidFill>
                  <a:srgbClr val="404040"/>
                </a:solidFill>
                <a:latin typeface="Century Gothic"/>
              </a:rPr>
              <a:t>Κοκκιωμάτωση με </a:t>
            </a:r>
            <a:r>
              <a:rPr lang="el-GR" sz="1800" b="0" strike="noStrike" spc="-1" dirty="0" err="1">
                <a:solidFill>
                  <a:srgbClr val="404040"/>
                </a:solidFill>
                <a:latin typeface="Century Gothic"/>
              </a:rPr>
              <a:t>πολυαγγειίτιδα</a:t>
            </a:r>
            <a:r>
              <a:rPr lang="el-GR" sz="1800" b="0" strike="noStrike" spc="-1" dirty="0">
                <a:solidFill>
                  <a:srgbClr val="404040"/>
                </a:solidFill>
                <a:latin typeface="Century Gothic"/>
              </a:rPr>
              <a:t> πιο συχνά στους εφήβους και μάλιστα Γ&gt;Α</a:t>
            </a:r>
            <a:endParaRPr lang="el-GR" sz="1800" b="0" strike="noStrike" spc="-1" dirty="0">
              <a:latin typeface="Arial"/>
            </a:endParaRPr>
          </a:p>
          <a:p>
            <a:pPr>
              <a:lnSpc>
                <a:spcPct val="100000"/>
              </a:lnSpc>
              <a:spcBef>
                <a:spcPts val="1001"/>
              </a:spcBef>
            </a:pPr>
            <a:r>
              <a:rPr lang="el-GR" sz="1800" b="0" strike="noStrike" spc="-1" dirty="0">
                <a:solidFill>
                  <a:srgbClr val="404040"/>
                </a:solidFill>
                <a:latin typeface="Century Gothic"/>
              </a:rPr>
              <a:t>Μικροσκοπική </a:t>
            </a:r>
            <a:r>
              <a:rPr lang="el-GR" sz="1800" b="0" strike="noStrike" spc="-1" dirty="0" err="1">
                <a:solidFill>
                  <a:srgbClr val="404040"/>
                </a:solidFill>
                <a:latin typeface="Century Gothic"/>
              </a:rPr>
              <a:t>πολυαγγειίτιδα</a:t>
            </a:r>
            <a:r>
              <a:rPr lang="el-GR" sz="1800" b="0" strike="noStrike" spc="-1" dirty="0">
                <a:solidFill>
                  <a:srgbClr val="404040"/>
                </a:solidFill>
                <a:latin typeface="Century Gothic"/>
              </a:rPr>
              <a:t> πιο συχνά 12 ετών, Γ/Α=6/1</a:t>
            </a:r>
            <a:endParaRPr lang="el-GR" sz="1800" b="0" strike="noStrike" spc="-1" dirty="0">
              <a:latin typeface="Arial"/>
            </a:endParaRPr>
          </a:p>
          <a:p>
            <a:pPr algn="just">
              <a:lnSpc>
                <a:spcPct val="150000"/>
              </a:lnSpc>
              <a:spcBef>
                <a:spcPts val="1001"/>
              </a:spcBef>
            </a:pPr>
            <a:endParaRPr lang="el-GR" sz="1800" b="0" strike="noStrike" spc="-1" dirty="0">
              <a:latin typeface="Arial"/>
            </a:endParaRPr>
          </a:p>
          <a:p>
            <a:pPr algn="just">
              <a:lnSpc>
                <a:spcPct val="90000"/>
              </a:lnSpc>
              <a:spcBef>
                <a:spcPts val="1001"/>
              </a:spcBef>
            </a:pPr>
            <a:endParaRPr lang="el-GR" sz="1800" b="0" strike="noStrike" spc="-1" dirty="0">
              <a:latin typeface="Arial"/>
            </a:endParaRPr>
          </a:p>
        </p:txBody>
      </p:sp>
      <p:graphicFrame>
        <p:nvGraphicFramePr>
          <p:cNvPr id="155" name="Table 3"/>
          <p:cNvGraphicFramePr/>
          <p:nvPr/>
        </p:nvGraphicFramePr>
        <p:xfrm>
          <a:off x="246960" y="3693240"/>
          <a:ext cx="11697840" cy="2913480"/>
        </p:xfrm>
        <a:graphic>
          <a:graphicData uri="http://schemas.openxmlformats.org/drawingml/2006/table">
            <a:tbl>
              <a:tblPr/>
              <a:tblGrid>
                <a:gridCol w="1627920">
                  <a:extLst>
                    <a:ext uri="{9D8B030D-6E8A-4147-A177-3AD203B41FA5}">
                      <a16:colId xmlns:a16="http://schemas.microsoft.com/office/drawing/2014/main" val="20000"/>
                    </a:ext>
                  </a:extLst>
                </a:gridCol>
                <a:gridCol w="1721160">
                  <a:extLst>
                    <a:ext uri="{9D8B030D-6E8A-4147-A177-3AD203B41FA5}">
                      <a16:colId xmlns:a16="http://schemas.microsoft.com/office/drawing/2014/main" val="20001"/>
                    </a:ext>
                  </a:extLst>
                </a:gridCol>
                <a:gridCol w="1721160">
                  <a:extLst>
                    <a:ext uri="{9D8B030D-6E8A-4147-A177-3AD203B41FA5}">
                      <a16:colId xmlns:a16="http://schemas.microsoft.com/office/drawing/2014/main" val="20002"/>
                    </a:ext>
                  </a:extLst>
                </a:gridCol>
                <a:gridCol w="1721160">
                  <a:extLst>
                    <a:ext uri="{9D8B030D-6E8A-4147-A177-3AD203B41FA5}">
                      <a16:colId xmlns:a16="http://schemas.microsoft.com/office/drawing/2014/main" val="20003"/>
                    </a:ext>
                  </a:extLst>
                </a:gridCol>
                <a:gridCol w="3406320">
                  <a:extLst>
                    <a:ext uri="{9D8B030D-6E8A-4147-A177-3AD203B41FA5}">
                      <a16:colId xmlns:a16="http://schemas.microsoft.com/office/drawing/2014/main" val="20004"/>
                    </a:ext>
                  </a:extLst>
                </a:gridCol>
                <a:gridCol w="1500120">
                  <a:extLst>
                    <a:ext uri="{9D8B030D-6E8A-4147-A177-3AD203B41FA5}">
                      <a16:colId xmlns:a16="http://schemas.microsoft.com/office/drawing/2014/main" val="20005"/>
                    </a:ext>
                  </a:extLst>
                </a:gridCol>
              </a:tblGrid>
              <a:tr h="1054800">
                <a:tc>
                  <a:txBody>
                    <a:bodyPr/>
                    <a:lstStyle/>
                    <a:p>
                      <a:endParaRPr lang="el-GR"/>
                    </a:p>
                  </a:txBody>
                  <a:tcPr>
                    <a:lnL w="12240">
                      <a:solidFill>
                        <a:srgbClr val="FFFFFF"/>
                      </a:solidFill>
                    </a:lnL>
                    <a:lnR w="12240">
                      <a:solidFill>
                        <a:srgbClr val="FFFFFF"/>
                      </a:solidFill>
                    </a:lnR>
                    <a:lnT w="12240">
                      <a:solidFill>
                        <a:srgbClr val="FFFFFF"/>
                      </a:solidFill>
                    </a:lnT>
                    <a:lnB w="38160">
                      <a:solidFill>
                        <a:srgbClr val="FFFFFF"/>
                      </a:solidFill>
                    </a:lnB>
                    <a:solidFill>
                      <a:srgbClr val="1D6FA9"/>
                    </a:solidFill>
                  </a:tcPr>
                </a:tc>
                <a:tc>
                  <a:txBody>
                    <a:bodyPr/>
                    <a:lstStyle/>
                    <a:p>
                      <a:pPr>
                        <a:lnSpc>
                          <a:spcPct val="100000"/>
                        </a:lnSpc>
                      </a:pPr>
                      <a:r>
                        <a:rPr lang="el-GR" sz="1800" b="1" strike="noStrike" spc="-1">
                          <a:solidFill>
                            <a:srgbClr val="FFFFFF"/>
                          </a:solidFill>
                          <a:latin typeface="Calibri"/>
                        </a:rPr>
                        <a:t>Χώρα διεξαγωγής της μελέτης</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D6FA9"/>
                    </a:solidFill>
                  </a:tcPr>
                </a:tc>
                <a:tc>
                  <a:txBody>
                    <a:bodyPr/>
                    <a:lstStyle/>
                    <a:p>
                      <a:pPr>
                        <a:lnSpc>
                          <a:spcPct val="100000"/>
                        </a:lnSpc>
                      </a:pPr>
                      <a:r>
                        <a:rPr lang="el-GR" sz="1800" b="1" strike="noStrike" spc="-1">
                          <a:solidFill>
                            <a:srgbClr val="FFFFFF"/>
                          </a:solidFill>
                          <a:latin typeface="Calibri"/>
                        </a:rPr>
                        <a:t>Περίοδος μελέτης</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D6FA9"/>
                    </a:solidFill>
                  </a:tcPr>
                </a:tc>
                <a:tc>
                  <a:txBody>
                    <a:bodyPr/>
                    <a:lstStyle/>
                    <a:p>
                      <a:pPr>
                        <a:lnSpc>
                          <a:spcPct val="100000"/>
                        </a:lnSpc>
                      </a:pPr>
                      <a:r>
                        <a:rPr lang="el-GR" sz="1800" b="1" strike="noStrike" spc="-1">
                          <a:solidFill>
                            <a:srgbClr val="FFFFFF"/>
                          </a:solidFill>
                          <a:latin typeface="Calibri"/>
                        </a:rPr>
                        <a:t>Πληθυσμός μελέτης</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D6FA9"/>
                    </a:solidFill>
                  </a:tcPr>
                </a:tc>
                <a:tc>
                  <a:txBody>
                    <a:bodyPr/>
                    <a:lstStyle/>
                    <a:p>
                      <a:endParaRPr lang="el-GR"/>
                    </a:p>
                  </a:txBody>
                  <a:tcPr>
                    <a:lnL w="12240">
                      <a:solidFill>
                        <a:srgbClr val="FFFFFF"/>
                      </a:solidFill>
                    </a:lnL>
                    <a:lnR w="12240">
                      <a:solidFill>
                        <a:srgbClr val="FFFFFF"/>
                      </a:solidFill>
                    </a:lnR>
                    <a:lnT w="12240">
                      <a:solidFill>
                        <a:srgbClr val="FFFFFF"/>
                      </a:solidFill>
                    </a:lnT>
                    <a:lnB w="38160">
                      <a:solidFill>
                        <a:srgbClr val="FFFFFF"/>
                      </a:solidFill>
                    </a:lnB>
                    <a:solidFill>
                      <a:srgbClr val="1D6FA9"/>
                    </a:solidFill>
                  </a:tcPr>
                </a:tc>
                <a:tc>
                  <a:txBody>
                    <a:bodyPr/>
                    <a:lstStyle/>
                    <a:p>
                      <a:pPr>
                        <a:lnSpc>
                          <a:spcPct val="100000"/>
                        </a:lnSpc>
                      </a:pPr>
                      <a:r>
                        <a:rPr lang="el-GR" sz="1800" b="1" strike="noStrike" spc="-1">
                          <a:solidFill>
                            <a:srgbClr val="FFFFFF"/>
                          </a:solidFill>
                          <a:latin typeface="Calibri"/>
                        </a:rPr>
                        <a:t>Επίπτωση ανά 100.000 άτομα</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D6FA9"/>
                    </a:solidFill>
                  </a:tcPr>
                </a:tc>
                <a:extLst>
                  <a:ext uri="{0D108BD9-81ED-4DB2-BD59-A6C34878D82A}">
                    <a16:rowId xmlns:a16="http://schemas.microsoft.com/office/drawing/2014/main" val="10000"/>
                  </a:ext>
                </a:extLst>
              </a:tr>
              <a:tr h="811440">
                <a:tc>
                  <a:txBody>
                    <a:bodyPr/>
                    <a:lstStyle/>
                    <a:p>
                      <a:pPr>
                        <a:lnSpc>
                          <a:spcPct val="100000"/>
                        </a:lnSpc>
                      </a:pPr>
                      <a:r>
                        <a:rPr lang="el-GR" sz="1800" b="0" strike="noStrike" spc="-1">
                          <a:solidFill>
                            <a:srgbClr val="000000"/>
                          </a:solidFill>
                          <a:latin typeface="Calibri"/>
                        </a:rPr>
                        <a:t>Gardner-Medwin et al.</a:t>
                      </a:r>
                      <a:endParaRPr lang="el-G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D4E1"/>
                    </a:solidFill>
                  </a:tcPr>
                </a:tc>
                <a:tc>
                  <a:txBody>
                    <a:bodyPr/>
                    <a:lstStyle/>
                    <a:p>
                      <a:pPr>
                        <a:lnSpc>
                          <a:spcPct val="100000"/>
                        </a:lnSpc>
                      </a:pPr>
                      <a:r>
                        <a:rPr lang="el-GR" sz="1800" b="0" strike="noStrike" spc="-1">
                          <a:solidFill>
                            <a:srgbClr val="000000"/>
                          </a:solidFill>
                          <a:latin typeface="Calibri"/>
                        </a:rPr>
                        <a:t>Ηνωμένο Βασίλειο</a:t>
                      </a:r>
                      <a:endParaRPr lang="el-G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D4E1"/>
                    </a:solidFill>
                  </a:tcPr>
                </a:tc>
                <a:tc>
                  <a:txBody>
                    <a:bodyPr/>
                    <a:lstStyle/>
                    <a:p>
                      <a:pPr>
                        <a:lnSpc>
                          <a:spcPct val="100000"/>
                        </a:lnSpc>
                      </a:pPr>
                      <a:r>
                        <a:rPr lang="el-GR" sz="1800" b="0" strike="noStrike" spc="-1">
                          <a:solidFill>
                            <a:srgbClr val="000000"/>
                          </a:solidFill>
                          <a:latin typeface="Calibri"/>
                        </a:rPr>
                        <a:t>1996-1999</a:t>
                      </a:r>
                      <a:endParaRPr lang="el-G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D4E1"/>
                    </a:solidFill>
                  </a:tcPr>
                </a:tc>
                <a:tc>
                  <a:txBody>
                    <a:bodyPr/>
                    <a:lstStyle/>
                    <a:p>
                      <a:pPr>
                        <a:lnSpc>
                          <a:spcPct val="100000"/>
                        </a:lnSpc>
                      </a:pPr>
                      <a:r>
                        <a:rPr lang="el-GR" sz="1800" b="0" strike="noStrike" spc="-1">
                          <a:solidFill>
                            <a:srgbClr val="000000"/>
                          </a:solidFill>
                          <a:latin typeface="Calibri"/>
                        </a:rPr>
                        <a:t>&lt;17 ετών</a:t>
                      </a:r>
                      <a:endParaRPr lang="el-G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D4E1"/>
                    </a:solidFill>
                  </a:tcPr>
                </a:tc>
                <a:tc>
                  <a:txBody>
                    <a:bodyPr/>
                    <a:lstStyle/>
                    <a:p>
                      <a:pPr>
                        <a:lnSpc>
                          <a:spcPct val="100000"/>
                        </a:lnSpc>
                      </a:pPr>
                      <a:r>
                        <a:rPr lang="el-GR" sz="1400" b="0" strike="noStrike" spc="-1">
                          <a:solidFill>
                            <a:srgbClr val="000000"/>
                          </a:solidFill>
                          <a:latin typeface="Calibri"/>
                        </a:rPr>
                        <a:t>American College of Rheumatology</a:t>
                      </a:r>
                      <a:endParaRPr lang="el-GR" sz="14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D4E1"/>
                    </a:solidFill>
                  </a:tcPr>
                </a:tc>
                <a:tc>
                  <a:txBody>
                    <a:bodyPr/>
                    <a:lstStyle/>
                    <a:p>
                      <a:pPr>
                        <a:lnSpc>
                          <a:spcPct val="100000"/>
                        </a:lnSpc>
                      </a:pPr>
                      <a:r>
                        <a:rPr lang="el-GR" sz="1800" b="0" strike="noStrike" spc="-1">
                          <a:solidFill>
                            <a:srgbClr val="000000"/>
                          </a:solidFill>
                          <a:latin typeface="Calibri"/>
                        </a:rPr>
                        <a:t>10-όλες οι αγγειίτιδες</a:t>
                      </a:r>
                      <a:endParaRPr lang="el-G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D4E1"/>
                    </a:solidFill>
                  </a:tcPr>
                </a:tc>
                <a:extLst>
                  <a:ext uri="{0D108BD9-81ED-4DB2-BD59-A6C34878D82A}">
                    <a16:rowId xmlns:a16="http://schemas.microsoft.com/office/drawing/2014/main" val="10001"/>
                  </a:ext>
                </a:extLst>
              </a:tr>
              <a:tr h="1047240">
                <a:tc>
                  <a:txBody>
                    <a:bodyPr/>
                    <a:lstStyle/>
                    <a:p>
                      <a:pPr>
                        <a:lnSpc>
                          <a:spcPct val="100000"/>
                        </a:lnSpc>
                      </a:pPr>
                      <a:r>
                        <a:rPr lang="el-GR" sz="1800" b="0" strike="noStrike" spc="-1">
                          <a:solidFill>
                            <a:srgbClr val="000000"/>
                          </a:solidFill>
                          <a:latin typeface="Calibri"/>
                        </a:rPr>
                        <a:t>Grisaru et al.</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tc>
                  <a:txBody>
                    <a:bodyPr/>
                    <a:lstStyle/>
                    <a:p>
                      <a:pPr>
                        <a:lnSpc>
                          <a:spcPct val="100000"/>
                        </a:lnSpc>
                      </a:pPr>
                      <a:r>
                        <a:rPr lang="el-GR" sz="1800" b="0" strike="noStrike" spc="-1">
                          <a:solidFill>
                            <a:srgbClr val="000000"/>
                          </a:solidFill>
                          <a:latin typeface="Calibri"/>
                        </a:rPr>
                        <a:t>Καναδάς</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tc>
                  <a:txBody>
                    <a:bodyPr/>
                    <a:lstStyle/>
                    <a:p>
                      <a:pPr>
                        <a:lnSpc>
                          <a:spcPct val="100000"/>
                        </a:lnSpc>
                      </a:pPr>
                      <a:r>
                        <a:rPr lang="el-GR" sz="1800" b="0" strike="noStrike" spc="-1">
                          <a:solidFill>
                            <a:srgbClr val="000000"/>
                          </a:solidFill>
                          <a:latin typeface="Calibri"/>
                        </a:rPr>
                        <a:t>1994-2009</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tc>
                  <a:txBody>
                    <a:bodyPr/>
                    <a:lstStyle/>
                    <a:p>
                      <a:pPr>
                        <a:lnSpc>
                          <a:spcPct val="100000"/>
                        </a:lnSpc>
                      </a:pPr>
                      <a:r>
                        <a:rPr lang="el-GR" sz="1800" b="0" strike="noStrike" spc="-1">
                          <a:solidFill>
                            <a:srgbClr val="000000"/>
                          </a:solidFill>
                          <a:latin typeface="Calibri"/>
                        </a:rPr>
                        <a:t>&lt;18 ετών</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tc>
                  <a:txBody>
                    <a:bodyPr/>
                    <a:lstStyle/>
                    <a:p>
                      <a:pPr>
                        <a:lnSpc>
                          <a:spcPct val="100000"/>
                        </a:lnSpc>
                      </a:pPr>
                      <a:r>
                        <a:rPr lang="el-GR" sz="1400" b="0" strike="noStrike" spc="-1">
                          <a:solidFill>
                            <a:srgbClr val="000000"/>
                          </a:solidFill>
                          <a:latin typeface="Calibri"/>
                        </a:rPr>
                        <a:t>American College of Rheumatology, </a:t>
                      </a:r>
                      <a:endParaRPr lang="el-GR" sz="1400" b="0" strike="noStrike" spc="-1">
                        <a:latin typeface="Arial"/>
                      </a:endParaRPr>
                    </a:p>
                    <a:p>
                      <a:pPr>
                        <a:lnSpc>
                          <a:spcPct val="100000"/>
                        </a:lnSpc>
                      </a:pPr>
                      <a:r>
                        <a:rPr lang="el-GR" sz="1400" b="0" strike="noStrike" spc="-1">
                          <a:solidFill>
                            <a:srgbClr val="000000"/>
                          </a:solidFill>
                          <a:latin typeface="Calibri"/>
                        </a:rPr>
                        <a:t>Paediatric Rheumatology European Society</a:t>
                      </a:r>
                      <a:endParaRPr lang="el-GR"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tc>
                  <a:txBody>
                    <a:bodyPr/>
                    <a:lstStyle/>
                    <a:p>
                      <a:pPr>
                        <a:lnSpc>
                          <a:spcPct val="100000"/>
                        </a:lnSpc>
                      </a:pPr>
                      <a:r>
                        <a:rPr lang="el-GR" sz="1800" b="0" strike="noStrike" spc="-1">
                          <a:solidFill>
                            <a:srgbClr val="000000"/>
                          </a:solidFill>
                          <a:latin typeface="Calibri"/>
                        </a:rPr>
                        <a:t>6</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BF0"/>
                    </a:solidFill>
                  </a:tcPr>
                </a:tc>
                <a:extLst>
                  <a:ext uri="{0D108BD9-81ED-4DB2-BD59-A6C34878D82A}">
                    <a16:rowId xmlns:a16="http://schemas.microsoft.com/office/drawing/2014/main" val="10002"/>
                  </a:ext>
                </a:extLst>
              </a:tr>
            </a:tbl>
          </a:graphicData>
        </a:graphic>
      </p:graphicFrame>
      <p:sp>
        <p:nvSpPr>
          <p:cNvPr id="156" name="CustomShape 4"/>
          <p:cNvSpPr/>
          <p:nvPr/>
        </p:nvSpPr>
        <p:spPr>
          <a:xfrm>
            <a:off x="6634080" y="6488640"/>
            <a:ext cx="59446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1800" b="0" strike="noStrike" spc="-1">
                <a:solidFill>
                  <a:srgbClr val="000000"/>
                </a:solidFill>
                <a:latin typeface="Calibri"/>
                <a:ea typeface="DejaVu Sans"/>
              </a:rPr>
              <a:t> 	</a:t>
            </a:r>
            <a:r>
              <a:rPr lang="el-GR" sz="1100" b="0" strike="noStrike" spc="-1">
                <a:solidFill>
                  <a:srgbClr val="000000"/>
                </a:solidFill>
                <a:latin typeface="Calibri"/>
                <a:ea typeface="DejaVu Sans"/>
              </a:rPr>
              <a:t>Plumb LA et al., Pediatr Nephrol. 2018 </a:t>
            </a:r>
            <a:endParaRPr lang="el-GR" sz="1100" b="0" strike="noStrike" spc="-1">
              <a:latin typeface="Arial"/>
            </a:endParaRPr>
          </a:p>
        </p:txBody>
      </p:sp>
      <p:sp>
        <p:nvSpPr>
          <p:cNvPr id="157" name="CustomShape 5"/>
          <p:cNvSpPr/>
          <p:nvPr/>
        </p:nvSpPr>
        <p:spPr>
          <a:xfrm>
            <a:off x="9201960" y="6516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2DDC9AA1-D8D3-4BD0-9FB6-309EFF04D471}" type="slidenum">
              <a:rPr lang="el-GR" sz="1200" b="0" strike="noStrike" spc="-1">
                <a:solidFill>
                  <a:srgbClr val="8B8B8B"/>
                </a:solidFill>
                <a:latin typeface="Calibri"/>
              </a:rPr>
              <a:t>12</a:t>
            </a:fld>
            <a:endParaRPr lang="el-GR" sz="12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Group 1"/>
          <p:cNvGrpSpPr/>
          <p:nvPr/>
        </p:nvGrpSpPr>
        <p:grpSpPr>
          <a:xfrm>
            <a:off x="5052240" y="800640"/>
            <a:ext cx="6946560" cy="2578320"/>
            <a:chOff x="5052240" y="800640"/>
            <a:chExt cx="6946560" cy="2578320"/>
          </a:xfrm>
        </p:grpSpPr>
        <p:pic>
          <p:nvPicPr>
            <p:cNvPr id="159" name="Content Placeholder 5"/>
            <p:cNvPicPr/>
            <p:nvPr/>
          </p:nvPicPr>
          <p:blipFill>
            <a:blip r:embed="rId3"/>
            <a:stretch/>
          </p:blipFill>
          <p:spPr>
            <a:xfrm>
              <a:off x="5052240" y="800640"/>
              <a:ext cx="6946560" cy="2578320"/>
            </a:xfrm>
            <a:prstGeom prst="rect">
              <a:avLst/>
            </a:prstGeom>
            <a:ln>
              <a:noFill/>
            </a:ln>
            <a:effectLst>
              <a:softEdge rad="112500"/>
            </a:effectLst>
          </p:spPr>
        </p:pic>
        <p:sp>
          <p:nvSpPr>
            <p:cNvPr id="160" name="CustomShape 2"/>
            <p:cNvSpPr/>
            <p:nvPr/>
          </p:nvSpPr>
          <p:spPr>
            <a:xfrm>
              <a:off x="8543520" y="2557800"/>
              <a:ext cx="951120" cy="2721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1200" b="0" strike="noStrike" spc="-1">
                  <a:solidFill>
                    <a:srgbClr val="000000"/>
                  </a:solidFill>
                  <a:latin typeface="Comic Sans MS"/>
                  <a:ea typeface="MS PGothic"/>
                </a:rPr>
                <a:t>Receptors</a:t>
              </a:r>
              <a:endParaRPr lang="el-GR" sz="1200" b="0" strike="noStrike" spc="-1">
                <a:latin typeface="Arial"/>
              </a:endParaRPr>
            </a:p>
          </p:txBody>
        </p:sp>
        <p:sp>
          <p:nvSpPr>
            <p:cNvPr id="161" name="CustomShape 3"/>
            <p:cNvSpPr/>
            <p:nvPr/>
          </p:nvSpPr>
          <p:spPr>
            <a:xfrm>
              <a:off x="9576360" y="1850760"/>
              <a:ext cx="1587240" cy="272160"/>
            </a:xfrm>
            <a:prstGeom prst="rect">
              <a:avLst/>
            </a:prstGeom>
            <a:noFill/>
            <a:ln>
              <a:noFill/>
            </a:ln>
            <a:effectLst>
              <a:outerShdw blurRad="50800" dist="37674" dir="2700000" rotWithShape="0">
                <a:srgbClr val="DCBEA6">
                  <a:alpha val="0"/>
                </a:srgbClr>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1200" b="0" strike="noStrike" spc="-1">
                  <a:solidFill>
                    <a:srgbClr val="000000"/>
                  </a:solidFill>
                  <a:latin typeface="Calibri"/>
                  <a:ea typeface="DejaVu Sans"/>
                </a:rPr>
                <a:t>Endothelial cells</a:t>
              </a:r>
              <a:endParaRPr lang="el-GR" sz="1200" b="0" strike="noStrike" spc="-1">
                <a:latin typeface="Arial"/>
              </a:endParaRPr>
            </a:p>
          </p:txBody>
        </p:sp>
        <p:sp>
          <p:nvSpPr>
            <p:cNvPr id="162" name="Line 4"/>
            <p:cNvSpPr/>
            <p:nvPr/>
          </p:nvSpPr>
          <p:spPr>
            <a:xfrm flipV="1">
              <a:off x="8556840" y="2266560"/>
              <a:ext cx="66600" cy="353160"/>
            </a:xfrm>
            <a:prstGeom prst="line">
              <a:avLst/>
            </a:prstGeom>
            <a:ln w="9360">
              <a:solidFill>
                <a:srgbClr val="000000"/>
              </a:solidFill>
              <a:round/>
              <a:tailEnd type="oval" w="med" len="med"/>
            </a:ln>
          </p:spPr>
          <p:style>
            <a:lnRef idx="0">
              <a:scrgbClr r="0" g="0" b="0"/>
            </a:lnRef>
            <a:fillRef idx="0">
              <a:scrgbClr r="0" g="0" b="0"/>
            </a:fillRef>
            <a:effectRef idx="0">
              <a:scrgbClr r="0" g="0" b="0"/>
            </a:effectRef>
            <a:fontRef idx="minor"/>
          </p:style>
        </p:sp>
        <p:sp>
          <p:nvSpPr>
            <p:cNvPr id="163" name="Line 5"/>
            <p:cNvSpPr/>
            <p:nvPr/>
          </p:nvSpPr>
          <p:spPr>
            <a:xfrm flipH="1" flipV="1">
              <a:off x="8353080" y="2612520"/>
              <a:ext cx="203760" cy="7200"/>
            </a:xfrm>
            <a:prstGeom prst="line">
              <a:avLst/>
            </a:prstGeom>
            <a:ln w="9360">
              <a:solidFill>
                <a:srgbClr val="000000"/>
              </a:solidFill>
              <a:round/>
              <a:tailEnd type="oval" w="med" len="med"/>
            </a:ln>
          </p:spPr>
          <p:style>
            <a:lnRef idx="0">
              <a:scrgbClr r="0" g="0" b="0"/>
            </a:lnRef>
            <a:fillRef idx="0">
              <a:scrgbClr r="0" g="0" b="0"/>
            </a:fillRef>
            <a:effectRef idx="0">
              <a:scrgbClr r="0" g="0" b="0"/>
            </a:effectRef>
            <a:fontRef idx="minor"/>
          </p:style>
        </p:sp>
        <p:sp>
          <p:nvSpPr>
            <p:cNvPr id="164" name="Line 6"/>
            <p:cNvSpPr/>
            <p:nvPr/>
          </p:nvSpPr>
          <p:spPr>
            <a:xfrm flipH="1">
              <a:off x="8118000" y="2618280"/>
              <a:ext cx="436680" cy="41040"/>
            </a:xfrm>
            <a:prstGeom prst="line">
              <a:avLst/>
            </a:prstGeom>
            <a:ln w="9360">
              <a:solidFill>
                <a:srgbClr val="000000"/>
              </a:solidFill>
              <a:round/>
              <a:tailEnd type="oval" w="med" len="med"/>
            </a:ln>
          </p:spPr>
          <p:style>
            <a:lnRef idx="0">
              <a:scrgbClr r="0" g="0" b="0"/>
            </a:lnRef>
            <a:fillRef idx="0">
              <a:scrgbClr r="0" g="0" b="0"/>
            </a:fillRef>
            <a:effectRef idx="0">
              <a:scrgbClr r="0" g="0" b="0"/>
            </a:effectRef>
            <a:fontRef idx="minor"/>
          </p:style>
        </p:sp>
        <p:sp>
          <p:nvSpPr>
            <p:cNvPr id="165" name="Line 7"/>
            <p:cNvSpPr/>
            <p:nvPr/>
          </p:nvSpPr>
          <p:spPr>
            <a:xfrm flipH="1">
              <a:off x="9808920" y="1967760"/>
              <a:ext cx="475200" cy="155880"/>
            </a:xfrm>
            <a:prstGeom prst="line">
              <a:avLst/>
            </a:prstGeom>
            <a:ln w="9360">
              <a:solidFill>
                <a:srgbClr val="000000"/>
              </a:solidFill>
              <a:round/>
              <a:tailEnd type="oval" w="med" len="med"/>
            </a:ln>
          </p:spPr>
          <p:style>
            <a:lnRef idx="0">
              <a:scrgbClr r="0" g="0" b="0"/>
            </a:lnRef>
            <a:fillRef idx="0">
              <a:scrgbClr r="0" g="0" b="0"/>
            </a:fillRef>
            <a:effectRef idx="0">
              <a:scrgbClr r="0" g="0" b="0"/>
            </a:effectRef>
            <a:fontRef idx="minor"/>
          </p:style>
        </p:sp>
        <p:sp>
          <p:nvSpPr>
            <p:cNvPr id="166" name="Line 8"/>
            <p:cNvSpPr/>
            <p:nvPr/>
          </p:nvSpPr>
          <p:spPr>
            <a:xfrm>
              <a:off x="10279440" y="1967760"/>
              <a:ext cx="473760" cy="155880"/>
            </a:xfrm>
            <a:prstGeom prst="line">
              <a:avLst/>
            </a:prstGeom>
            <a:ln w="9360">
              <a:solidFill>
                <a:srgbClr val="000000"/>
              </a:solidFill>
              <a:round/>
              <a:tailEnd type="oval" w="med" len="med"/>
            </a:ln>
          </p:spPr>
          <p:style>
            <a:lnRef idx="0">
              <a:scrgbClr r="0" g="0" b="0"/>
            </a:lnRef>
            <a:fillRef idx="0">
              <a:scrgbClr r="0" g="0" b="0"/>
            </a:fillRef>
            <a:effectRef idx="0">
              <a:scrgbClr r="0" g="0" b="0"/>
            </a:effectRef>
            <a:fontRef idx="minor"/>
          </p:style>
        </p:sp>
        <p:sp>
          <p:nvSpPr>
            <p:cNvPr id="167" name="Line 9"/>
            <p:cNvSpPr/>
            <p:nvPr/>
          </p:nvSpPr>
          <p:spPr>
            <a:xfrm flipH="1">
              <a:off x="8294040" y="2616120"/>
              <a:ext cx="270000" cy="98280"/>
            </a:xfrm>
            <a:prstGeom prst="line">
              <a:avLst/>
            </a:prstGeom>
            <a:ln w="9360">
              <a:solidFill>
                <a:srgbClr val="000000"/>
              </a:solidFill>
              <a:round/>
              <a:tailEnd type="oval" w="med" len="med"/>
            </a:ln>
          </p:spPr>
          <p:style>
            <a:lnRef idx="0">
              <a:scrgbClr r="0" g="0" b="0"/>
            </a:lnRef>
            <a:fillRef idx="0">
              <a:scrgbClr r="0" g="0" b="0"/>
            </a:fillRef>
            <a:effectRef idx="0">
              <a:scrgbClr r="0" g="0" b="0"/>
            </a:effectRef>
            <a:fontRef idx="minor"/>
          </p:style>
        </p:sp>
        <p:sp>
          <p:nvSpPr>
            <p:cNvPr id="168" name="CustomShape 10"/>
            <p:cNvSpPr/>
            <p:nvPr/>
          </p:nvSpPr>
          <p:spPr>
            <a:xfrm>
              <a:off x="7449120" y="2849040"/>
              <a:ext cx="952200" cy="272160"/>
            </a:xfrm>
            <a:prstGeom prst="rect">
              <a:avLst/>
            </a:prstGeom>
            <a:noFill/>
            <a:ln>
              <a:noFill/>
            </a:ln>
            <a:effectLst>
              <a:outerShdw blurRad="50800" dist="37674" dir="2700000" rotWithShape="0">
                <a:srgbClr val="DCBEA6">
                  <a:alpha val="43000"/>
                </a:srgbClr>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1200" b="0" strike="noStrike" spc="-1">
                  <a:solidFill>
                    <a:srgbClr val="000000"/>
                  </a:solidFill>
                  <a:latin typeface="Calibri"/>
                  <a:ea typeface="DejaVu Sans"/>
                </a:rPr>
                <a:t>Neutrophil</a:t>
              </a:r>
              <a:endParaRPr lang="el-GR" sz="1200" b="0" strike="noStrike" spc="-1">
                <a:latin typeface="Arial"/>
              </a:endParaRPr>
            </a:p>
          </p:txBody>
        </p:sp>
        <p:sp>
          <p:nvSpPr>
            <p:cNvPr id="169" name="CustomShape 11"/>
            <p:cNvSpPr/>
            <p:nvPr/>
          </p:nvSpPr>
          <p:spPr>
            <a:xfrm>
              <a:off x="6829920" y="2549160"/>
              <a:ext cx="657720" cy="2721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1200" b="0" strike="noStrike" spc="-1">
                  <a:solidFill>
                    <a:srgbClr val="000000"/>
                  </a:solidFill>
                  <a:latin typeface="Comic Sans MS"/>
                  <a:ea typeface="MS PGothic"/>
                </a:rPr>
                <a:t>ANCA</a:t>
              </a:r>
              <a:endParaRPr lang="el-GR" sz="1200" b="0" strike="noStrike" spc="-1">
                <a:latin typeface="Arial"/>
              </a:endParaRPr>
            </a:p>
          </p:txBody>
        </p:sp>
        <p:sp>
          <p:nvSpPr>
            <p:cNvPr id="170" name="CustomShape 12"/>
            <p:cNvSpPr/>
            <p:nvPr/>
          </p:nvSpPr>
          <p:spPr>
            <a:xfrm>
              <a:off x="6936120" y="969480"/>
              <a:ext cx="3440160" cy="455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2400" b="0" strike="noStrike" spc="-1">
                  <a:solidFill>
                    <a:srgbClr val="C00000"/>
                  </a:solidFill>
                  <a:latin typeface="Calibri"/>
                  <a:ea typeface="DejaVu Sans"/>
                </a:rPr>
                <a:t>Πνευμονικός ιστός</a:t>
              </a:r>
              <a:endParaRPr lang="el-GR" sz="2400" b="0" strike="noStrike" spc="-1">
                <a:latin typeface="Arial"/>
              </a:endParaRPr>
            </a:p>
          </p:txBody>
        </p:sp>
      </p:grpSp>
      <p:grpSp>
        <p:nvGrpSpPr>
          <p:cNvPr id="171" name="Group 13"/>
          <p:cNvGrpSpPr/>
          <p:nvPr/>
        </p:nvGrpSpPr>
        <p:grpSpPr>
          <a:xfrm>
            <a:off x="5052240" y="3364200"/>
            <a:ext cx="7133760" cy="3411720"/>
            <a:chOff x="5052240" y="3364200"/>
            <a:chExt cx="7133760" cy="3411720"/>
          </a:xfrm>
        </p:grpSpPr>
        <p:pic>
          <p:nvPicPr>
            <p:cNvPr id="172" name="Content Placeholder 5"/>
            <p:cNvPicPr/>
            <p:nvPr/>
          </p:nvPicPr>
          <p:blipFill>
            <a:blip r:embed="rId4"/>
            <a:stretch/>
          </p:blipFill>
          <p:spPr>
            <a:xfrm>
              <a:off x="5052240" y="3364200"/>
              <a:ext cx="7133760" cy="3411720"/>
            </a:xfrm>
            <a:prstGeom prst="rect">
              <a:avLst/>
            </a:prstGeom>
            <a:ln>
              <a:noFill/>
            </a:ln>
            <a:effectLst>
              <a:softEdge rad="112500"/>
            </a:effectLst>
          </p:spPr>
        </p:pic>
        <p:sp>
          <p:nvSpPr>
            <p:cNvPr id="173" name="CustomShape 14"/>
            <p:cNvSpPr/>
            <p:nvPr/>
          </p:nvSpPr>
          <p:spPr>
            <a:xfrm>
              <a:off x="10432800" y="4646520"/>
              <a:ext cx="977040" cy="2721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1200" b="0" strike="noStrike" spc="-1">
                  <a:solidFill>
                    <a:srgbClr val="000000"/>
                  </a:solidFill>
                  <a:latin typeface="Comic Sans MS"/>
                  <a:ea typeface="MS PGothic"/>
                </a:rPr>
                <a:t>ANCA</a:t>
              </a:r>
              <a:endParaRPr lang="el-GR" sz="1200" b="0" strike="noStrike" spc="-1">
                <a:latin typeface="Arial"/>
              </a:endParaRPr>
            </a:p>
          </p:txBody>
        </p:sp>
        <p:sp>
          <p:nvSpPr>
            <p:cNvPr id="174" name="CustomShape 15"/>
            <p:cNvSpPr/>
            <p:nvPr/>
          </p:nvSpPr>
          <p:spPr>
            <a:xfrm>
              <a:off x="10530000" y="4427280"/>
              <a:ext cx="1078200" cy="2721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1200" b="0" strike="noStrike" spc="-1">
                  <a:solidFill>
                    <a:srgbClr val="000000"/>
                  </a:solidFill>
                  <a:latin typeface="Comic Sans MS"/>
                  <a:ea typeface="MS PGothic"/>
                </a:rPr>
                <a:t>Fc receptor</a:t>
              </a:r>
              <a:endParaRPr lang="el-GR" sz="1200" b="0" strike="noStrike" spc="-1">
                <a:latin typeface="Arial"/>
              </a:endParaRPr>
            </a:p>
          </p:txBody>
        </p:sp>
        <p:sp>
          <p:nvSpPr>
            <p:cNvPr id="175" name="CustomShape 16"/>
            <p:cNvSpPr/>
            <p:nvPr/>
          </p:nvSpPr>
          <p:spPr>
            <a:xfrm>
              <a:off x="8676360" y="5823720"/>
              <a:ext cx="1136880" cy="454680"/>
            </a:xfrm>
            <a:prstGeom prst="rect">
              <a:avLst/>
            </a:prstGeom>
            <a:noFill/>
            <a:ln>
              <a:noFill/>
            </a:ln>
            <a:effectLst>
              <a:outerShdw blurRad="50800" dist="37674" dir="2700000" rotWithShape="0">
                <a:srgbClr val="DCBEA6">
                  <a:alpha val="43000"/>
                </a:srgbClr>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1200" b="0" strike="noStrike" spc="-1">
                  <a:solidFill>
                    <a:srgbClr val="000000"/>
                  </a:solidFill>
                  <a:latin typeface="Calibri"/>
                  <a:ea typeface="DejaVu Sans"/>
                </a:rPr>
                <a:t>Activated neutrophils</a:t>
              </a:r>
              <a:endParaRPr lang="el-GR" sz="1200" b="0" strike="noStrike" spc="-1">
                <a:latin typeface="Arial"/>
              </a:endParaRPr>
            </a:p>
          </p:txBody>
        </p:sp>
        <p:sp>
          <p:nvSpPr>
            <p:cNvPr id="176" name="CustomShape 17"/>
            <p:cNvSpPr/>
            <p:nvPr/>
          </p:nvSpPr>
          <p:spPr>
            <a:xfrm>
              <a:off x="9105120" y="4775040"/>
              <a:ext cx="1283760" cy="272160"/>
            </a:xfrm>
            <a:prstGeom prst="rect">
              <a:avLst/>
            </a:prstGeom>
            <a:noFill/>
            <a:ln>
              <a:noFill/>
            </a:ln>
            <a:effectLst>
              <a:outerShdw blurRad="50800" dist="88077" dir="2700000" rotWithShape="0">
                <a:srgbClr val="DCBEA6">
                  <a:alpha val="43000"/>
                </a:srgbClr>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1200" b="0" strike="noStrike" spc="-1">
                  <a:solidFill>
                    <a:srgbClr val="000000"/>
                  </a:solidFill>
                  <a:latin typeface="Calibri"/>
                  <a:ea typeface="DejaVu Sans"/>
                </a:rPr>
                <a:t>ANCA antigen</a:t>
              </a:r>
              <a:endParaRPr lang="el-GR" sz="1200" b="0" strike="noStrike" spc="-1">
                <a:latin typeface="Arial"/>
              </a:endParaRPr>
            </a:p>
          </p:txBody>
        </p:sp>
        <p:sp>
          <p:nvSpPr>
            <p:cNvPr id="177" name="Line 18"/>
            <p:cNvSpPr/>
            <p:nvPr/>
          </p:nvSpPr>
          <p:spPr>
            <a:xfrm flipV="1">
              <a:off x="10376640" y="4523400"/>
              <a:ext cx="209520" cy="52560"/>
            </a:xfrm>
            <a:prstGeom prst="line">
              <a:avLst/>
            </a:prstGeom>
            <a:ln w="9360">
              <a:solidFill>
                <a:srgbClr val="000000"/>
              </a:solidFill>
              <a:round/>
              <a:headEnd type="oval" w="med" len="med"/>
            </a:ln>
          </p:spPr>
          <p:style>
            <a:lnRef idx="0">
              <a:scrgbClr r="0" g="0" b="0"/>
            </a:lnRef>
            <a:fillRef idx="0">
              <a:scrgbClr r="0" g="0" b="0"/>
            </a:fillRef>
            <a:effectRef idx="0">
              <a:scrgbClr r="0" g="0" b="0"/>
            </a:effectRef>
            <a:fontRef idx="minor"/>
          </p:style>
        </p:sp>
        <p:sp>
          <p:nvSpPr>
            <p:cNvPr id="178" name="Line 19"/>
            <p:cNvSpPr/>
            <p:nvPr/>
          </p:nvSpPr>
          <p:spPr>
            <a:xfrm flipH="1">
              <a:off x="10006560" y="4731480"/>
              <a:ext cx="141120" cy="129960"/>
            </a:xfrm>
            <a:prstGeom prst="line">
              <a:avLst/>
            </a:prstGeom>
            <a:ln w="9360">
              <a:solidFill>
                <a:srgbClr val="000000"/>
              </a:solidFill>
              <a:round/>
              <a:headEnd type="oval" w="med" len="med"/>
            </a:ln>
          </p:spPr>
          <p:style>
            <a:lnRef idx="0">
              <a:scrgbClr r="0" g="0" b="0"/>
            </a:lnRef>
            <a:fillRef idx="0">
              <a:scrgbClr r="0" g="0" b="0"/>
            </a:fillRef>
            <a:effectRef idx="0">
              <a:scrgbClr r="0" g="0" b="0"/>
            </a:effectRef>
            <a:fontRef idx="minor"/>
          </p:style>
        </p:sp>
        <p:sp>
          <p:nvSpPr>
            <p:cNvPr id="179" name="CustomShape 20"/>
            <p:cNvSpPr/>
            <p:nvPr/>
          </p:nvSpPr>
          <p:spPr>
            <a:xfrm>
              <a:off x="10280880" y="3811320"/>
              <a:ext cx="1078200" cy="454680"/>
            </a:xfrm>
            <a:prstGeom prst="rect">
              <a:avLst/>
            </a:prstGeom>
            <a:noFill/>
            <a:ln>
              <a:noFill/>
            </a:ln>
            <a:effectLst>
              <a:outerShdw blurRad="50800" dist="88077" dir="2700000" rotWithShape="0">
                <a:srgbClr val="DCBEA6">
                  <a:alpha val="43000"/>
                </a:srgbClr>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1200" b="0" strike="noStrike" spc="-1">
                  <a:solidFill>
                    <a:srgbClr val="000000"/>
                  </a:solidFill>
                  <a:latin typeface="Calibri"/>
                  <a:ea typeface="DejaVu Sans"/>
                </a:rPr>
                <a:t>Adhesion molecules</a:t>
              </a:r>
              <a:endParaRPr lang="el-GR" sz="1200" b="0" strike="noStrike" spc="-1">
                <a:latin typeface="Arial"/>
              </a:endParaRPr>
            </a:p>
          </p:txBody>
        </p:sp>
        <p:sp>
          <p:nvSpPr>
            <p:cNvPr id="180" name="Line 21"/>
            <p:cNvSpPr/>
            <p:nvPr/>
          </p:nvSpPr>
          <p:spPr>
            <a:xfrm flipV="1">
              <a:off x="10495800" y="4133160"/>
              <a:ext cx="117720" cy="279360"/>
            </a:xfrm>
            <a:prstGeom prst="line">
              <a:avLst/>
            </a:prstGeom>
            <a:ln w="9360">
              <a:solidFill>
                <a:srgbClr val="000000"/>
              </a:solidFill>
              <a:round/>
              <a:headEnd type="oval" w="med" len="med"/>
            </a:ln>
          </p:spPr>
          <p:style>
            <a:lnRef idx="0">
              <a:scrgbClr r="0" g="0" b="0"/>
            </a:lnRef>
            <a:fillRef idx="0">
              <a:scrgbClr r="0" g="0" b="0"/>
            </a:fillRef>
            <a:effectRef idx="0">
              <a:scrgbClr r="0" g="0" b="0"/>
            </a:effectRef>
            <a:fontRef idx="minor"/>
          </p:style>
        </p:sp>
        <p:sp>
          <p:nvSpPr>
            <p:cNvPr id="181" name="Line 22"/>
            <p:cNvSpPr/>
            <p:nvPr/>
          </p:nvSpPr>
          <p:spPr>
            <a:xfrm>
              <a:off x="9650880" y="3848400"/>
              <a:ext cx="678960" cy="66960"/>
            </a:xfrm>
            <a:prstGeom prst="line">
              <a:avLst/>
            </a:prstGeom>
            <a:ln w="9360">
              <a:solidFill>
                <a:srgbClr val="000000"/>
              </a:solidFill>
              <a:round/>
              <a:headEnd type="oval" w="med" len="med"/>
            </a:ln>
          </p:spPr>
          <p:style>
            <a:lnRef idx="0">
              <a:scrgbClr r="0" g="0" b="0"/>
            </a:lnRef>
            <a:fillRef idx="0">
              <a:scrgbClr r="0" g="0" b="0"/>
            </a:fillRef>
            <a:effectRef idx="0">
              <a:scrgbClr r="0" g="0" b="0"/>
            </a:effectRef>
            <a:fontRef idx="minor"/>
          </p:style>
        </p:sp>
      </p:grpSp>
      <p:pic>
        <p:nvPicPr>
          <p:cNvPr id="182" name="Εικόνα 1"/>
          <p:cNvPicPr/>
          <p:nvPr/>
        </p:nvPicPr>
        <p:blipFill>
          <a:blip r:embed="rId5"/>
          <a:stretch/>
        </p:blipFill>
        <p:spPr>
          <a:xfrm>
            <a:off x="5400" y="1049040"/>
            <a:ext cx="4602600" cy="5689080"/>
          </a:xfrm>
          <a:prstGeom prst="rect">
            <a:avLst/>
          </a:prstGeom>
          <a:ln>
            <a:noFill/>
          </a:ln>
        </p:spPr>
      </p:pic>
      <p:sp>
        <p:nvSpPr>
          <p:cNvPr id="183" name="CustomShape 23"/>
          <p:cNvSpPr/>
          <p:nvPr/>
        </p:nvSpPr>
        <p:spPr>
          <a:xfrm>
            <a:off x="2898360" y="369000"/>
            <a:ext cx="342036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800" b="1" strike="noStrike" spc="-1">
                <a:solidFill>
                  <a:srgbClr val="000000"/>
                </a:solidFill>
                <a:latin typeface="Calibri"/>
                <a:ea typeface="DejaVu Sans"/>
              </a:rPr>
              <a:t>Παθογένεια</a:t>
            </a:r>
            <a:endParaRPr lang="el-GR" sz="2800" b="0" strike="noStrike" spc="-1">
              <a:latin typeface="Arial"/>
            </a:endParaRPr>
          </a:p>
        </p:txBody>
      </p:sp>
      <p:sp>
        <p:nvSpPr>
          <p:cNvPr id="184" name="CustomShape 24"/>
          <p:cNvSpPr/>
          <p:nvPr/>
        </p:nvSpPr>
        <p:spPr>
          <a:xfrm>
            <a:off x="4448880" y="6539040"/>
            <a:ext cx="248652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1100" b="0" strike="noStrike" spc="-1">
                <a:solidFill>
                  <a:srgbClr val="000000"/>
                </a:solidFill>
                <a:latin typeface="Calibri"/>
                <a:ea typeface="DejaVu Sans"/>
              </a:rPr>
              <a:t>Calatroni M. et al. Ital J Pediatr. 2017 </a:t>
            </a:r>
            <a:endParaRPr lang="el-GR" sz="1100" b="0" strike="noStrike" spc="-1">
              <a:latin typeface="Arial"/>
            </a:endParaRPr>
          </a:p>
        </p:txBody>
      </p:sp>
      <p:sp>
        <p:nvSpPr>
          <p:cNvPr id="185" name="CustomShape 25"/>
          <p:cNvSpPr/>
          <p:nvPr/>
        </p:nvSpPr>
        <p:spPr>
          <a:xfrm>
            <a:off x="8916120" y="65023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587E401-E34F-48B8-8EB0-630D55F5D26D}" type="slidenum">
              <a:rPr lang="el-GR" sz="1200" b="0" strike="noStrike" spc="-1">
                <a:solidFill>
                  <a:srgbClr val="8B8B8B"/>
                </a:solidFill>
                <a:latin typeface="Calibri"/>
              </a:rPr>
              <a:t>13</a:t>
            </a:fld>
            <a:endParaRPr lang="el-GR" sz="12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ustomShape 1"/>
          <p:cNvSpPr/>
          <p:nvPr/>
        </p:nvSpPr>
        <p:spPr>
          <a:xfrm>
            <a:off x="1154880" y="1207080"/>
            <a:ext cx="8760600" cy="70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57500" lnSpcReduction="10000"/>
          </a:bodyPr>
          <a:lstStyle/>
          <a:p>
            <a:pPr algn="ctr">
              <a:lnSpc>
                <a:spcPct val="100000"/>
              </a:lnSpc>
            </a:pPr>
            <a:r>
              <a:rPr lang="el-GR" sz="3600" b="0" strike="noStrike" spc="-1">
                <a:solidFill>
                  <a:srgbClr val="FFFFFF"/>
                </a:solidFill>
                <a:latin typeface="Century Gothic"/>
              </a:rPr>
              <a:t>ΠΑΘΟΓΕΝΕΙΑ</a:t>
            </a:r>
            <a:br/>
            <a:endParaRPr lang="el-GR" sz="3600" b="0" strike="noStrike" spc="-1">
              <a:latin typeface="Arial"/>
            </a:endParaRPr>
          </a:p>
        </p:txBody>
      </p:sp>
      <p:pic>
        <p:nvPicPr>
          <p:cNvPr id="187" name="Θέση περιεχομένου 3"/>
          <p:cNvPicPr/>
          <p:nvPr/>
        </p:nvPicPr>
        <p:blipFill>
          <a:blip r:embed="rId3"/>
          <a:stretch/>
        </p:blipFill>
        <p:spPr>
          <a:xfrm>
            <a:off x="56160" y="995760"/>
            <a:ext cx="12116880" cy="2961360"/>
          </a:xfrm>
          <a:prstGeom prst="rect">
            <a:avLst/>
          </a:prstGeom>
          <a:ln>
            <a:noFill/>
          </a:ln>
        </p:spPr>
      </p:pic>
      <p:sp>
        <p:nvSpPr>
          <p:cNvPr id="188" name="CustomShape 2"/>
          <p:cNvSpPr/>
          <p:nvPr/>
        </p:nvSpPr>
        <p:spPr>
          <a:xfrm>
            <a:off x="3677400" y="275040"/>
            <a:ext cx="342036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800" b="1" strike="noStrike" spc="-1">
                <a:solidFill>
                  <a:srgbClr val="000000"/>
                </a:solidFill>
                <a:latin typeface="Calibri"/>
                <a:ea typeface="DejaVu Sans"/>
              </a:rPr>
              <a:t>Παθογένεια</a:t>
            </a:r>
            <a:endParaRPr lang="el-GR" sz="2800" b="0" strike="noStrike" spc="-1">
              <a:latin typeface="Arial"/>
            </a:endParaRPr>
          </a:p>
        </p:txBody>
      </p:sp>
      <p:pic>
        <p:nvPicPr>
          <p:cNvPr id="189" name="Picture 3"/>
          <p:cNvPicPr/>
          <p:nvPr/>
        </p:nvPicPr>
        <p:blipFill>
          <a:blip r:embed="rId4"/>
          <a:stretch/>
        </p:blipFill>
        <p:spPr>
          <a:xfrm>
            <a:off x="254880" y="3863520"/>
            <a:ext cx="5596560" cy="2993760"/>
          </a:xfrm>
          <a:prstGeom prst="rect">
            <a:avLst/>
          </a:prstGeom>
          <a:ln>
            <a:noFill/>
          </a:ln>
        </p:spPr>
      </p:pic>
      <p:pic>
        <p:nvPicPr>
          <p:cNvPr id="190" name="Picture 3"/>
          <p:cNvPicPr/>
          <p:nvPr/>
        </p:nvPicPr>
        <p:blipFill>
          <a:blip r:embed="rId5"/>
          <a:stretch/>
        </p:blipFill>
        <p:spPr>
          <a:xfrm>
            <a:off x="5852160" y="3895920"/>
            <a:ext cx="6264720" cy="2961360"/>
          </a:xfrm>
          <a:prstGeom prst="rect">
            <a:avLst/>
          </a:prstGeom>
          <a:ln>
            <a:noFill/>
          </a:ln>
        </p:spPr>
      </p:pic>
      <p:sp>
        <p:nvSpPr>
          <p:cNvPr id="191" name="CustomShape 3"/>
          <p:cNvSpPr/>
          <p:nvPr/>
        </p:nvSpPr>
        <p:spPr>
          <a:xfrm>
            <a:off x="9285120" y="640224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7277FFA7-7663-489A-AA55-3D10AA0E9692}" type="slidenum">
              <a:rPr lang="el-GR" sz="1200" b="0" strike="noStrike" spc="-1">
                <a:solidFill>
                  <a:srgbClr val="000000"/>
                </a:solidFill>
                <a:latin typeface="Calibri"/>
              </a:rPr>
              <a:t>14</a:t>
            </a:fld>
            <a:endParaRPr lang="el-GR" sz="1200" b="0" strike="noStrike" spc="-1">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CustomShape 1"/>
          <p:cNvSpPr/>
          <p:nvPr/>
        </p:nvSpPr>
        <p:spPr>
          <a:xfrm>
            <a:off x="478080" y="20160"/>
            <a:ext cx="7424640" cy="13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2800" b="1" strike="noStrike" spc="-1">
                <a:solidFill>
                  <a:srgbClr val="000000"/>
                </a:solidFill>
                <a:latin typeface="Calibri Light"/>
              </a:rPr>
              <a:t>Κοκκιωμάτωση με Πολυαγγειίτιδα</a:t>
            </a:r>
            <a:br/>
            <a:r>
              <a:rPr lang="el-GR" sz="2800" b="1" strike="noStrike" spc="-1">
                <a:solidFill>
                  <a:srgbClr val="000000"/>
                </a:solidFill>
                <a:latin typeface="Calibri Light"/>
              </a:rPr>
              <a:t>Κλινική Εικόνα</a:t>
            </a:r>
            <a:endParaRPr lang="el-GR" sz="2800" b="0" strike="noStrike" spc="-1">
              <a:latin typeface="Arial"/>
            </a:endParaRPr>
          </a:p>
        </p:txBody>
      </p:sp>
      <p:sp>
        <p:nvSpPr>
          <p:cNvPr id="193" name="CustomShape 2"/>
          <p:cNvSpPr/>
          <p:nvPr/>
        </p:nvSpPr>
        <p:spPr>
          <a:xfrm>
            <a:off x="484200" y="1211400"/>
            <a:ext cx="6273000" cy="511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7880">
              <a:lnSpc>
                <a:spcPct val="150000"/>
              </a:lnSpc>
              <a:spcBef>
                <a:spcPts val="1001"/>
              </a:spcBef>
              <a:buClr>
                <a:srgbClr val="404040"/>
              </a:buClr>
              <a:buFont typeface="Wingdings" charset="2"/>
              <a:buChar char=""/>
            </a:pPr>
            <a:r>
              <a:rPr lang="el-GR" sz="2000" b="0" strike="noStrike" spc="-1">
                <a:solidFill>
                  <a:srgbClr val="404040"/>
                </a:solidFill>
                <a:latin typeface="Calibri"/>
              </a:rPr>
              <a:t>Ανώτερο αναπνευστικό (80%)</a:t>
            </a:r>
            <a:endParaRPr lang="el-GR" sz="2000" b="0" strike="noStrike" spc="-1">
              <a:latin typeface="Arial"/>
            </a:endParaRPr>
          </a:p>
          <a:p>
            <a:pPr marL="228600" indent="-227880">
              <a:lnSpc>
                <a:spcPct val="150000"/>
              </a:lnSpc>
              <a:spcBef>
                <a:spcPts val="1001"/>
              </a:spcBef>
              <a:buClr>
                <a:srgbClr val="404040"/>
              </a:buClr>
              <a:buFont typeface="Wingdings" charset="2"/>
              <a:buChar char=""/>
            </a:pPr>
            <a:r>
              <a:rPr lang="el-GR" sz="2000" b="0" strike="noStrike" spc="-1">
                <a:solidFill>
                  <a:srgbClr val="404040"/>
                </a:solidFill>
                <a:latin typeface="Calibri"/>
              </a:rPr>
              <a:t>Κατώτερο αναπνευστικό (80%)</a:t>
            </a:r>
            <a:endParaRPr lang="el-GR" sz="2000" b="0" strike="noStrike" spc="-1">
              <a:latin typeface="Arial"/>
            </a:endParaRPr>
          </a:p>
          <a:p>
            <a:pPr marL="228600" indent="-227880">
              <a:lnSpc>
                <a:spcPct val="150000"/>
              </a:lnSpc>
              <a:spcBef>
                <a:spcPts val="1001"/>
              </a:spcBef>
              <a:buClr>
                <a:srgbClr val="404040"/>
              </a:buClr>
              <a:buFont typeface="Wingdings" charset="2"/>
              <a:buChar char=""/>
            </a:pPr>
            <a:r>
              <a:rPr lang="el-GR" sz="2000" b="0" strike="noStrike" spc="-1">
                <a:solidFill>
                  <a:srgbClr val="404040"/>
                </a:solidFill>
                <a:latin typeface="Calibri"/>
              </a:rPr>
              <a:t>Νεφρός(75%)</a:t>
            </a:r>
            <a:endParaRPr lang="el-GR" sz="2000" b="0" strike="noStrike" spc="-1">
              <a:latin typeface="Arial"/>
            </a:endParaRPr>
          </a:p>
          <a:p>
            <a:pPr marL="228600" indent="-227880">
              <a:lnSpc>
                <a:spcPct val="150000"/>
              </a:lnSpc>
              <a:spcBef>
                <a:spcPts val="1001"/>
              </a:spcBef>
              <a:buClr>
                <a:srgbClr val="404040"/>
              </a:buClr>
              <a:buFont typeface="Wingdings" charset="2"/>
              <a:buChar char=""/>
            </a:pPr>
            <a:r>
              <a:rPr lang="el-GR" sz="2000" b="0" strike="noStrike" spc="-1">
                <a:solidFill>
                  <a:srgbClr val="404040"/>
                </a:solidFill>
                <a:latin typeface="Calibri"/>
              </a:rPr>
              <a:t>Μυοσκελετικό (57%)</a:t>
            </a:r>
            <a:endParaRPr lang="el-GR" sz="2000" b="0" strike="noStrike" spc="-1">
              <a:latin typeface="Arial"/>
            </a:endParaRPr>
          </a:p>
          <a:p>
            <a:pPr marL="228600" indent="-227880">
              <a:lnSpc>
                <a:spcPct val="150000"/>
              </a:lnSpc>
              <a:spcBef>
                <a:spcPts val="1001"/>
              </a:spcBef>
              <a:buClr>
                <a:srgbClr val="404040"/>
              </a:buClr>
              <a:buFont typeface="Wingdings" charset="2"/>
              <a:buChar char=""/>
            </a:pPr>
            <a:r>
              <a:rPr lang="el-GR" sz="2000" b="0" strike="noStrike" spc="-1">
                <a:solidFill>
                  <a:srgbClr val="404040"/>
                </a:solidFill>
                <a:latin typeface="Calibri"/>
              </a:rPr>
              <a:t>Γενικά συμπτώματα(ανορεξία, πυρετός, απώλεια βάρους)</a:t>
            </a:r>
            <a:endParaRPr lang="el-GR" sz="2000" b="0" strike="noStrike" spc="-1">
              <a:latin typeface="Arial"/>
            </a:endParaRPr>
          </a:p>
          <a:p>
            <a:pPr marL="228600" indent="-227880">
              <a:lnSpc>
                <a:spcPct val="150000"/>
              </a:lnSpc>
              <a:spcBef>
                <a:spcPts val="1001"/>
              </a:spcBef>
              <a:buClr>
                <a:srgbClr val="404040"/>
              </a:buClr>
              <a:buFont typeface="Wingdings" charset="2"/>
              <a:buChar char=""/>
            </a:pPr>
            <a:r>
              <a:rPr lang="el-GR" sz="2000" b="0" strike="noStrike" spc="-1">
                <a:solidFill>
                  <a:srgbClr val="404040"/>
                </a:solidFill>
                <a:latin typeface="Calibri"/>
              </a:rPr>
              <a:t>ΓΕΣ (42%)</a:t>
            </a:r>
            <a:endParaRPr lang="el-GR" sz="2000" b="0" strike="noStrike" spc="-1">
              <a:latin typeface="Arial"/>
            </a:endParaRPr>
          </a:p>
          <a:p>
            <a:pPr marL="228600" indent="-227880">
              <a:lnSpc>
                <a:spcPct val="150000"/>
              </a:lnSpc>
              <a:spcBef>
                <a:spcPts val="1001"/>
              </a:spcBef>
              <a:buClr>
                <a:srgbClr val="404040"/>
              </a:buClr>
              <a:buFont typeface="Wingdings" charset="2"/>
              <a:buChar char=""/>
            </a:pPr>
            <a:r>
              <a:rPr lang="el-GR" sz="2000" b="0" strike="noStrike" spc="-1">
                <a:solidFill>
                  <a:srgbClr val="404040"/>
                </a:solidFill>
                <a:latin typeface="Calibri"/>
              </a:rPr>
              <a:t>Μάτια (37%)</a:t>
            </a:r>
            <a:endParaRPr lang="el-GR" sz="2000" b="0" strike="noStrike" spc="-1">
              <a:latin typeface="Arial"/>
            </a:endParaRPr>
          </a:p>
          <a:p>
            <a:pPr marL="228600" indent="-227880">
              <a:lnSpc>
                <a:spcPct val="150000"/>
              </a:lnSpc>
              <a:spcBef>
                <a:spcPts val="1001"/>
              </a:spcBef>
              <a:buClr>
                <a:srgbClr val="404040"/>
              </a:buClr>
              <a:buFont typeface="Wingdings" charset="2"/>
              <a:buChar char=""/>
            </a:pPr>
            <a:r>
              <a:rPr lang="el-GR" sz="2000" b="0" strike="noStrike" spc="-1">
                <a:solidFill>
                  <a:srgbClr val="404040"/>
                </a:solidFill>
                <a:latin typeface="Calibri"/>
              </a:rPr>
              <a:t>Δέρμα (35%)</a:t>
            </a:r>
            <a:endParaRPr lang="el-GR" sz="2000" b="0" strike="noStrike" spc="-1">
              <a:latin typeface="Arial"/>
            </a:endParaRPr>
          </a:p>
          <a:p>
            <a:pPr marL="228600" indent="-227880">
              <a:lnSpc>
                <a:spcPct val="150000"/>
              </a:lnSpc>
              <a:spcBef>
                <a:spcPts val="1001"/>
              </a:spcBef>
              <a:buClr>
                <a:srgbClr val="404040"/>
              </a:buClr>
              <a:buFont typeface="Wingdings" charset="2"/>
              <a:buChar char=""/>
            </a:pPr>
            <a:r>
              <a:rPr lang="el-GR" sz="2000" b="0" strike="noStrike" spc="-1">
                <a:solidFill>
                  <a:srgbClr val="404040"/>
                </a:solidFill>
                <a:latin typeface="Calibri"/>
              </a:rPr>
              <a:t>ΚΝΣ&lt;ΠΝΣ (25%)</a:t>
            </a:r>
            <a:endParaRPr lang="el-GR" sz="2000" b="0" strike="noStrike" spc="-1">
              <a:latin typeface="Arial"/>
            </a:endParaRPr>
          </a:p>
        </p:txBody>
      </p:sp>
      <p:pic>
        <p:nvPicPr>
          <p:cNvPr id="194" name="Picture 3"/>
          <p:cNvPicPr/>
          <p:nvPr/>
        </p:nvPicPr>
        <p:blipFill>
          <a:blip r:embed="rId3"/>
          <a:stretch/>
        </p:blipFill>
        <p:spPr>
          <a:xfrm>
            <a:off x="8001360" y="20160"/>
            <a:ext cx="1737000" cy="1604880"/>
          </a:xfrm>
          <a:prstGeom prst="rect">
            <a:avLst/>
          </a:prstGeom>
          <a:ln>
            <a:noFill/>
          </a:ln>
        </p:spPr>
      </p:pic>
      <p:pic>
        <p:nvPicPr>
          <p:cNvPr id="195" name="Picture 7"/>
          <p:cNvPicPr/>
          <p:nvPr/>
        </p:nvPicPr>
        <p:blipFill>
          <a:blip r:embed="rId4"/>
          <a:stretch/>
        </p:blipFill>
        <p:spPr>
          <a:xfrm>
            <a:off x="9739080" y="20160"/>
            <a:ext cx="2423880" cy="1604880"/>
          </a:xfrm>
          <a:prstGeom prst="rect">
            <a:avLst/>
          </a:prstGeom>
          <a:ln>
            <a:noFill/>
          </a:ln>
        </p:spPr>
      </p:pic>
      <p:pic>
        <p:nvPicPr>
          <p:cNvPr id="196" name="Εικόνα 6"/>
          <p:cNvPicPr/>
          <p:nvPr/>
        </p:nvPicPr>
        <p:blipFill>
          <a:blip r:embed="rId5"/>
          <a:stretch/>
        </p:blipFill>
        <p:spPr>
          <a:xfrm>
            <a:off x="8001360" y="1600560"/>
            <a:ext cx="4161600" cy="1721520"/>
          </a:xfrm>
          <a:prstGeom prst="rect">
            <a:avLst/>
          </a:prstGeom>
          <a:ln>
            <a:noFill/>
          </a:ln>
        </p:spPr>
      </p:pic>
      <p:pic>
        <p:nvPicPr>
          <p:cNvPr id="197" name="Εικόνα 8"/>
          <p:cNvPicPr/>
          <p:nvPr/>
        </p:nvPicPr>
        <p:blipFill>
          <a:blip r:embed="rId6"/>
          <a:stretch/>
        </p:blipFill>
        <p:spPr>
          <a:xfrm>
            <a:off x="9637560" y="3322800"/>
            <a:ext cx="2525760" cy="1556280"/>
          </a:xfrm>
          <a:prstGeom prst="rect">
            <a:avLst/>
          </a:prstGeom>
          <a:ln>
            <a:noFill/>
          </a:ln>
        </p:spPr>
      </p:pic>
      <p:pic>
        <p:nvPicPr>
          <p:cNvPr id="198" name="Εικόνα 9"/>
          <p:cNvPicPr/>
          <p:nvPr/>
        </p:nvPicPr>
        <p:blipFill>
          <a:blip r:embed="rId7"/>
          <a:stretch/>
        </p:blipFill>
        <p:spPr>
          <a:xfrm>
            <a:off x="8001360" y="4820040"/>
            <a:ext cx="4161600" cy="2017080"/>
          </a:xfrm>
          <a:prstGeom prst="rect">
            <a:avLst/>
          </a:prstGeom>
          <a:ln>
            <a:noFill/>
          </a:ln>
        </p:spPr>
      </p:pic>
      <p:pic>
        <p:nvPicPr>
          <p:cNvPr id="199" name="Εικόνα 10"/>
          <p:cNvPicPr/>
          <p:nvPr/>
        </p:nvPicPr>
        <p:blipFill>
          <a:blip r:embed="rId8"/>
          <a:stretch/>
        </p:blipFill>
        <p:spPr>
          <a:xfrm>
            <a:off x="8001360" y="3322800"/>
            <a:ext cx="1635480" cy="1496520"/>
          </a:xfrm>
          <a:prstGeom prst="rect">
            <a:avLst/>
          </a:prstGeom>
          <a:ln>
            <a:noFill/>
          </a:ln>
        </p:spPr>
      </p:pic>
      <p:sp>
        <p:nvSpPr>
          <p:cNvPr id="200" name="CustomShape 3"/>
          <p:cNvSpPr/>
          <p:nvPr/>
        </p:nvSpPr>
        <p:spPr>
          <a:xfrm>
            <a:off x="9204840" y="644580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6F64C049-6517-46A7-BE63-4A0EBBC2861F}" type="slidenum">
              <a:rPr lang="el-GR" sz="1200" b="0" strike="noStrike" spc="-1">
                <a:solidFill>
                  <a:srgbClr val="000000"/>
                </a:solidFill>
                <a:latin typeface="Calibri"/>
              </a:rPr>
              <a:t>15</a:t>
            </a:fld>
            <a:endParaRPr lang="el-GR" sz="12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ustomShape 1"/>
          <p:cNvSpPr/>
          <p:nvPr/>
        </p:nvSpPr>
        <p:spPr>
          <a:xfrm>
            <a:off x="446040" y="304920"/>
            <a:ext cx="8596080" cy="132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8000" lnSpcReduction="10000"/>
          </a:bodyPr>
          <a:lstStyle/>
          <a:p>
            <a:pPr algn="ctr">
              <a:lnSpc>
                <a:spcPct val="90000"/>
              </a:lnSpc>
              <a:spcBef>
                <a:spcPts val="1001"/>
              </a:spcBef>
            </a:pPr>
            <a:br/>
            <a:r>
              <a:rPr lang="el-GR" sz="3100" b="1" strike="noStrike" spc="-1">
                <a:solidFill>
                  <a:srgbClr val="000000"/>
                </a:solidFill>
                <a:latin typeface="Calibri Light"/>
              </a:rPr>
              <a:t>Μικροσκοπική πολυαγγειίτιδα </a:t>
            </a:r>
            <a:br/>
            <a:r>
              <a:rPr lang="el-GR" sz="3100" b="1" strike="noStrike" spc="-1">
                <a:solidFill>
                  <a:srgbClr val="000000"/>
                </a:solidFill>
                <a:latin typeface="Calibri Light"/>
              </a:rPr>
              <a:t>Κλινική εικόνα </a:t>
            </a:r>
            <a:br/>
            <a:endParaRPr lang="el-GR" sz="3100" b="0" strike="noStrike" spc="-1">
              <a:latin typeface="Arial"/>
            </a:endParaRPr>
          </a:p>
        </p:txBody>
      </p:sp>
      <p:sp>
        <p:nvSpPr>
          <p:cNvPr id="202" name="CustomShape 2"/>
          <p:cNvSpPr/>
          <p:nvPr/>
        </p:nvSpPr>
        <p:spPr>
          <a:xfrm>
            <a:off x="997200" y="2343600"/>
            <a:ext cx="8596080" cy="388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7880">
              <a:lnSpc>
                <a:spcPct val="90000"/>
              </a:lnSpc>
              <a:spcBef>
                <a:spcPts val="1001"/>
              </a:spcBef>
              <a:buClr>
                <a:srgbClr val="404040"/>
              </a:buClr>
              <a:buFont typeface="Wingdings" charset="2"/>
              <a:buChar char=""/>
            </a:pPr>
            <a:r>
              <a:rPr lang="el-GR" sz="2000" b="0" strike="noStrike" spc="-1">
                <a:solidFill>
                  <a:srgbClr val="404040"/>
                </a:solidFill>
                <a:latin typeface="Calibri"/>
              </a:rPr>
              <a:t>Γενικά συμπτώματα</a:t>
            </a:r>
            <a:endParaRPr lang="el-GR" sz="2000" b="0" strike="noStrike" spc="-1">
              <a:latin typeface="Arial"/>
            </a:endParaRPr>
          </a:p>
          <a:p>
            <a:pPr marL="228600" indent="-227880">
              <a:lnSpc>
                <a:spcPct val="90000"/>
              </a:lnSpc>
              <a:spcBef>
                <a:spcPts val="1001"/>
              </a:spcBef>
              <a:buClr>
                <a:srgbClr val="404040"/>
              </a:buClr>
              <a:buFont typeface="Wingdings" charset="2"/>
              <a:buChar char=""/>
            </a:pPr>
            <a:r>
              <a:rPr lang="el-GR" sz="2000" b="0" strike="noStrike" spc="-1">
                <a:solidFill>
                  <a:srgbClr val="404040"/>
                </a:solidFill>
                <a:latin typeface="Calibri"/>
              </a:rPr>
              <a:t>Νεφρική προσβολή-Νεκρωτική σπειραματονεφρίτιδα (50-80%)</a:t>
            </a:r>
            <a:endParaRPr lang="el-GR" sz="2000" b="0" strike="noStrike" spc="-1">
              <a:latin typeface="Arial"/>
            </a:endParaRPr>
          </a:p>
          <a:p>
            <a:pPr marL="228600" indent="-227880">
              <a:lnSpc>
                <a:spcPct val="90000"/>
              </a:lnSpc>
              <a:spcBef>
                <a:spcPts val="1001"/>
              </a:spcBef>
              <a:buClr>
                <a:srgbClr val="404040"/>
              </a:buClr>
              <a:buFont typeface="Wingdings" charset="2"/>
              <a:buChar char=""/>
            </a:pPr>
            <a:r>
              <a:rPr lang="el-GR" sz="2000" b="0" strike="noStrike" spc="-1">
                <a:solidFill>
                  <a:srgbClr val="404040"/>
                </a:solidFill>
                <a:latin typeface="Calibri"/>
              </a:rPr>
              <a:t>Μυοσκελετικό</a:t>
            </a:r>
            <a:endParaRPr lang="el-GR" sz="2000" b="0" strike="noStrike" spc="-1">
              <a:latin typeface="Arial"/>
            </a:endParaRPr>
          </a:p>
          <a:p>
            <a:pPr marL="228600" indent="-227880">
              <a:lnSpc>
                <a:spcPct val="90000"/>
              </a:lnSpc>
              <a:spcBef>
                <a:spcPts val="1001"/>
              </a:spcBef>
              <a:buClr>
                <a:srgbClr val="404040"/>
              </a:buClr>
              <a:buFont typeface="Wingdings" charset="2"/>
              <a:buChar char=""/>
            </a:pPr>
            <a:r>
              <a:rPr lang="el-GR" sz="2000" b="0" strike="noStrike" spc="-1">
                <a:solidFill>
                  <a:srgbClr val="404040"/>
                </a:solidFill>
                <a:latin typeface="Calibri"/>
              </a:rPr>
              <a:t>Δέρμα</a:t>
            </a:r>
            <a:endParaRPr lang="el-GR" sz="2000" b="0" strike="noStrike" spc="-1">
              <a:latin typeface="Arial"/>
            </a:endParaRPr>
          </a:p>
          <a:p>
            <a:pPr marL="228600" indent="-227880">
              <a:lnSpc>
                <a:spcPct val="90000"/>
              </a:lnSpc>
              <a:spcBef>
                <a:spcPts val="1001"/>
              </a:spcBef>
              <a:buClr>
                <a:srgbClr val="404040"/>
              </a:buClr>
              <a:buFont typeface="Wingdings" charset="2"/>
              <a:buChar char=""/>
            </a:pPr>
            <a:r>
              <a:rPr lang="el-GR" sz="2000" b="0" strike="noStrike" spc="-1">
                <a:solidFill>
                  <a:srgbClr val="404040"/>
                </a:solidFill>
                <a:latin typeface="Calibri"/>
              </a:rPr>
              <a:t>Κατώτερο Αναπνευστικό-Πνευμονική τριχοειδίτιδα (50%)</a:t>
            </a:r>
            <a:endParaRPr lang="el-GR" sz="2000" b="0" strike="noStrike" spc="-1">
              <a:latin typeface="Arial"/>
            </a:endParaRPr>
          </a:p>
          <a:p>
            <a:pPr marL="228600" indent="-227880">
              <a:lnSpc>
                <a:spcPct val="90000"/>
              </a:lnSpc>
              <a:spcBef>
                <a:spcPts val="1001"/>
              </a:spcBef>
              <a:buClr>
                <a:srgbClr val="404040"/>
              </a:buClr>
              <a:buFont typeface="Wingdings" charset="2"/>
              <a:buChar char=""/>
            </a:pPr>
            <a:r>
              <a:rPr lang="el-GR" sz="2000" b="0" strike="noStrike" spc="-1">
                <a:solidFill>
                  <a:srgbClr val="404040"/>
                </a:solidFill>
                <a:latin typeface="Calibri"/>
              </a:rPr>
              <a:t>Γαστρεντερικό</a:t>
            </a:r>
            <a:endParaRPr lang="el-GR" sz="2000" b="0" strike="noStrike" spc="-1">
              <a:latin typeface="Arial"/>
            </a:endParaRPr>
          </a:p>
          <a:p>
            <a:pPr marL="228600" indent="-227880">
              <a:lnSpc>
                <a:spcPct val="90000"/>
              </a:lnSpc>
              <a:spcBef>
                <a:spcPts val="1001"/>
              </a:spcBef>
              <a:buClr>
                <a:srgbClr val="404040"/>
              </a:buClr>
              <a:buFont typeface="Wingdings" charset="2"/>
              <a:buChar char=""/>
            </a:pPr>
            <a:r>
              <a:rPr lang="el-GR" sz="2000" b="0" strike="noStrike" spc="-1">
                <a:solidFill>
                  <a:srgbClr val="404040"/>
                </a:solidFill>
                <a:latin typeface="Calibri"/>
              </a:rPr>
              <a:t>ΚΝΣ</a:t>
            </a:r>
            <a:endParaRPr lang="el-GR" sz="2000" b="0" strike="noStrike" spc="-1">
              <a:latin typeface="Arial"/>
            </a:endParaRPr>
          </a:p>
        </p:txBody>
      </p:sp>
      <p:pic>
        <p:nvPicPr>
          <p:cNvPr id="203" name="Εικόνα 3"/>
          <p:cNvPicPr/>
          <p:nvPr/>
        </p:nvPicPr>
        <p:blipFill>
          <a:blip r:embed="rId2"/>
          <a:stretch/>
        </p:blipFill>
        <p:spPr>
          <a:xfrm>
            <a:off x="9126720" y="4578120"/>
            <a:ext cx="2618640" cy="1742400"/>
          </a:xfrm>
          <a:prstGeom prst="rect">
            <a:avLst/>
          </a:prstGeom>
          <a:ln>
            <a:noFill/>
          </a:ln>
        </p:spPr>
      </p:pic>
      <p:pic>
        <p:nvPicPr>
          <p:cNvPr id="204" name="Εικόνα 5"/>
          <p:cNvPicPr/>
          <p:nvPr/>
        </p:nvPicPr>
        <p:blipFill>
          <a:blip r:embed="rId3"/>
          <a:stretch/>
        </p:blipFill>
        <p:spPr>
          <a:xfrm>
            <a:off x="9126720" y="1408320"/>
            <a:ext cx="2618640" cy="2532240"/>
          </a:xfrm>
          <a:prstGeom prst="rect">
            <a:avLst/>
          </a:prstGeom>
          <a:ln>
            <a:noFill/>
          </a:ln>
        </p:spPr>
      </p:pic>
      <p:sp>
        <p:nvSpPr>
          <p:cNvPr id="205" name="CustomShape 3"/>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82566888-17F5-4318-AAA8-8678BBFEAA4A}" type="slidenum">
              <a:rPr lang="el-GR" sz="1200" b="0" strike="noStrike" spc="-1">
                <a:solidFill>
                  <a:srgbClr val="8B8B8B"/>
                </a:solidFill>
                <a:latin typeface="Calibri"/>
              </a:rPr>
              <a:t>16</a:t>
            </a:fld>
            <a:endParaRPr lang="el-GR" sz="1200" b="0" strike="noStrike" spc="-1">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CustomShape 1"/>
          <p:cNvSpPr/>
          <p:nvPr/>
        </p:nvSpPr>
        <p:spPr>
          <a:xfrm>
            <a:off x="176400" y="368280"/>
            <a:ext cx="9081360" cy="13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ctr">
              <a:lnSpc>
                <a:spcPct val="90000"/>
              </a:lnSpc>
            </a:pPr>
            <a:r>
              <a:rPr lang="el-GR" sz="3100" b="1" strike="noStrike" spc="-1">
                <a:solidFill>
                  <a:srgbClr val="000000"/>
                </a:solidFill>
                <a:latin typeface="Calibri Light"/>
              </a:rPr>
              <a:t>Ηωσινοφιλική Κοκκιωμάτωση με Πολυαγγειίτιδα </a:t>
            </a:r>
            <a:br/>
            <a:r>
              <a:rPr lang="el-GR" sz="3100" b="1" strike="noStrike" spc="-1">
                <a:solidFill>
                  <a:srgbClr val="000000"/>
                </a:solidFill>
                <a:latin typeface="Calibri Light"/>
              </a:rPr>
              <a:t>Κλινική εικόνα </a:t>
            </a:r>
            <a:br/>
            <a:endParaRPr lang="el-GR" sz="3100" b="0" strike="noStrike" spc="-1">
              <a:latin typeface="Arial"/>
            </a:endParaRPr>
          </a:p>
        </p:txBody>
      </p:sp>
      <p:sp>
        <p:nvSpPr>
          <p:cNvPr id="207" name="CustomShape 2"/>
          <p:cNvSpPr/>
          <p:nvPr/>
        </p:nvSpPr>
        <p:spPr>
          <a:xfrm>
            <a:off x="240480" y="1662120"/>
            <a:ext cx="3597120" cy="444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228600" indent="-227880">
              <a:lnSpc>
                <a:spcPct val="90000"/>
              </a:lnSpc>
              <a:spcBef>
                <a:spcPts val="1001"/>
              </a:spcBef>
              <a:buClr>
                <a:srgbClr val="404040"/>
              </a:buClr>
              <a:buFont typeface="Wingdings" charset="2"/>
              <a:buChar char=""/>
            </a:pPr>
            <a:r>
              <a:rPr lang="el-GR" sz="2400" b="0" strike="noStrike" spc="-1">
                <a:solidFill>
                  <a:srgbClr val="404040"/>
                </a:solidFill>
                <a:latin typeface="Calibri"/>
              </a:rPr>
              <a:t>Ιστορικό βρογχικού άσθματος</a:t>
            </a:r>
            <a:endParaRPr lang="el-GR" sz="2400" b="0" strike="noStrike" spc="-1">
              <a:latin typeface="Arial"/>
            </a:endParaRPr>
          </a:p>
          <a:p>
            <a:pPr marL="228600" indent="-227880">
              <a:lnSpc>
                <a:spcPct val="90000"/>
              </a:lnSpc>
              <a:spcBef>
                <a:spcPts val="1001"/>
              </a:spcBef>
              <a:buClr>
                <a:srgbClr val="404040"/>
              </a:buClr>
              <a:buFont typeface="Wingdings" charset="2"/>
              <a:buChar char=""/>
            </a:pPr>
            <a:r>
              <a:rPr lang="el-GR" sz="2400" b="0" strike="noStrike" spc="-1">
                <a:solidFill>
                  <a:srgbClr val="404040"/>
                </a:solidFill>
                <a:latin typeface="Calibri"/>
              </a:rPr>
              <a:t>Παραρρινοκολπίτιδα</a:t>
            </a:r>
            <a:endParaRPr lang="el-GR" sz="2400" b="0" strike="noStrike" spc="-1">
              <a:latin typeface="Arial"/>
            </a:endParaRPr>
          </a:p>
          <a:p>
            <a:pPr marL="228600" indent="-227880">
              <a:lnSpc>
                <a:spcPct val="90000"/>
              </a:lnSpc>
              <a:spcBef>
                <a:spcPts val="1001"/>
              </a:spcBef>
              <a:buClr>
                <a:srgbClr val="404040"/>
              </a:buClr>
              <a:buFont typeface="Wingdings" charset="2"/>
              <a:buChar char=""/>
            </a:pPr>
            <a:r>
              <a:rPr lang="el-GR" sz="2400" b="0" strike="noStrike" spc="-1">
                <a:solidFill>
                  <a:srgbClr val="404040"/>
                </a:solidFill>
                <a:latin typeface="Calibri"/>
              </a:rPr>
              <a:t>Κατώτερο αναπνευστικό</a:t>
            </a:r>
            <a:endParaRPr lang="el-GR" sz="2400" b="0" strike="noStrike" spc="-1">
              <a:latin typeface="Arial"/>
            </a:endParaRPr>
          </a:p>
          <a:p>
            <a:pPr marL="228600" indent="-227880">
              <a:lnSpc>
                <a:spcPct val="90000"/>
              </a:lnSpc>
              <a:spcBef>
                <a:spcPts val="1001"/>
              </a:spcBef>
              <a:buClr>
                <a:srgbClr val="404040"/>
              </a:buClr>
              <a:buFont typeface="Wingdings" charset="2"/>
              <a:buChar char=""/>
            </a:pPr>
            <a:r>
              <a:rPr lang="el-GR" sz="2400" b="0" strike="noStrike" spc="-1">
                <a:solidFill>
                  <a:srgbClr val="404040"/>
                </a:solidFill>
                <a:latin typeface="Calibri"/>
              </a:rPr>
              <a:t>ΠΝΣ</a:t>
            </a:r>
            <a:endParaRPr lang="el-GR" sz="2400" b="0" strike="noStrike" spc="-1">
              <a:latin typeface="Arial"/>
            </a:endParaRPr>
          </a:p>
          <a:p>
            <a:pPr marL="228600" indent="-227880">
              <a:lnSpc>
                <a:spcPct val="90000"/>
              </a:lnSpc>
              <a:spcBef>
                <a:spcPts val="1001"/>
              </a:spcBef>
              <a:buClr>
                <a:srgbClr val="404040"/>
              </a:buClr>
              <a:buFont typeface="Wingdings" charset="2"/>
              <a:buChar char=""/>
            </a:pPr>
            <a:r>
              <a:rPr lang="el-GR" sz="2400" b="0" strike="noStrike" spc="-1">
                <a:solidFill>
                  <a:srgbClr val="404040"/>
                </a:solidFill>
                <a:latin typeface="Calibri"/>
              </a:rPr>
              <a:t>Νεφρική Προσβολή</a:t>
            </a:r>
            <a:endParaRPr lang="el-GR" sz="2400" b="0" strike="noStrike" spc="-1">
              <a:latin typeface="Arial"/>
            </a:endParaRPr>
          </a:p>
          <a:p>
            <a:pPr marL="228600" indent="-227880">
              <a:lnSpc>
                <a:spcPct val="90000"/>
              </a:lnSpc>
              <a:spcBef>
                <a:spcPts val="1001"/>
              </a:spcBef>
              <a:buClr>
                <a:srgbClr val="404040"/>
              </a:buClr>
              <a:buFont typeface="Wingdings" charset="2"/>
              <a:buChar char=""/>
            </a:pPr>
            <a:r>
              <a:rPr lang="el-GR" sz="2400" b="0" strike="noStrike" spc="-1">
                <a:solidFill>
                  <a:srgbClr val="404040"/>
                </a:solidFill>
                <a:latin typeface="Calibri"/>
              </a:rPr>
              <a:t>Δέρμα</a:t>
            </a:r>
            <a:endParaRPr lang="el-GR" sz="2400" b="0" strike="noStrike" spc="-1">
              <a:latin typeface="Arial"/>
            </a:endParaRPr>
          </a:p>
          <a:p>
            <a:pPr marL="228600" indent="-227880">
              <a:lnSpc>
                <a:spcPct val="90000"/>
              </a:lnSpc>
              <a:spcBef>
                <a:spcPts val="1001"/>
              </a:spcBef>
              <a:buClr>
                <a:srgbClr val="404040"/>
              </a:buClr>
              <a:buFont typeface="Wingdings" charset="2"/>
              <a:buChar char=""/>
            </a:pPr>
            <a:r>
              <a:rPr lang="el-GR" sz="2400" b="0" strike="noStrike" spc="-1">
                <a:solidFill>
                  <a:srgbClr val="404040"/>
                </a:solidFill>
                <a:latin typeface="Calibri"/>
              </a:rPr>
              <a:t>ΓΕΣ</a:t>
            </a:r>
            <a:endParaRPr lang="el-GR" sz="2400" b="0" strike="noStrike" spc="-1">
              <a:latin typeface="Arial"/>
            </a:endParaRPr>
          </a:p>
          <a:p>
            <a:pPr marL="228600" indent="-227880">
              <a:lnSpc>
                <a:spcPct val="90000"/>
              </a:lnSpc>
              <a:spcBef>
                <a:spcPts val="1001"/>
              </a:spcBef>
              <a:buClr>
                <a:srgbClr val="404040"/>
              </a:buClr>
              <a:buFont typeface="Wingdings" charset="2"/>
              <a:buChar char=""/>
            </a:pPr>
            <a:r>
              <a:rPr lang="el-GR" sz="2400" b="0" strike="noStrike" spc="-1">
                <a:solidFill>
                  <a:srgbClr val="404040"/>
                </a:solidFill>
                <a:latin typeface="Calibri"/>
              </a:rPr>
              <a:t>Μυοκαρδιοπάθεια</a:t>
            </a:r>
            <a:endParaRPr lang="el-GR" sz="2400" b="0" strike="noStrike" spc="-1">
              <a:latin typeface="Arial"/>
            </a:endParaRPr>
          </a:p>
          <a:p>
            <a:pPr marL="228600" indent="-227880">
              <a:lnSpc>
                <a:spcPct val="90000"/>
              </a:lnSpc>
              <a:spcBef>
                <a:spcPts val="1001"/>
              </a:spcBef>
              <a:buClr>
                <a:srgbClr val="404040"/>
              </a:buClr>
              <a:buFont typeface="Wingdings" charset="2"/>
              <a:buChar char=""/>
            </a:pPr>
            <a:r>
              <a:rPr lang="el-GR" sz="2400" b="0" strike="noStrike" spc="-1">
                <a:solidFill>
                  <a:srgbClr val="404040"/>
                </a:solidFill>
                <a:latin typeface="Calibri"/>
              </a:rPr>
              <a:t>Γενικά συμπτώματα</a:t>
            </a:r>
            <a:endParaRPr lang="el-GR" sz="2400" b="0" strike="noStrike" spc="-1">
              <a:latin typeface="Arial"/>
            </a:endParaRPr>
          </a:p>
          <a:p>
            <a:pPr marL="228600" indent="-227880">
              <a:lnSpc>
                <a:spcPct val="90000"/>
              </a:lnSpc>
              <a:spcBef>
                <a:spcPts val="1001"/>
              </a:spcBef>
              <a:buClr>
                <a:srgbClr val="404040"/>
              </a:buClr>
              <a:buFont typeface="Wingdings" charset="2"/>
              <a:buChar char=""/>
            </a:pPr>
            <a:r>
              <a:rPr lang="el-GR" sz="2400" b="0" strike="noStrike" spc="-1">
                <a:solidFill>
                  <a:srgbClr val="404040"/>
                </a:solidFill>
                <a:latin typeface="Calibri"/>
              </a:rPr>
              <a:t>Μυοσκελετικό</a:t>
            </a:r>
            <a:endParaRPr lang="el-GR" sz="2400" b="0" strike="noStrike" spc="-1">
              <a:latin typeface="Arial"/>
            </a:endParaRPr>
          </a:p>
          <a:p>
            <a:pPr>
              <a:lnSpc>
                <a:spcPct val="90000"/>
              </a:lnSpc>
              <a:spcBef>
                <a:spcPts val="1001"/>
              </a:spcBef>
            </a:pPr>
            <a:endParaRPr lang="el-GR" sz="2400" b="0" strike="noStrike" spc="-1">
              <a:latin typeface="Arial"/>
            </a:endParaRPr>
          </a:p>
        </p:txBody>
      </p:sp>
      <p:graphicFrame>
        <p:nvGraphicFramePr>
          <p:cNvPr id="208" name="Table 3"/>
          <p:cNvGraphicFramePr/>
          <p:nvPr/>
        </p:nvGraphicFramePr>
        <p:xfrm>
          <a:off x="8016480" y="1534680"/>
          <a:ext cx="4133160" cy="2871000"/>
        </p:xfrm>
        <a:graphic>
          <a:graphicData uri="http://schemas.openxmlformats.org/drawingml/2006/table">
            <a:tbl>
              <a:tblPr/>
              <a:tblGrid>
                <a:gridCol w="4133160">
                  <a:extLst>
                    <a:ext uri="{9D8B030D-6E8A-4147-A177-3AD203B41FA5}">
                      <a16:colId xmlns:a16="http://schemas.microsoft.com/office/drawing/2014/main" val="20000"/>
                    </a:ext>
                  </a:extLst>
                </a:gridCol>
              </a:tblGrid>
              <a:tr h="833400">
                <a:tc>
                  <a:txBody>
                    <a:bodyPr/>
                    <a:lstStyle/>
                    <a:p>
                      <a:pPr>
                        <a:lnSpc>
                          <a:spcPct val="100000"/>
                        </a:lnSpc>
                      </a:pPr>
                      <a:r>
                        <a:rPr lang="el-GR" sz="1600" b="1" strike="noStrike" spc="-1">
                          <a:solidFill>
                            <a:srgbClr val="FFFFFF"/>
                          </a:solidFill>
                          <a:latin typeface="Calibri"/>
                        </a:rPr>
                        <a:t>Κριτήρια ταξινόμησης αγγειίτιδας συνδρόμου Churg-Strauss κατά ACR(απαιτούνται 4/6)</a:t>
                      </a:r>
                      <a:endParaRPr lang="el-GR" sz="16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D9A78"/>
                    </a:solidFill>
                  </a:tcPr>
                </a:tc>
                <a:extLst>
                  <a:ext uri="{0D108BD9-81ED-4DB2-BD59-A6C34878D82A}">
                    <a16:rowId xmlns:a16="http://schemas.microsoft.com/office/drawing/2014/main" val="10000"/>
                  </a:ext>
                </a:extLst>
              </a:tr>
              <a:tr h="339480">
                <a:tc>
                  <a:txBody>
                    <a:bodyPr/>
                    <a:lstStyle/>
                    <a:p>
                      <a:pPr>
                        <a:lnSpc>
                          <a:spcPct val="100000"/>
                        </a:lnSpc>
                      </a:pPr>
                      <a:r>
                        <a:rPr lang="el-GR" sz="1600" b="0" strike="noStrike" spc="-1">
                          <a:solidFill>
                            <a:srgbClr val="000000"/>
                          </a:solidFill>
                          <a:latin typeface="Calibri"/>
                        </a:rPr>
                        <a:t>Άσθμα</a:t>
                      </a:r>
                      <a:endParaRPr lang="el-GR" sz="16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DDD6"/>
                    </a:solidFill>
                  </a:tcPr>
                </a:tc>
                <a:extLst>
                  <a:ext uri="{0D108BD9-81ED-4DB2-BD59-A6C34878D82A}">
                    <a16:rowId xmlns:a16="http://schemas.microsoft.com/office/drawing/2014/main" val="10001"/>
                  </a:ext>
                </a:extLst>
              </a:tr>
              <a:tr h="339480">
                <a:tc>
                  <a:txBody>
                    <a:bodyPr/>
                    <a:lstStyle/>
                    <a:p>
                      <a:pPr>
                        <a:lnSpc>
                          <a:spcPct val="100000"/>
                        </a:lnSpc>
                      </a:pPr>
                      <a:r>
                        <a:rPr lang="el-GR" sz="1600" b="0" strike="noStrike" spc="-1">
                          <a:solidFill>
                            <a:srgbClr val="000000"/>
                          </a:solidFill>
                          <a:latin typeface="Calibri"/>
                        </a:rPr>
                        <a:t>Ηωσινοφιλία περιφερικού αίματος &gt;10%</a:t>
                      </a:r>
                      <a:endParaRPr lang="el-GR" sz="16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FEB"/>
                    </a:solidFill>
                  </a:tcPr>
                </a:tc>
                <a:extLst>
                  <a:ext uri="{0D108BD9-81ED-4DB2-BD59-A6C34878D82A}">
                    <a16:rowId xmlns:a16="http://schemas.microsoft.com/office/drawing/2014/main" val="10002"/>
                  </a:ext>
                </a:extLst>
              </a:tr>
              <a:tr h="339480">
                <a:tc>
                  <a:txBody>
                    <a:bodyPr/>
                    <a:lstStyle/>
                    <a:p>
                      <a:pPr>
                        <a:lnSpc>
                          <a:spcPct val="100000"/>
                        </a:lnSpc>
                      </a:pPr>
                      <a:r>
                        <a:rPr lang="el-GR" sz="1600" b="0" strike="noStrike" spc="-1">
                          <a:solidFill>
                            <a:srgbClr val="000000"/>
                          </a:solidFill>
                          <a:latin typeface="Calibri"/>
                        </a:rPr>
                        <a:t>Μονονευροπάθεια ή πολυνευροπάθεια</a:t>
                      </a:r>
                      <a:endParaRPr lang="el-GR" sz="16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DDD6"/>
                    </a:solidFill>
                  </a:tcPr>
                </a:tc>
                <a:extLst>
                  <a:ext uri="{0D108BD9-81ED-4DB2-BD59-A6C34878D82A}">
                    <a16:rowId xmlns:a16="http://schemas.microsoft.com/office/drawing/2014/main" val="10003"/>
                  </a:ext>
                </a:extLst>
              </a:tr>
              <a:tr h="339480">
                <a:tc>
                  <a:txBody>
                    <a:bodyPr/>
                    <a:lstStyle/>
                    <a:p>
                      <a:pPr>
                        <a:lnSpc>
                          <a:spcPct val="100000"/>
                        </a:lnSpc>
                      </a:pPr>
                      <a:r>
                        <a:rPr lang="el-GR" sz="1600" b="0" strike="noStrike" spc="-1">
                          <a:solidFill>
                            <a:srgbClr val="000000"/>
                          </a:solidFill>
                          <a:latin typeface="Calibri"/>
                        </a:rPr>
                        <a:t>Πνευμονικά διηθήματα</a:t>
                      </a:r>
                      <a:endParaRPr lang="el-GR" sz="16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FEB"/>
                    </a:solidFill>
                  </a:tcPr>
                </a:tc>
                <a:extLst>
                  <a:ext uri="{0D108BD9-81ED-4DB2-BD59-A6C34878D82A}">
                    <a16:rowId xmlns:a16="http://schemas.microsoft.com/office/drawing/2014/main" val="10004"/>
                  </a:ext>
                </a:extLst>
              </a:tr>
              <a:tr h="339480">
                <a:tc>
                  <a:txBody>
                    <a:bodyPr/>
                    <a:lstStyle/>
                    <a:p>
                      <a:pPr>
                        <a:lnSpc>
                          <a:spcPct val="100000"/>
                        </a:lnSpc>
                      </a:pPr>
                      <a:r>
                        <a:rPr lang="el-GR" sz="1600" b="0" strike="noStrike" spc="-1">
                          <a:solidFill>
                            <a:srgbClr val="000000"/>
                          </a:solidFill>
                          <a:latin typeface="Calibri"/>
                        </a:rPr>
                        <a:t>Παραρρινοκολπίτιδα</a:t>
                      </a:r>
                      <a:endParaRPr lang="el-GR" sz="16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DDD6"/>
                    </a:solidFill>
                  </a:tcPr>
                </a:tc>
                <a:extLst>
                  <a:ext uri="{0D108BD9-81ED-4DB2-BD59-A6C34878D82A}">
                    <a16:rowId xmlns:a16="http://schemas.microsoft.com/office/drawing/2014/main" val="10005"/>
                  </a:ext>
                </a:extLst>
              </a:tr>
              <a:tr h="340200">
                <a:tc>
                  <a:txBody>
                    <a:bodyPr/>
                    <a:lstStyle/>
                    <a:p>
                      <a:pPr>
                        <a:lnSpc>
                          <a:spcPct val="100000"/>
                        </a:lnSpc>
                      </a:pPr>
                      <a:r>
                        <a:rPr lang="el-GR" sz="1600" b="0" strike="noStrike" spc="-1">
                          <a:solidFill>
                            <a:srgbClr val="000000"/>
                          </a:solidFill>
                          <a:latin typeface="Calibri"/>
                        </a:rPr>
                        <a:t>Εξωαγγειακή ηωσινοφιλία</a:t>
                      </a:r>
                      <a:endParaRPr lang="el-GR" sz="16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FEB"/>
                    </a:solidFill>
                  </a:tcPr>
                </a:tc>
                <a:extLst>
                  <a:ext uri="{0D108BD9-81ED-4DB2-BD59-A6C34878D82A}">
                    <a16:rowId xmlns:a16="http://schemas.microsoft.com/office/drawing/2014/main" val="10006"/>
                  </a:ext>
                </a:extLst>
              </a:tr>
            </a:tbl>
          </a:graphicData>
        </a:graphic>
      </p:graphicFrame>
      <p:pic>
        <p:nvPicPr>
          <p:cNvPr id="209" name="Εικόνα 4"/>
          <p:cNvPicPr/>
          <p:nvPr/>
        </p:nvPicPr>
        <p:blipFill>
          <a:blip r:embed="rId3"/>
          <a:stretch/>
        </p:blipFill>
        <p:spPr>
          <a:xfrm>
            <a:off x="8061480" y="4438080"/>
            <a:ext cx="2115360" cy="1670760"/>
          </a:xfrm>
          <a:prstGeom prst="rect">
            <a:avLst/>
          </a:prstGeom>
          <a:ln>
            <a:noFill/>
          </a:ln>
        </p:spPr>
      </p:pic>
      <p:pic>
        <p:nvPicPr>
          <p:cNvPr id="210" name="Εικόνα 6"/>
          <p:cNvPicPr/>
          <p:nvPr/>
        </p:nvPicPr>
        <p:blipFill>
          <a:blip r:embed="rId4"/>
          <a:stretch/>
        </p:blipFill>
        <p:spPr>
          <a:xfrm>
            <a:off x="10177560" y="4438080"/>
            <a:ext cx="1971720" cy="1670760"/>
          </a:xfrm>
          <a:prstGeom prst="rect">
            <a:avLst/>
          </a:prstGeom>
          <a:ln>
            <a:noFill/>
          </a:ln>
        </p:spPr>
      </p:pic>
      <p:pic>
        <p:nvPicPr>
          <p:cNvPr id="211" name="Εικόνα 8"/>
          <p:cNvPicPr/>
          <p:nvPr/>
        </p:nvPicPr>
        <p:blipFill>
          <a:blip r:embed="rId5"/>
          <a:stretch/>
        </p:blipFill>
        <p:spPr>
          <a:xfrm>
            <a:off x="3838320" y="1534680"/>
            <a:ext cx="4132800" cy="4573800"/>
          </a:xfrm>
          <a:prstGeom prst="rect">
            <a:avLst/>
          </a:prstGeom>
          <a:ln>
            <a:noFill/>
          </a:ln>
        </p:spPr>
      </p:pic>
      <p:sp>
        <p:nvSpPr>
          <p:cNvPr id="212" name="CustomShape 4"/>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A6FB1BB-AC24-41D0-AB01-4F3EC4EC15C4}" type="slidenum">
              <a:rPr lang="el-GR" sz="1200" b="0" strike="noStrike" spc="-1">
                <a:solidFill>
                  <a:srgbClr val="8B8B8B"/>
                </a:solidFill>
                <a:latin typeface="Calibri"/>
              </a:rPr>
              <a:t>17</a:t>
            </a:fld>
            <a:endParaRPr lang="el-GR" sz="120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0" y="239400"/>
            <a:ext cx="10514880" cy="13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2800" b="1" strike="noStrike" spc="-1">
                <a:solidFill>
                  <a:srgbClr val="000000"/>
                </a:solidFill>
                <a:latin typeface="Calibri Light"/>
              </a:rPr>
              <a:t>Διαφορές Κλινικής Εικόνας </a:t>
            </a:r>
            <a:br/>
            <a:r>
              <a:rPr lang="el-GR" sz="2800" b="1" strike="noStrike" spc="-1">
                <a:solidFill>
                  <a:srgbClr val="000000"/>
                </a:solidFill>
                <a:latin typeface="Calibri Light"/>
              </a:rPr>
              <a:t>Ενηλίκων-Παιδιών</a:t>
            </a:r>
            <a:endParaRPr lang="el-GR" sz="2800" b="0" strike="noStrike" spc="-1">
              <a:latin typeface="Arial"/>
            </a:endParaRPr>
          </a:p>
        </p:txBody>
      </p:sp>
      <p:sp>
        <p:nvSpPr>
          <p:cNvPr id="214" name="CustomShape 2"/>
          <p:cNvSpPr/>
          <p:nvPr/>
        </p:nvSpPr>
        <p:spPr>
          <a:xfrm>
            <a:off x="850680" y="1713600"/>
            <a:ext cx="7628400" cy="411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90000"/>
              </a:lnSpc>
              <a:spcBef>
                <a:spcPts val="1001"/>
              </a:spcBef>
            </a:pPr>
            <a:r>
              <a:rPr lang="el-GR" sz="2000" b="1" strike="noStrike" spc="-1">
                <a:solidFill>
                  <a:srgbClr val="404040"/>
                </a:solidFill>
                <a:latin typeface="Calibri"/>
              </a:rPr>
              <a:t>Κοκκιωματώδης Πολυαγγειίτιδα και Μικροσκοπική Πολυαγγειίτιδα</a:t>
            </a:r>
            <a:endParaRPr lang="el-GR" sz="2000" b="0" strike="noStrike" spc="-1">
              <a:latin typeface="Arial"/>
            </a:endParaRPr>
          </a:p>
          <a:p>
            <a:pPr marL="228600" indent="-227880" algn="just">
              <a:lnSpc>
                <a:spcPct val="150000"/>
              </a:lnSpc>
              <a:spcBef>
                <a:spcPts val="1001"/>
              </a:spcBef>
              <a:buClr>
                <a:srgbClr val="404040"/>
              </a:buClr>
              <a:buFont typeface="Arial"/>
              <a:buChar char="•"/>
            </a:pPr>
            <a:r>
              <a:rPr lang="el-GR" sz="2000" b="0" strike="noStrike" spc="-1">
                <a:solidFill>
                  <a:srgbClr val="404040"/>
                </a:solidFill>
                <a:latin typeface="Calibri"/>
              </a:rPr>
              <a:t>Κίνδυνος υπογλωττιδικής στένωσης αυξημένος στην παιδική ηλικία (5 φορές μεγαλύτερος κίνδυνος σε σχέση με τους ενήλικες)</a:t>
            </a:r>
            <a:endParaRPr lang="el-GR" sz="2000" b="0" strike="noStrike" spc="-1">
              <a:latin typeface="Arial"/>
            </a:endParaRPr>
          </a:p>
          <a:p>
            <a:pPr marL="228600" indent="-227880" algn="just">
              <a:lnSpc>
                <a:spcPct val="90000"/>
              </a:lnSpc>
              <a:spcBef>
                <a:spcPts val="1001"/>
              </a:spcBef>
              <a:buClr>
                <a:srgbClr val="404040"/>
              </a:buClr>
              <a:buFont typeface="Arial"/>
              <a:buChar char="•"/>
            </a:pPr>
            <a:r>
              <a:rPr lang="el-GR" sz="2000" b="0" strike="noStrike" spc="-1">
                <a:solidFill>
                  <a:srgbClr val="404040"/>
                </a:solidFill>
                <a:latin typeface="Calibri"/>
              </a:rPr>
              <a:t>Κίνδυνος ρινικής εφίππευσης αυξημένος σε παιδιά</a:t>
            </a:r>
            <a:endParaRPr lang="el-GR" sz="2000" b="0" strike="noStrike" spc="-1">
              <a:latin typeface="Arial"/>
            </a:endParaRPr>
          </a:p>
          <a:p>
            <a:pPr marL="228600" indent="-227880" algn="just">
              <a:lnSpc>
                <a:spcPct val="90000"/>
              </a:lnSpc>
              <a:spcBef>
                <a:spcPts val="1001"/>
              </a:spcBef>
              <a:buClr>
                <a:srgbClr val="404040"/>
              </a:buClr>
              <a:buFont typeface="Arial"/>
              <a:buChar char="•"/>
            </a:pPr>
            <a:r>
              <a:rPr lang="el-GR" sz="2000" b="0" strike="noStrike" spc="-1">
                <a:solidFill>
                  <a:srgbClr val="404040"/>
                </a:solidFill>
                <a:latin typeface="Calibri"/>
              </a:rPr>
              <a:t>Προσβολή ΠΝΣ εξαιρετικά σπάνια </a:t>
            </a:r>
            <a:endParaRPr lang="el-GR" sz="2000" b="0" strike="noStrike" spc="-1">
              <a:latin typeface="Arial"/>
            </a:endParaRPr>
          </a:p>
          <a:p>
            <a:pPr marL="228600" indent="-227880" algn="just">
              <a:lnSpc>
                <a:spcPct val="90000"/>
              </a:lnSpc>
              <a:spcBef>
                <a:spcPts val="1001"/>
              </a:spcBef>
              <a:buClr>
                <a:srgbClr val="404040"/>
              </a:buClr>
              <a:buFont typeface="Arial"/>
              <a:buChar char="•"/>
            </a:pPr>
            <a:r>
              <a:rPr lang="el-GR" sz="2000" b="0" strike="noStrike" spc="-1">
                <a:solidFill>
                  <a:srgbClr val="404040"/>
                </a:solidFill>
                <a:latin typeface="Calibri"/>
              </a:rPr>
              <a:t>Σπάνια η προσβολή του καρδιαγγειακού</a:t>
            </a:r>
            <a:endParaRPr lang="el-GR" sz="2000" b="0" strike="noStrike" spc="-1">
              <a:latin typeface="Arial"/>
            </a:endParaRPr>
          </a:p>
          <a:p>
            <a:pPr>
              <a:lnSpc>
                <a:spcPct val="90000"/>
              </a:lnSpc>
              <a:spcBef>
                <a:spcPts val="1001"/>
              </a:spcBef>
            </a:pPr>
            <a:r>
              <a:rPr lang="el-GR" sz="2000" b="1" strike="noStrike" spc="-1">
                <a:solidFill>
                  <a:srgbClr val="404040"/>
                </a:solidFill>
                <a:latin typeface="Calibri"/>
              </a:rPr>
              <a:t>Ηωσινοφιλική κοκκιωματώδης πολυαγγειίτιδα</a:t>
            </a:r>
            <a:endParaRPr lang="el-GR" sz="2000" b="0" strike="noStrike" spc="-1">
              <a:latin typeface="Arial"/>
            </a:endParaRPr>
          </a:p>
          <a:p>
            <a:pPr marL="228600" indent="-227880">
              <a:lnSpc>
                <a:spcPct val="90000"/>
              </a:lnSpc>
              <a:spcBef>
                <a:spcPts val="1001"/>
              </a:spcBef>
              <a:buClr>
                <a:srgbClr val="404040"/>
              </a:buClr>
              <a:buFont typeface="Arial"/>
              <a:buChar char="•"/>
            </a:pPr>
            <a:r>
              <a:rPr lang="el-GR" sz="2000" b="0" strike="noStrike" spc="-1">
                <a:solidFill>
                  <a:srgbClr val="404040"/>
                </a:solidFill>
                <a:latin typeface="Calibri"/>
              </a:rPr>
              <a:t>Μυοκαρδιοπάθεια πιο συχνή (αυξημένη θνησιμότητα)</a:t>
            </a:r>
            <a:endParaRPr lang="el-GR" sz="2000" b="0" strike="noStrike" spc="-1">
              <a:latin typeface="Arial"/>
            </a:endParaRPr>
          </a:p>
          <a:p>
            <a:pPr marL="228600" indent="-227880">
              <a:lnSpc>
                <a:spcPct val="90000"/>
              </a:lnSpc>
              <a:spcBef>
                <a:spcPts val="1001"/>
              </a:spcBef>
              <a:buClr>
                <a:srgbClr val="404040"/>
              </a:buClr>
              <a:buFont typeface="Arial"/>
              <a:buChar char="•"/>
            </a:pPr>
            <a:r>
              <a:rPr lang="el-GR" sz="2000" b="0" strike="noStrike" spc="-1">
                <a:solidFill>
                  <a:srgbClr val="404040"/>
                </a:solidFill>
                <a:latin typeface="Calibri"/>
              </a:rPr>
              <a:t>Προσβολή ΠΝΣ σπάνια</a:t>
            </a:r>
            <a:endParaRPr lang="el-GR" sz="2000" b="0" strike="noStrike" spc="-1">
              <a:latin typeface="Arial"/>
            </a:endParaRPr>
          </a:p>
        </p:txBody>
      </p:sp>
      <p:pic>
        <p:nvPicPr>
          <p:cNvPr id="215" name="Εικόνα 3"/>
          <p:cNvPicPr/>
          <p:nvPr/>
        </p:nvPicPr>
        <p:blipFill>
          <a:blip r:embed="rId2"/>
          <a:stretch/>
        </p:blipFill>
        <p:spPr>
          <a:xfrm>
            <a:off x="9330120" y="1177200"/>
            <a:ext cx="2448720" cy="3043080"/>
          </a:xfrm>
          <a:prstGeom prst="rect">
            <a:avLst/>
          </a:prstGeom>
          <a:ln>
            <a:noFill/>
          </a:ln>
        </p:spPr>
      </p:pic>
      <p:pic>
        <p:nvPicPr>
          <p:cNvPr id="216" name="Εικόνα 4"/>
          <p:cNvPicPr/>
          <p:nvPr/>
        </p:nvPicPr>
        <p:blipFill>
          <a:blip r:embed="rId3"/>
          <a:stretch/>
        </p:blipFill>
        <p:spPr>
          <a:xfrm>
            <a:off x="9302400" y="4334040"/>
            <a:ext cx="2504520" cy="1951560"/>
          </a:xfrm>
          <a:prstGeom prst="rect">
            <a:avLst/>
          </a:prstGeom>
          <a:ln>
            <a:noFill/>
          </a:ln>
        </p:spPr>
      </p:pic>
      <p:sp>
        <p:nvSpPr>
          <p:cNvPr id="217" name="CustomShape 3"/>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463375B9-E800-45D1-A95B-DFD3A5B278EE}" type="slidenum">
              <a:rPr lang="el-GR" sz="1200" b="0" strike="noStrike" spc="-1">
                <a:solidFill>
                  <a:srgbClr val="8B8B8B"/>
                </a:solidFill>
                <a:latin typeface="Calibri"/>
              </a:rPr>
              <a:t>18</a:t>
            </a:fld>
            <a:endParaRPr lang="el-GR" sz="1200" b="0" strike="noStrike" spc="-1">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1383120" y="22680"/>
            <a:ext cx="8596080" cy="132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el-GR" sz="2800" b="1" strike="noStrike" spc="-1">
                <a:solidFill>
                  <a:srgbClr val="000000"/>
                </a:solidFill>
                <a:latin typeface="Calibri Light"/>
              </a:rPr>
              <a:t>Anti-neutrophil cytoplasmic antibodies (ANCAs)</a:t>
            </a:r>
            <a:endParaRPr lang="el-GR" sz="2800" b="0" strike="noStrike" spc="-1">
              <a:latin typeface="Arial"/>
            </a:endParaRPr>
          </a:p>
        </p:txBody>
      </p:sp>
      <p:sp>
        <p:nvSpPr>
          <p:cNvPr id="219" name="CustomShape 2"/>
          <p:cNvSpPr/>
          <p:nvPr/>
        </p:nvSpPr>
        <p:spPr>
          <a:xfrm>
            <a:off x="194400" y="1234440"/>
            <a:ext cx="11148480" cy="52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7000" lnSpcReduction="20000"/>
          </a:bodyPr>
          <a:lstStyle/>
          <a:p>
            <a:pPr algn="ctr">
              <a:lnSpc>
                <a:spcPct val="90000"/>
              </a:lnSpc>
              <a:spcBef>
                <a:spcPts val="400"/>
              </a:spcBef>
            </a:pPr>
            <a:r>
              <a:rPr lang="el-GR" sz="2900" b="1" i="1" strike="noStrike" spc="-1" dirty="0">
                <a:solidFill>
                  <a:srgbClr val="000000"/>
                </a:solidFill>
                <a:latin typeface="Calibri"/>
              </a:rPr>
              <a:t>Υπάρχουσες τεχνικές για την ανίχνευση αντισωμάτων έναντι των ειδικών αντιγόνων-στόχων της αγγειίτιδας:</a:t>
            </a:r>
            <a:endParaRPr lang="el-GR" sz="2900" b="0" strike="noStrike" spc="-1" dirty="0">
              <a:latin typeface="Arial"/>
            </a:endParaRPr>
          </a:p>
          <a:p>
            <a:pPr algn="ctr">
              <a:lnSpc>
                <a:spcPct val="90000"/>
              </a:lnSpc>
              <a:spcBef>
                <a:spcPts val="400"/>
              </a:spcBef>
            </a:pPr>
            <a:endParaRPr lang="el-GR" sz="2900" b="0" strike="noStrike" spc="-1" dirty="0">
              <a:latin typeface="Arial"/>
            </a:endParaRPr>
          </a:p>
          <a:p>
            <a:pPr marL="228600" indent="-227880">
              <a:lnSpc>
                <a:spcPct val="90000"/>
              </a:lnSpc>
              <a:spcBef>
                <a:spcPts val="400"/>
              </a:spcBef>
              <a:buClr>
                <a:srgbClr val="000000"/>
              </a:buClr>
              <a:buFont typeface="Arial"/>
              <a:buChar char="•"/>
            </a:pPr>
            <a:r>
              <a:rPr lang="el-GR" sz="2900" b="0" strike="noStrike" spc="-1" dirty="0">
                <a:solidFill>
                  <a:srgbClr val="000000"/>
                </a:solidFill>
                <a:latin typeface="Calibri"/>
              </a:rPr>
              <a:t>2 μείζονα πρότυπα </a:t>
            </a:r>
            <a:r>
              <a:rPr lang="el-GR" sz="2900" b="1" strike="noStrike" spc="-1" dirty="0" err="1">
                <a:solidFill>
                  <a:srgbClr val="000000"/>
                </a:solidFill>
                <a:latin typeface="Calibri"/>
              </a:rPr>
              <a:t>ανοσοφθορισμού</a:t>
            </a:r>
            <a:r>
              <a:rPr lang="el-GR" sz="2900" b="0" strike="noStrike" spc="-1" dirty="0">
                <a:solidFill>
                  <a:srgbClr val="000000"/>
                </a:solidFill>
                <a:latin typeface="Calibri"/>
              </a:rPr>
              <a:t> έναντι συστατικών των </a:t>
            </a:r>
            <a:r>
              <a:rPr lang="el-GR" sz="2900" b="0" strike="noStrike" spc="-1" dirty="0" err="1">
                <a:solidFill>
                  <a:srgbClr val="000000"/>
                </a:solidFill>
                <a:latin typeface="Calibri"/>
              </a:rPr>
              <a:t>ουδετεροφίλων</a:t>
            </a:r>
            <a:r>
              <a:rPr lang="el-GR" sz="2900" b="0" strike="noStrike" spc="-1" dirty="0">
                <a:solidFill>
                  <a:srgbClr val="000000"/>
                </a:solidFill>
                <a:latin typeface="Calibri"/>
              </a:rPr>
              <a:t> (έμμεση δοκιμασία):</a:t>
            </a:r>
            <a:endParaRPr lang="el-GR" sz="2900" b="0" strike="noStrike" spc="-1" dirty="0">
              <a:latin typeface="Arial"/>
            </a:endParaRPr>
          </a:p>
          <a:p>
            <a:pPr>
              <a:lnSpc>
                <a:spcPct val="100000"/>
              </a:lnSpc>
            </a:pPr>
            <a:endParaRPr lang="el-GR" sz="2900" b="0" strike="noStrike" spc="-1" dirty="0">
              <a:latin typeface="Arial"/>
            </a:endParaRPr>
          </a:p>
          <a:p>
            <a:pPr marL="685800" lvl="1" indent="-227880">
              <a:lnSpc>
                <a:spcPct val="90000"/>
              </a:lnSpc>
              <a:spcBef>
                <a:spcPts val="400"/>
              </a:spcBef>
              <a:buClr>
                <a:srgbClr val="000000"/>
              </a:buClr>
              <a:buFont typeface="Wingdings" charset="2"/>
              <a:buChar char=""/>
            </a:pPr>
            <a:r>
              <a:rPr lang="el-GR" sz="2900" b="0" strike="noStrike" spc="-1" dirty="0" err="1">
                <a:solidFill>
                  <a:srgbClr val="000000"/>
                </a:solidFill>
                <a:latin typeface="Calibri"/>
              </a:rPr>
              <a:t>Περιπυρηνικός</a:t>
            </a:r>
            <a:r>
              <a:rPr lang="el-GR" sz="2900" b="0" strike="noStrike" spc="-1" dirty="0">
                <a:solidFill>
                  <a:srgbClr val="000000"/>
                </a:solidFill>
                <a:latin typeface="Calibri"/>
              </a:rPr>
              <a:t> τύπος (p-ANCA): 90% ειδικά για </a:t>
            </a:r>
            <a:r>
              <a:rPr lang="el-GR" sz="2900" b="0" strike="noStrike" spc="-1" dirty="0" err="1">
                <a:solidFill>
                  <a:srgbClr val="000000"/>
                </a:solidFill>
                <a:latin typeface="Calibri"/>
              </a:rPr>
              <a:t>μυελουπεροξειδάση</a:t>
            </a:r>
            <a:r>
              <a:rPr lang="el-GR" sz="2900" b="0" strike="noStrike" spc="-1" dirty="0">
                <a:solidFill>
                  <a:srgbClr val="000000"/>
                </a:solidFill>
                <a:latin typeface="Calibri"/>
              </a:rPr>
              <a:t> (MPO) </a:t>
            </a:r>
            <a:endParaRPr lang="el-GR" sz="2900" b="0" strike="noStrike" spc="-1" dirty="0">
              <a:latin typeface="Arial"/>
            </a:endParaRPr>
          </a:p>
          <a:p>
            <a:pPr>
              <a:lnSpc>
                <a:spcPct val="100000"/>
              </a:lnSpc>
            </a:pPr>
            <a:endParaRPr lang="el-GR" sz="2900" b="0" strike="noStrike" spc="-1" dirty="0">
              <a:latin typeface="Arial"/>
            </a:endParaRPr>
          </a:p>
          <a:p>
            <a:pPr marL="685800" lvl="1" indent="-227880">
              <a:lnSpc>
                <a:spcPct val="90000"/>
              </a:lnSpc>
              <a:spcBef>
                <a:spcPts val="400"/>
              </a:spcBef>
              <a:buClr>
                <a:srgbClr val="000000"/>
              </a:buClr>
              <a:buFont typeface="Wingdings" charset="2"/>
              <a:buChar char=""/>
            </a:pPr>
            <a:r>
              <a:rPr lang="el-GR" sz="2900" b="0" strike="noStrike" spc="-1" dirty="0" err="1">
                <a:solidFill>
                  <a:srgbClr val="000000"/>
                </a:solidFill>
                <a:latin typeface="Calibri"/>
              </a:rPr>
              <a:t>Κυτταροπλασματικός</a:t>
            </a:r>
            <a:r>
              <a:rPr lang="el-GR" sz="2900" b="0" strike="noStrike" spc="-1" dirty="0">
                <a:solidFill>
                  <a:srgbClr val="000000"/>
                </a:solidFill>
                <a:latin typeface="Calibri"/>
              </a:rPr>
              <a:t> τύπος (c-ANCA): 90% ειδικά   για </a:t>
            </a:r>
            <a:r>
              <a:rPr lang="el-GR" sz="2900" b="0" strike="noStrike" spc="-1" dirty="0" err="1">
                <a:solidFill>
                  <a:srgbClr val="000000"/>
                </a:solidFill>
                <a:latin typeface="Calibri"/>
              </a:rPr>
              <a:t>πρωτεινάση</a:t>
            </a:r>
            <a:r>
              <a:rPr lang="el-GR" sz="2900" b="0" strike="noStrike" spc="-1" dirty="0">
                <a:solidFill>
                  <a:srgbClr val="000000"/>
                </a:solidFill>
                <a:latin typeface="Calibri"/>
              </a:rPr>
              <a:t> 3 (PR3) του κυτταροπλάσματος                                                            </a:t>
            </a:r>
            <a:endParaRPr lang="el-GR" sz="2900" b="0" strike="noStrike" spc="-1" dirty="0">
              <a:latin typeface="Arial"/>
            </a:endParaRPr>
          </a:p>
          <a:p>
            <a:pPr>
              <a:lnSpc>
                <a:spcPct val="100000"/>
              </a:lnSpc>
            </a:pPr>
            <a:endParaRPr lang="el-GR" sz="2900" b="0" strike="noStrike" spc="-1" dirty="0">
              <a:latin typeface="Arial"/>
            </a:endParaRPr>
          </a:p>
          <a:p>
            <a:pPr>
              <a:lnSpc>
                <a:spcPct val="100000"/>
              </a:lnSpc>
            </a:pPr>
            <a:endParaRPr lang="el-GR" sz="2900" b="0" strike="noStrike" spc="-1" dirty="0">
              <a:latin typeface="Arial"/>
            </a:endParaRPr>
          </a:p>
          <a:p>
            <a:pPr>
              <a:lnSpc>
                <a:spcPct val="100000"/>
              </a:lnSpc>
            </a:pPr>
            <a:endParaRPr lang="el-GR" sz="2900" b="0" strike="noStrike" spc="-1" dirty="0">
              <a:latin typeface="Arial"/>
            </a:endParaRPr>
          </a:p>
          <a:p>
            <a:pPr>
              <a:lnSpc>
                <a:spcPct val="100000"/>
              </a:lnSpc>
            </a:pPr>
            <a:endParaRPr lang="el-GR" sz="2900" b="0" strike="noStrike" spc="-1" dirty="0">
              <a:latin typeface="Arial"/>
            </a:endParaRPr>
          </a:p>
          <a:p>
            <a:pPr>
              <a:lnSpc>
                <a:spcPct val="100000"/>
              </a:lnSpc>
            </a:pPr>
            <a:endParaRPr lang="el-GR" sz="2900" b="0" strike="noStrike" spc="-1" dirty="0">
              <a:latin typeface="Arial"/>
            </a:endParaRPr>
          </a:p>
          <a:p>
            <a:pPr>
              <a:lnSpc>
                <a:spcPct val="100000"/>
              </a:lnSpc>
            </a:pPr>
            <a:endParaRPr lang="el-GR" sz="2900" spc="-1" dirty="0">
              <a:latin typeface="Arial"/>
            </a:endParaRPr>
          </a:p>
          <a:p>
            <a:pPr>
              <a:lnSpc>
                <a:spcPct val="100000"/>
              </a:lnSpc>
            </a:pPr>
            <a:endParaRPr lang="el-GR" sz="2900" b="0" strike="noStrike" spc="-1" dirty="0">
              <a:latin typeface="Arial"/>
            </a:endParaRPr>
          </a:p>
          <a:p>
            <a:pPr>
              <a:lnSpc>
                <a:spcPct val="100000"/>
              </a:lnSpc>
            </a:pPr>
            <a:endParaRPr lang="el-GR" sz="2900" b="0" strike="noStrike" spc="-1" dirty="0">
              <a:latin typeface="Arial"/>
            </a:endParaRPr>
          </a:p>
          <a:p>
            <a:pPr marL="228600" indent="-227880">
              <a:lnSpc>
                <a:spcPct val="170000"/>
              </a:lnSpc>
              <a:spcBef>
                <a:spcPts val="400"/>
              </a:spcBef>
              <a:buClr>
                <a:srgbClr val="000000"/>
              </a:buClr>
              <a:buFont typeface="Arial"/>
              <a:buChar char="•"/>
            </a:pPr>
            <a:r>
              <a:rPr lang="el-GR" sz="2900" b="0" strike="noStrike" spc="-1" dirty="0" err="1">
                <a:solidFill>
                  <a:srgbClr val="000000"/>
                </a:solidFill>
                <a:latin typeface="Calibri"/>
              </a:rPr>
              <a:t>Ενζυμική</a:t>
            </a:r>
            <a:r>
              <a:rPr lang="el-GR" sz="2900" b="0" strike="noStrike" spc="-1" dirty="0">
                <a:solidFill>
                  <a:srgbClr val="000000"/>
                </a:solidFill>
                <a:latin typeface="Calibri"/>
              </a:rPr>
              <a:t> </a:t>
            </a:r>
            <a:r>
              <a:rPr lang="el-GR" sz="2900" b="0" strike="noStrike" spc="-1" dirty="0" err="1">
                <a:solidFill>
                  <a:srgbClr val="000000"/>
                </a:solidFill>
                <a:latin typeface="Calibri"/>
              </a:rPr>
              <a:t>ανοσοπροσροφητική</a:t>
            </a:r>
            <a:r>
              <a:rPr lang="el-GR" sz="2900" b="0" strike="noStrike" spc="-1" dirty="0">
                <a:solidFill>
                  <a:srgbClr val="000000"/>
                </a:solidFill>
                <a:latin typeface="Calibri"/>
              </a:rPr>
              <a:t> δοκιμασία-</a:t>
            </a:r>
            <a:r>
              <a:rPr lang="el-GR" sz="2900" b="1" strike="noStrike" spc="-1" dirty="0">
                <a:solidFill>
                  <a:srgbClr val="000000"/>
                </a:solidFill>
                <a:latin typeface="Calibri"/>
              </a:rPr>
              <a:t>ELISA</a:t>
            </a:r>
            <a:r>
              <a:rPr lang="el-GR" sz="2900" b="0" strike="noStrike" spc="-1" dirty="0">
                <a:solidFill>
                  <a:srgbClr val="000000"/>
                </a:solidFill>
                <a:latin typeface="Calibri"/>
              </a:rPr>
              <a:t>: μέτρηση αντι-PR3  και </a:t>
            </a:r>
            <a:r>
              <a:rPr lang="el-GR" sz="2900" b="0" strike="noStrike" spc="-1" dirty="0" err="1">
                <a:solidFill>
                  <a:srgbClr val="000000"/>
                </a:solidFill>
                <a:latin typeface="Calibri"/>
              </a:rPr>
              <a:t>αντι</a:t>
            </a:r>
            <a:r>
              <a:rPr lang="el-GR" sz="2900" b="0" strike="noStrike" spc="-1" dirty="0">
                <a:solidFill>
                  <a:srgbClr val="000000"/>
                </a:solidFill>
                <a:latin typeface="Calibri"/>
              </a:rPr>
              <a:t>-MPO αντισωμάτων       </a:t>
            </a:r>
            <a:endParaRPr lang="el-GR" sz="2900" b="0" strike="noStrike" spc="-1" dirty="0">
              <a:latin typeface="Arial"/>
            </a:endParaRPr>
          </a:p>
          <a:p>
            <a:pPr>
              <a:lnSpc>
                <a:spcPct val="170000"/>
              </a:lnSpc>
              <a:spcBef>
                <a:spcPts val="400"/>
              </a:spcBef>
            </a:pPr>
            <a:r>
              <a:rPr lang="el-GR" sz="2900" b="0" strike="noStrike" spc="-1" dirty="0">
                <a:solidFill>
                  <a:srgbClr val="000000"/>
                </a:solidFill>
                <a:latin typeface="Calibri"/>
              </a:rPr>
              <a:t>     (πιο εύκολη μέθοδος-μεγάλη ειδικότητα και ευαισθησία)</a:t>
            </a:r>
            <a:endParaRPr lang="el-GR" sz="2900" b="0" strike="noStrike" spc="-1" dirty="0">
              <a:latin typeface="Arial"/>
            </a:endParaRPr>
          </a:p>
          <a:p>
            <a:pPr>
              <a:lnSpc>
                <a:spcPct val="90000"/>
              </a:lnSpc>
              <a:spcBef>
                <a:spcPts val="1001"/>
              </a:spcBef>
            </a:pPr>
            <a:endParaRPr lang="el-GR" sz="2900" b="0" strike="noStrike" spc="-1" dirty="0">
              <a:latin typeface="Arial"/>
            </a:endParaRPr>
          </a:p>
        </p:txBody>
      </p:sp>
      <p:pic>
        <p:nvPicPr>
          <p:cNvPr id="220" name="Picture 2"/>
          <p:cNvPicPr/>
          <p:nvPr/>
        </p:nvPicPr>
        <p:blipFill>
          <a:blip r:embed="rId2"/>
          <a:stretch/>
        </p:blipFill>
        <p:spPr>
          <a:xfrm>
            <a:off x="1828800" y="3624480"/>
            <a:ext cx="1304640" cy="1126440"/>
          </a:xfrm>
          <a:prstGeom prst="rect">
            <a:avLst/>
          </a:prstGeom>
          <a:ln w="28440">
            <a:solidFill>
              <a:srgbClr val="FFFFFF"/>
            </a:solidFill>
            <a:miter/>
          </a:ln>
          <a:effectLst>
            <a:outerShdw blurRad="50800" dist="37674" dir="2700000" algn="tl" rotWithShape="0">
              <a:srgbClr val="000000">
                <a:alpha val="40000"/>
              </a:srgbClr>
            </a:outerShdw>
          </a:effectLst>
        </p:spPr>
      </p:pic>
      <p:pic>
        <p:nvPicPr>
          <p:cNvPr id="221" name="Picture 3"/>
          <p:cNvPicPr/>
          <p:nvPr/>
        </p:nvPicPr>
        <p:blipFill>
          <a:blip r:embed="rId3"/>
          <a:stretch/>
        </p:blipFill>
        <p:spPr>
          <a:xfrm>
            <a:off x="6134384" y="3632793"/>
            <a:ext cx="1395720" cy="1162080"/>
          </a:xfrm>
          <a:prstGeom prst="rect">
            <a:avLst/>
          </a:prstGeom>
          <a:ln w="28440">
            <a:solidFill>
              <a:srgbClr val="FFFFFF"/>
            </a:solidFill>
            <a:miter/>
          </a:ln>
          <a:effectLst>
            <a:outerShdw blurRad="50800" dist="37674" dir="2700000" algn="tl" rotWithShape="0">
              <a:srgbClr val="000000">
                <a:alpha val="40000"/>
              </a:srgbClr>
            </a:outerShdw>
          </a:effectLst>
        </p:spPr>
      </p:pic>
      <p:sp>
        <p:nvSpPr>
          <p:cNvPr id="222" name="CustomShape 3"/>
          <p:cNvSpPr/>
          <p:nvPr/>
        </p:nvSpPr>
        <p:spPr>
          <a:xfrm>
            <a:off x="2130120" y="3124200"/>
            <a:ext cx="702000" cy="2725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l-GR" sz="1200" b="1" strike="noStrike" spc="-1" dirty="0" err="1">
                <a:solidFill>
                  <a:srgbClr val="FFFF00"/>
                </a:solidFill>
                <a:latin typeface="Comic Sans MS"/>
                <a:ea typeface="DejaVu Sans"/>
              </a:rPr>
              <a:t>pANCA</a:t>
            </a:r>
            <a:endParaRPr lang="el-GR" sz="1200" b="0" strike="noStrike" spc="-1" dirty="0">
              <a:latin typeface="Arial"/>
            </a:endParaRPr>
          </a:p>
        </p:txBody>
      </p:sp>
      <p:sp>
        <p:nvSpPr>
          <p:cNvPr id="223" name="CustomShape 4"/>
          <p:cNvSpPr/>
          <p:nvPr/>
        </p:nvSpPr>
        <p:spPr>
          <a:xfrm>
            <a:off x="6520680" y="3124200"/>
            <a:ext cx="698760" cy="2725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l-GR" sz="1200" b="1" strike="noStrike" spc="-1" dirty="0" err="1">
                <a:solidFill>
                  <a:srgbClr val="FFFF00"/>
                </a:solidFill>
                <a:latin typeface="Comic Sans MS"/>
                <a:ea typeface="DejaVu Sans"/>
              </a:rPr>
              <a:t>cANCA</a:t>
            </a:r>
            <a:endParaRPr lang="el-GR" sz="1200" b="0" strike="noStrike" spc="-1" dirty="0">
              <a:latin typeface="Arial"/>
            </a:endParaRPr>
          </a:p>
        </p:txBody>
      </p:sp>
      <p:sp>
        <p:nvSpPr>
          <p:cNvPr id="224" name="CustomShape 5"/>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0BEA9C1D-9B67-41B7-89E1-79BCE903B1FC}" type="slidenum">
              <a:rPr lang="el-GR" sz="1200" b="0" strike="noStrike" spc="-1">
                <a:solidFill>
                  <a:srgbClr val="8B8B8B"/>
                </a:solidFill>
                <a:latin typeface="Calibri"/>
              </a:rPr>
              <a:t>19</a:t>
            </a:fld>
            <a:endParaRPr lang="el-GR" sz="1200" b="0" strike="noStrike" spc="-1">
              <a:latin typeface="Arial"/>
            </a:endParaRPr>
          </a:p>
        </p:txBody>
      </p:sp>
      <p:sp>
        <p:nvSpPr>
          <p:cNvPr id="225" name="CustomShape 6"/>
          <p:cNvSpPr/>
          <p:nvPr/>
        </p:nvSpPr>
        <p:spPr>
          <a:xfrm>
            <a:off x="8130600" y="5922000"/>
            <a:ext cx="322272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1600" b="0" strike="noStrike" spc="-1">
                <a:solidFill>
                  <a:srgbClr val="000000"/>
                </a:solidFill>
                <a:latin typeface="Calibri"/>
                <a:ea typeface="DejaVu Sans"/>
              </a:rPr>
              <a:t>Ronald et al., UpToDate 2023</a:t>
            </a:r>
            <a:endParaRPr lang="el-GR" sz="16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CustomShape 1"/>
          <p:cNvSpPr/>
          <p:nvPr/>
        </p:nvSpPr>
        <p:spPr>
          <a:xfrm>
            <a:off x="495360" y="867960"/>
            <a:ext cx="10514880" cy="611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Παρουσίαση περιστατικού</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Αγγειίτιδες </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Αιτιολογία – Συχνότητα</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Κλινικές εκδηλώσεις αγγειίτιδας</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Διάγνωση</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Νοσήματα που μιμούνται αγγειίτιδα</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Ταξινόμηση κατά EULAR/</a:t>
            </a:r>
            <a:r>
              <a:rPr lang="el-GR" sz="6200" b="0" strike="noStrike" spc="-1" dirty="0" err="1">
                <a:solidFill>
                  <a:srgbClr val="000000"/>
                </a:solidFill>
                <a:latin typeface="Calibri"/>
              </a:rPr>
              <a:t>PReS</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ANCA σχετιζόμενες αγγειίτιδες</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Παθογένεια</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Κοκκιωμάτωση με </a:t>
            </a:r>
            <a:r>
              <a:rPr lang="el-GR" sz="6200" b="0" strike="noStrike" spc="-1" dirty="0" err="1">
                <a:solidFill>
                  <a:srgbClr val="000000"/>
                </a:solidFill>
                <a:latin typeface="Calibri"/>
              </a:rPr>
              <a:t>Πολυαγγειίτιδα</a:t>
            </a:r>
            <a:r>
              <a:rPr lang="el-GR" sz="6200" b="0" strike="noStrike" spc="-1" dirty="0">
                <a:solidFill>
                  <a:srgbClr val="000000"/>
                </a:solidFill>
                <a:latin typeface="Calibri"/>
              </a:rPr>
              <a:t> - Κλινική Εικόνα</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Μικροσκοπική </a:t>
            </a:r>
            <a:r>
              <a:rPr lang="el-GR" sz="6200" b="0" strike="noStrike" spc="-1" dirty="0" err="1">
                <a:solidFill>
                  <a:srgbClr val="000000"/>
                </a:solidFill>
                <a:latin typeface="Calibri"/>
              </a:rPr>
              <a:t>πολυαγγειίτιδα</a:t>
            </a:r>
            <a:r>
              <a:rPr lang="el-GR" sz="6200" b="0" strike="noStrike" spc="-1" dirty="0">
                <a:solidFill>
                  <a:srgbClr val="000000"/>
                </a:solidFill>
                <a:latin typeface="Calibri"/>
              </a:rPr>
              <a:t> - Κλινική εικόνα</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Διαφορές Κλινικής Εικόνας – Ενηλίκων - Παιδιών</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err="1">
                <a:solidFill>
                  <a:srgbClr val="000000"/>
                </a:solidFill>
                <a:latin typeface="Calibri"/>
              </a:rPr>
              <a:t>Anti-neutrophil</a:t>
            </a:r>
            <a:r>
              <a:rPr lang="el-GR" sz="6200" b="0" strike="noStrike" spc="-1" dirty="0">
                <a:solidFill>
                  <a:srgbClr val="000000"/>
                </a:solidFill>
                <a:latin typeface="Calibri"/>
              </a:rPr>
              <a:t> </a:t>
            </a:r>
            <a:r>
              <a:rPr lang="el-GR" sz="6200" b="0" strike="noStrike" spc="-1" dirty="0" err="1">
                <a:solidFill>
                  <a:srgbClr val="000000"/>
                </a:solidFill>
                <a:latin typeface="Calibri"/>
              </a:rPr>
              <a:t>cytoplasmic</a:t>
            </a:r>
            <a:r>
              <a:rPr lang="el-GR" sz="6200" b="0" strike="noStrike" spc="-1" dirty="0">
                <a:solidFill>
                  <a:srgbClr val="000000"/>
                </a:solidFill>
                <a:latin typeface="Calibri"/>
              </a:rPr>
              <a:t> </a:t>
            </a:r>
            <a:r>
              <a:rPr lang="el-GR" sz="6200" b="0" strike="noStrike" spc="-1" dirty="0" err="1">
                <a:solidFill>
                  <a:srgbClr val="000000"/>
                </a:solidFill>
                <a:latin typeface="Calibri"/>
              </a:rPr>
              <a:t>antibodies</a:t>
            </a:r>
            <a:r>
              <a:rPr lang="el-GR" sz="6200" b="0" strike="noStrike" spc="-1" dirty="0">
                <a:solidFill>
                  <a:srgbClr val="000000"/>
                </a:solidFill>
                <a:latin typeface="Calibri"/>
              </a:rPr>
              <a:t> (</a:t>
            </a:r>
            <a:r>
              <a:rPr lang="el-GR" sz="6200" b="0" strike="noStrike" spc="-1" dirty="0" err="1">
                <a:solidFill>
                  <a:srgbClr val="000000"/>
                </a:solidFill>
                <a:latin typeface="Calibri"/>
              </a:rPr>
              <a:t>ANCAs</a:t>
            </a:r>
            <a:r>
              <a:rPr lang="el-GR" sz="6200" b="0" strike="noStrike" spc="-1" dirty="0">
                <a:solidFill>
                  <a:srgbClr val="000000"/>
                </a:solidFill>
                <a:latin typeface="Calibri"/>
              </a:rPr>
              <a:t>)</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Θετικότητα ANCA</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Διάγνωση ANCA σχετιζόμενων </a:t>
            </a:r>
            <a:r>
              <a:rPr lang="el-GR" sz="6200" b="0" strike="noStrike" spc="-1" dirty="0" err="1">
                <a:solidFill>
                  <a:srgbClr val="000000"/>
                </a:solidFill>
                <a:latin typeface="Calibri"/>
              </a:rPr>
              <a:t>αγγειίτιδων</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Ταξινόμηση της ANCA -  σχετιζόμενης </a:t>
            </a:r>
            <a:r>
              <a:rPr lang="el-GR" sz="6200" b="0" strike="noStrike" spc="-1" dirty="0" err="1">
                <a:solidFill>
                  <a:srgbClr val="000000"/>
                </a:solidFill>
                <a:latin typeface="Calibri"/>
              </a:rPr>
              <a:t>σπειραματονεφρίτιδας</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Θεραπεία GPA/MPA</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Θεραπεία EGPA</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Πρόγνωση</a:t>
            </a:r>
            <a:endParaRPr lang="el-GR" sz="6200" b="0" strike="noStrike" spc="-1" dirty="0">
              <a:latin typeface="Arial"/>
            </a:endParaRPr>
          </a:p>
          <a:p>
            <a:pPr marL="228600" indent="-227880">
              <a:lnSpc>
                <a:spcPct val="90000"/>
              </a:lnSpc>
              <a:spcBef>
                <a:spcPts val="1001"/>
              </a:spcBef>
              <a:buClr>
                <a:srgbClr val="000000"/>
              </a:buClr>
              <a:buFont typeface="Arial"/>
              <a:buChar char="•"/>
            </a:pPr>
            <a:r>
              <a:rPr lang="el-GR" sz="6200" b="0" strike="noStrike" spc="-1" dirty="0">
                <a:solidFill>
                  <a:srgbClr val="000000"/>
                </a:solidFill>
                <a:latin typeface="Calibri"/>
              </a:rPr>
              <a:t>Βιβλιογραφία</a:t>
            </a:r>
            <a:endParaRPr lang="el-GR" sz="6200" b="0" strike="noStrike" spc="-1" dirty="0">
              <a:latin typeface="Arial"/>
            </a:endParaRPr>
          </a:p>
          <a:p>
            <a:pPr>
              <a:lnSpc>
                <a:spcPct val="90000"/>
              </a:lnSpc>
              <a:spcBef>
                <a:spcPts val="1001"/>
              </a:spcBef>
            </a:pPr>
            <a:endParaRPr lang="el-GR" sz="6200" b="0" strike="noStrike" spc="-1" dirty="0">
              <a:latin typeface="Arial"/>
            </a:endParaRPr>
          </a:p>
          <a:p>
            <a:pPr>
              <a:lnSpc>
                <a:spcPct val="90000"/>
              </a:lnSpc>
              <a:spcBef>
                <a:spcPts val="1001"/>
              </a:spcBef>
            </a:pPr>
            <a:endParaRPr lang="el-GR" sz="6200" b="0" strike="noStrike" spc="-1" dirty="0">
              <a:latin typeface="Arial"/>
            </a:endParaRPr>
          </a:p>
          <a:p>
            <a:pPr>
              <a:lnSpc>
                <a:spcPct val="90000"/>
              </a:lnSpc>
              <a:spcBef>
                <a:spcPts val="1001"/>
              </a:spcBef>
            </a:pPr>
            <a:endParaRPr lang="el-GR" sz="6400" b="0" strike="noStrike" spc="-1" dirty="0">
              <a:latin typeface="Arial"/>
            </a:endParaRPr>
          </a:p>
          <a:p>
            <a:pPr>
              <a:lnSpc>
                <a:spcPct val="90000"/>
              </a:lnSpc>
              <a:spcBef>
                <a:spcPts val="1001"/>
              </a:spcBef>
            </a:pPr>
            <a:endParaRPr lang="el-GR" sz="6400" b="0" strike="noStrike" spc="-1" dirty="0">
              <a:latin typeface="Arial"/>
            </a:endParaRPr>
          </a:p>
        </p:txBody>
      </p:sp>
      <p:sp>
        <p:nvSpPr>
          <p:cNvPr id="102" name="CustomShape 2"/>
          <p:cNvSpPr/>
          <p:nvPr/>
        </p:nvSpPr>
        <p:spPr>
          <a:xfrm>
            <a:off x="0" y="122040"/>
            <a:ext cx="12191400" cy="745200"/>
          </a:xfrm>
          <a:prstGeom prst="rect">
            <a:avLst/>
          </a:prstGeom>
          <a:solidFill>
            <a:srgbClr val="1F497D"/>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l-GR" sz="2800" b="0" strike="noStrike" spc="-1">
                <a:solidFill>
                  <a:srgbClr val="95B3D7"/>
                </a:solidFill>
                <a:latin typeface="Calibri"/>
                <a:ea typeface="DejaVu Sans"/>
              </a:rPr>
              <a:t>         </a:t>
            </a:r>
            <a:r>
              <a:rPr lang="el-GR" sz="2800" b="0" strike="noStrike" spc="-1">
                <a:solidFill>
                  <a:srgbClr val="FFFFFF"/>
                </a:solidFill>
                <a:latin typeface="Calibri"/>
                <a:ea typeface="DejaVu Sans"/>
              </a:rPr>
              <a:t>Περίγραμμα Εργασίας</a:t>
            </a:r>
            <a:endParaRPr lang="el-GR" sz="2800" b="0" strike="noStrike" spc="-1">
              <a:latin typeface="Arial"/>
            </a:endParaRPr>
          </a:p>
        </p:txBody>
      </p:sp>
      <p:pic>
        <p:nvPicPr>
          <p:cNvPr id="103" name="Picture 2"/>
          <p:cNvPicPr/>
          <p:nvPr/>
        </p:nvPicPr>
        <p:blipFill>
          <a:blip r:embed="rId2"/>
          <a:stretch/>
        </p:blipFill>
        <p:spPr>
          <a:xfrm>
            <a:off x="10674720" y="0"/>
            <a:ext cx="1516680" cy="1213560"/>
          </a:xfrm>
          <a:prstGeom prst="rect">
            <a:avLst/>
          </a:prstGeom>
          <a:ln>
            <a:noFill/>
          </a:ln>
        </p:spPr>
      </p:pic>
      <p:sp>
        <p:nvSpPr>
          <p:cNvPr id="104" name="CustomShape 3"/>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4D14BFCE-DFB6-4A0E-9474-8978E17CF5A5}" type="slidenum">
              <a:rPr lang="el-GR" sz="1200" b="0" strike="noStrike" spc="-1">
                <a:solidFill>
                  <a:srgbClr val="8B8B8B"/>
                </a:solidFill>
                <a:latin typeface="Calibri"/>
              </a:rPr>
              <a:t>2</a:t>
            </a:fld>
            <a:endParaRPr lang="el-GR" sz="12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Θέση περιεχομένου 4"/>
          <p:cNvPicPr/>
          <p:nvPr/>
        </p:nvPicPr>
        <p:blipFill>
          <a:blip r:embed="rId2"/>
          <a:stretch/>
        </p:blipFill>
        <p:spPr>
          <a:xfrm>
            <a:off x="351720" y="1326960"/>
            <a:ext cx="11259360" cy="5211360"/>
          </a:xfrm>
          <a:prstGeom prst="rect">
            <a:avLst/>
          </a:prstGeom>
          <a:ln>
            <a:noFill/>
          </a:ln>
          <a:effectLst>
            <a:softEdge rad="112500"/>
          </a:effectLst>
        </p:spPr>
      </p:pic>
      <p:sp>
        <p:nvSpPr>
          <p:cNvPr id="227" name="CustomShape 1"/>
          <p:cNvSpPr/>
          <p:nvPr/>
        </p:nvSpPr>
        <p:spPr>
          <a:xfrm>
            <a:off x="3352800" y="484667"/>
            <a:ext cx="6297120" cy="5217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2800" b="1" spc="-1" dirty="0">
                <a:solidFill>
                  <a:srgbClr val="000000"/>
                </a:solidFill>
                <a:highlight>
                  <a:srgbClr val="FFFF00"/>
                </a:highlight>
                <a:latin typeface="Calibri"/>
                <a:ea typeface="DejaVu Sans"/>
              </a:rPr>
              <a:t>Παρουσία θετικών </a:t>
            </a:r>
            <a:r>
              <a:rPr lang="el-GR" sz="2800" b="1" strike="noStrike" spc="-1" dirty="0">
                <a:solidFill>
                  <a:srgbClr val="000000"/>
                </a:solidFill>
                <a:highlight>
                  <a:srgbClr val="FFFF00"/>
                </a:highlight>
                <a:latin typeface="Calibri"/>
                <a:ea typeface="DejaVu Sans"/>
              </a:rPr>
              <a:t>ANCA (ποσοστά %)</a:t>
            </a:r>
            <a:endParaRPr lang="el-GR" sz="2800" b="0" strike="noStrike" spc="-1" dirty="0">
              <a:highlight>
                <a:srgbClr val="FFFF00"/>
              </a:highlight>
              <a:latin typeface="Arial"/>
            </a:endParaRPr>
          </a:p>
        </p:txBody>
      </p:sp>
      <p:sp>
        <p:nvSpPr>
          <p:cNvPr id="228" name="CustomShape 2"/>
          <p:cNvSpPr/>
          <p:nvPr/>
        </p:nvSpPr>
        <p:spPr>
          <a:xfrm>
            <a:off x="8868600" y="64587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796495BF-7B15-4C6C-A171-7FF427508C42}" type="slidenum">
              <a:rPr lang="el-GR" sz="1200" b="0" strike="noStrike" spc="-1">
                <a:solidFill>
                  <a:srgbClr val="8B8B8B"/>
                </a:solidFill>
                <a:latin typeface="Calibri"/>
              </a:rPr>
              <a:t>20</a:t>
            </a:fld>
            <a:endParaRPr lang="el-GR" sz="1200" b="0" strike="noStrike" spc="-1">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CustomShape 1"/>
          <p:cNvSpPr/>
          <p:nvPr/>
        </p:nvSpPr>
        <p:spPr>
          <a:xfrm>
            <a:off x="838080" y="365040"/>
            <a:ext cx="10514880" cy="1324800"/>
          </a:xfrm>
          <a:prstGeom prst="rect">
            <a:avLst/>
          </a:prstGeom>
          <a:noFill/>
          <a:ln>
            <a:noFill/>
          </a:ln>
        </p:spPr>
        <p:style>
          <a:lnRef idx="0">
            <a:scrgbClr r="0" g="0" b="0"/>
          </a:lnRef>
          <a:fillRef idx="0">
            <a:scrgbClr r="0" g="0" b="0"/>
          </a:fillRef>
          <a:effectRef idx="0">
            <a:scrgbClr r="0" g="0" b="0"/>
          </a:effectRef>
          <a:fontRef idx="minor"/>
        </p:style>
      </p:sp>
      <p:sp>
        <p:nvSpPr>
          <p:cNvPr id="230" name="CustomShape 2"/>
          <p:cNvSpPr/>
          <p:nvPr/>
        </p:nvSpPr>
        <p:spPr>
          <a:xfrm>
            <a:off x="1371600" y="792000"/>
            <a:ext cx="9781480" cy="52176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l-GR" sz="2800" b="1" spc="-1" dirty="0">
                <a:solidFill>
                  <a:srgbClr val="000000"/>
                </a:solidFill>
                <a:highlight>
                  <a:srgbClr val="FFFF00"/>
                </a:highlight>
                <a:latin typeface="Calibri"/>
              </a:rPr>
              <a:t>Συχνότητα εμφάνισης θετικών</a:t>
            </a:r>
            <a:r>
              <a:rPr lang="el-GR" sz="2800" b="1" strike="noStrike" spc="-1" dirty="0">
                <a:solidFill>
                  <a:srgbClr val="000000"/>
                </a:solidFill>
                <a:highlight>
                  <a:srgbClr val="FFFF00"/>
                </a:highlight>
                <a:latin typeface="Calibri"/>
              </a:rPr>
              <a:t> ANCA σε </a:t>
            </a:r>
            <a:r>
              <a:rPr lang="en-US" sz="2800" b="1" strike="noStrike" spc="-1" dirty="0">
                <a:solidFill>
                  <a:srgbClr val="000000"/>
                </a:solidFill>
                <a:highlight>
                  <a:srgbClr val="FFFF00"/>
                </a:highlight>
                <a:latin typeface="Calibri"/>
              </a:rPr>
              <a:t>GPA, MPA </a:t>
            </a:r>
            <a:r>
              <a:rPr lang="el-GR" sz="2800" b="1" strike="noStrike" spc="-1" dirty="0">
                <a:solidFill>
                  <a:srgbClr val="000000"/>
                </a:solidFill>
                <a:highlight>
                  <a:srgbClr val="FFFF00"/>
                </a:highlight>
                <a:latin typeface="Calibri"/>
              </a:rPr>
              <a:t>και </a:t>
            </a:r>
            <a:r>
              <a:rPr lang="en-US" sz="2800" b="1" strike="noStrike" spc="-1" dirty="0">
                <a:solidFill>
                  <a:srgbClr val="000000"/>
                </a:solidFill>
                <a:highlight>
                  <a:srgbClr val="FFFF00"/>
                </a:highlight>
                <a:latin typeface="Calibri"/>
              </a:rPr>
              <a:t>E-GPA</a:t>
            </a:r>
            <a:endParaRPr lang="el-GR" sz="2800" b="0" strike="noStrike" spc="-1" dirty="0">
              <a:highlight>
                <a:srgbClr val="FFFF00"/>
              </a:highlight>
              <a:latin typeface="Arial"/>
            </a:endParaRPr>
          </a:p>
        </p:txBody>
      </p:sp>
      <p:sp>
        <p:nvSpPr>
          <p:cNvPr id="231" name="CustomShape 3"/>
          <p:cNvSpPr/>
          <p:nvPr/>
        </p:nvSpPr>
        <p:spPr>
          <a:xfrm>
            <a:off x="457200" y="2514600"/>
            <a:ext cx="3525240" cy="178365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l-GR" sz="2200" b="1" u="sng" strike="noStrike" spc="-1" dirty="0">
                <a:highlight>
                  <a:srgbClr val="FFFF00"/>
                </a:highlight>
                <a:uFillTx/>
                <a:latin typeface="Calibri"/>
              </a:rPr>
              <a:t>GPA</a:t>
            </a:r>
            <a:r>
              <a:rPr lang="el-GR" sz="2200" b="1" strike="noStrike" spc="-1" dirty="0">
                <a:highlight>
                  <a:srgbClr val="FFFF00"/>
                </a:highlight>
                <a:latin typeface="Calibri"/>
              </a:rPr>
              <a:t>   </a:t>
            </a:r>
            <a:r>
              <a:rPr lang="el-GR" sz="2200" b="1" strike="noStrike" spc="-1" dirty="0">
                <a:latin typeface="Calibri"/>
              </a:rPr>
              <a:t>                                                                                 </a:t>
            </a:r>
            <a:endParaRPr lang="el-GR" sz="2200" b="0" strike="noStrike" spc="-1" dirty="0">
              <a:latin typeface="Calibri"/>
            </a:endParaRPr>
          </a:p>
          <a:p>
            <a:pPr>
              <a:lnSpc>
                <a:spcPct val="100000"/>
              </a:lnSpc>
            </a:pPr>
            <a:r>
              <a:rPr lang="el-GR" sz="2200" b="0" strike="noStrike" spc="-1" dirty="0">
                <a:latin typeface="Calibri"/>
              </a:rPr>
              <a:t>PR3-ANCA+ : 65-75%</a:t>
            </a:r>
          </a:p>
          <a:p>
            <a:pPr>
              <a:lnSpc>
                <a:spcPct val="100000"/>
              </a:lnSpc>
            </a:pPr>
            <a:r>
              <a:rPr lang="el-GR" sz="2200" b="0" strike="noStrike" spc="-1" dirty="0">
                <a:latin typeface="Calibri"/>
              </a:rPr>
              <a:t>MPO-ANCA+ : 20-30%</a:t>
            </a:r>
          </a:p>
          <a:p>
            <a:pPr>
              <a:lnSpc>
                <a:spcPct val="100000"/>
              </a:lnSpc>
            </a:pPr>
            <a:r>
              <a:rPr lang="el-GR" sz="2200" b="0" strike="noStrike" spc="-1" dirty="0">
                <a:latin typeface="Calibri"/>
              </a:rPr>
              <a:t>ANCA-: 5%</a:t>
            </a:r>
          </a:p>
          <a:p>
            <a:pPr>
              <a:lnSpc>
                <a:spcPct val="100000"/>
              </a:lnSpc>
            </a:pPr>
            <a:endParaRPr lang="el-GR" sz="2200" b="0" strike="noStrike" spc="-1" dirty="0">
              <a:latin typeface="Calibri"/>
            </a:endParaRPr>
          </a:p>
        </p:txBody>
      </p:sp>
      <p:sp>
        <p:nvSpPr>
          <p:cNvPr id="232" name="TextShape 4"/>
          <p:cNvSpPr txBox="1"/>
          <p:nvPr/>
        </p:nvSpPr>
        <p:spPr>
          <a:xfrm>
            <a:off x="6705600" y="6385878"/>
            <a:ext cx="5715000" cy="306323"/>
          </a:xfrm>
          <a:prstGeom prst="rect">
            <a:avLst/>
          </a:prstGeom>
          <a:noFill/>
          <a:ln>
            <a:noFill/>
          </a:ln>
        </p:spPr>
        <p:txBody>
          <a:bodyPr wrap="square" lIns="90000" tIns="45000" rIns="90000" bIns="45000">
            <a:spAutoFit/>
          </a:bodyPr>
          <a:lstStyle/>
          <a:p>
            <a:r>
              <a:rPr lang="fr-FR" sz="1400" dirty="0" err="1">
                <a:latin typeface="Calibri" panose="020F0502020204030204" pitchFamily="34" charset="0"/>
                <a:cs typeface="Calibri" panose="020F0502020204030204" pitchFamily="34" charset="0"/>
              </a:rPr>
              <a:t>Kitching</a:t>
            </a:r>
            <a:r>
              <a:rPr lang="fr-FR" sz="1400" dirty="0">
                <a:latin typeface="Calibri" panose="020F0502020204030204" pitchFamily="34" charset="0"/>
                <a:cs typeface="Calibri" panose="020F0502020204030204" pitchFamily="34" charset="0"/>
              </a:rPr>
              <a:t> AR, et. </a:t>
            </a:r>
            <a:r>
              <a:rPr lang="fr-FR" sz="1400" dirty="0" err="1">
                <a:latin typeface="Calibri" panose="020F0502020204030204" pitchFamily="34" charset="0"/>
                <a:cs typeface="Calibri" panose="020F0502020204030204" pitchFamily="34" charset="0"/>
              </a:rPr>
              <a:t>al.ANCA-associated</a:t>
            </a:r>
            <a:r>
              <a:rPr lang="fr-FR" sz="1400" dirty="0">
                <a:latin typeface="Calibri" panose="020F0502020204030204" pitchFamily="34" charset="0"/>
                <a:cs typeface="Calibri" panose="020F0502020204030204" pitchFamily="34" charset="0"/>
              </a:rPr>
              <a:t> </a:t>
            </a:r>
            <a:r>
              <a:rPr lang="fr-FR" sz="1400" dirty="0" err="1">
                <a:latin typeface="Calibri" panose="020F0502020204030204" pitchFamily="34" charset="0"/>
                <a:cs typeface="Calibri" panose="020F0502020204030204" pitchFamily="34" charset="0"/>
              </a:rPr>
              <a:t>vasculitis</a:t>
            </a:r>
            <a:r>
              <a:rPr lang="fr-FR" sz="1400" dirty="0">
                <a:latin typeface="Calibri" panose="020F0502020204030204" pitchFamily="34" charset="0"/>
                <a:cs typeface="Calibri" panose="020F0502020204030204" pitchFamily="34" charset="0"/>
              </a:rPr>
              <a:t>. Nat </a:t>
            </a:r>
            <a:r>
              <a:rPr lang="fr-FR" sz="1400" dirty="0" err="1">
                <a:latin typeface="Calibri" panose="020F0502020204030204" pitchFamily="34" charset="0"/>
                <a:cs typeface="Calibri" panose="020F0502020204030204" pitchFamily="34" charset="0"/>
              </a:rPr>
              <a:t>Rev</a:t>
            </a:r>
            <a:r>
              <a:rPr lang="fr-FR" sz="1400" dirty="0">
                <a:latin typeface="Calibri" panose="020F0502020204030204" pitchFamily="34" charset="0"/>
                <a:cs typeface="Calibri" panose="020F0502020204030204" pitchFamily="34" charset="0"/>
              </a:rPr>
              <a:t> Dis </a:t>
            </a:r>
            <a:r>
              <a:rPr lang="fr-FR" sz="1400" dirty="0" err="1">
                <a:latin typeface="Calibri" panose="020F0502020204030204" pitchFamily="34" charset="0"/>
                <a:cs typeface="Calibri" panose="020F0502020204030204" pitchFamily="34" charset="0"/>
              </a:rPr>
              <a:t>Primers</a:t>
            </a:r>
            <a:r>
              <a:rPr lang="fr-FR" sz="1400" dirty="0">
                <a:latin typeface="Calibri" panose="020F0502020204030204" pitchFamily="34" charset="0"/>
                <a:cs typeface="Calibri" panose="020F0502020204030204" pitchFamily="34" charset="0"/>
              </a:rPr>
              <a:t>. 2020</a:t>
            </a:r>
            <a:endParaRPr lang="el-GR" sz="1400" b="0" strike="noStrike" spc="-1" dirty="0">
              <a:latin typeface="Calibri" panose="020F0502020204030204" pitchFamily="34" charset="0"/>
              <a:cs typeface="Calibri" panose="020F0502020204030204" pitchFamily="34" charset="0"/>
            </a:endParaRPr>
          </a:p>
        </p:txBody>
      </p:sp>
      <p:sp>
        <p:nvSpPr>
          <p:cNvPr id="2" name="TextBox 1"/>
          <p:cNvSpPr txBox="1"/>
          <p:nvPr/>
        </p:nvSpPr>
        <p:spPr>
          <a:xfrm>
            <a:off x="4572000" y="2514600"/>
            <a:ext cx="2707088" cy="1446550"/>
          </a:xfrm>
          <a:prstGeom prst="rect">
            <a:avLst/>
          </a:prstGeom>
          <a:noFill/>
        </p:spPr>
        <p:txBody>
          <a:bodyPr wrap="none" rtlCol="0">
            <a:spAutoFit/>
          </a:bodyPr>
          <a:lstStyle/>
          <a:p>
            <a:pPr lvl="0"/>
            <a:r>
              <a:rPr lang="el-GR" sz="2200" b="1" u="sng" spc="-1" dirty="0">
                <a:solidFill>
                  <a:prstClr val="black"/>
                </a:solidFill>
                <a:highlight>
                  <a:srgbClr val="FFFF00"/>
                </a:highlight>
                <a:latin typeface="Calibri"/>
              </a:rPr>
              <a:t>MPA</a:t>
            </a:r>
            <a:endParaRPr lang="el-GR" sz="2200" spc="-1" dirty="0">
              <a:solidFill>
                <a:prstClr val="black"/>
              </a:solidFill>
              <a:highlight>
                <a:srgbClr val="FFFF00"/>
              </a:highlight>
              <a:latin typeface="Calibri"/>
            </a:endParaRPr>
          </a:p>
          <a:p>
            <a:pPr lvl="0"/>
            <a:r>
              <a:rPr lang="el-GR" sz="2200" spc="-1" dirty="0">
                <a:solidFill>
                  <a:prstClr val="black"/>
                </a:solidFill>
                <a:latin typeface="Calibri"/>
              </a:rPr>
              <a:t>PR3-ANCA+ : 20-30%</a:t>
            </a:r>
          </a:p>
          <a:p>
            <a:pPr lvl="0"/>
            <a:r>
              <a:rPr lang="el-GR" sz="2200" spc="-1" dirty="0">
                <a:solidFill>
                  <a:prstClr val="black"/>
                </a:solidFill>
                <a:latin typeface="Calibri"/>
              </a:rPr>
              <a:t>ΜPO-ANCA+ : 55-65%</a:t>
            </a:r>
          </a:p>
          <a:p>
            <a:pPr lvl="0"/>
            <a:r>
              <a:rPr lang="el-GR" sz="2200" spc="-1" dirty="0">
                <a:solidFill>
                  <a:prstClr val="black"/>
                </a:solidFill>
                <a:latin typeface="Calibri"/>
              </a:rPr>
              <a:t>ANCA-: 5-10%</a:t>
            </a:r>
          </a:p>
        </p:txBody>
      </p:sp>
      <p:sp>
        <p:nvSpPr>
          <p:cNvPr id="4" name="TextBox 3"/>
          <p:cNvSpPr txBox="1"/>
          <p:nvPr/>
        </p:nvSpPr>
        <p:spPr>
          <a:xfrm>
            <a:off x="8382000" y="2485505"/>
            <a:ext cx="2771080" cy="1446550"/>
          </a:xfrm>
          <a:prstGeom prst="rect">
            <a:avLst/>
          </a:prstGeom>
          <a:noFill/>
        </p:spPr>
        <p:txBody>
          <a:bodyPr wrap="none" rtlCol="0">
            <a:spAutoFit/>
          </a:bodyPr>
          <a:lstStyle/>
          <a:p>
            <a:pPr lvl="0"/>
            <a:r>
              <a:rPr lang="el-GR" sz="2200" b="1" u="sng" spc="-1" dirty="0">
                <a:solidFill>
                  <a:prstClr val="black"/>
                </a:solidFill>
                <a:highlight>
                  <a:srgbClr val="FFFF00"/>
                </a:highlight>
                <a:latin typeface="Calibri"/>
              </a:rPr>
              <a:t>Ε-GPA</a:t>
            </a:r>
            <a:endParaRPr lang="el-GR" sz="2200" spc="-1" dirty="0">
              <a:solidFill>
                <a:prstClr val="black"/>
              </a:solidFill>
              <a:highlight>
                <a:srgbClr val="FFFF00"/>
              </a:highlight>
              <a:latin typeface="Calibri"/>
            </a:endParaRPr>
          </a:p>
          <a:p>
            <a:pPr lvl="0"/>
            <a:r>
              <a:rPr lang="el-GR" sz="2200" spc="-1" dirty="0">
                <a:solidFill>
                  <a:prstClr val="black"/>
                </a:solidFill>
                <a:latin typeface="Calibri"/>
              </a:rPr>
              <a:t>PR3-ANCA+ : &lt;5%</a:t>
            </a:r>
          </a:p>
          <a:p>
            <a:pPr lvl="0"/>
            <a:r>
              <a:rPr lang="el-GR" sz="2200" spc="-1" dirty="0">
                <a:solidFill>
                  <a:prstClr val="black"/>
                </a:solidFill>
                <a:latin typeface="Calibri"/>
              </a:rPr>
              <a:t>MPO-ANCA + : 30-40%</a:t>
            </a:r>
          </a:p>
          <a:p>
            <a:pPr lvl="0"/>
            <a:r>
              <a:rPr lang="el-GR" sz="2200" spc="-1" dirty="0">
                <a:solidFill>
                  <a:prstClr val="black"/>
                </a:solidFill>
                <a:latin typeface="Calibri"/>
              </a:rPr>
              <a:t>ANCA- : 55-65%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CustomShape 1"/>
          <p:cNvSpPr/>
          <p:nvPr/>
        </p:nvSpPr>
        <p:spPr>
          <a:xfrm>
            <a:off x="588600" y="144360"/>
            <a:ext cx="8596080" cy="132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2800" b="1" strike="noStrike" spc="-1">
                <a:solidFill>
                  <a:srgbClr val="000000"/>
                </a:solidFill>
                <a:latin typeface="Calibri Light"/>
              </a:rPr>
              <a:t>Διάγνωση ANCA σχετιζόμενων αγγειίτιδων</a:t>
            </a:r>
            <a:endParaRPr lang="el-GR" sz="2800" b="0" strike="noStrike" spc="-1">
              <a:latin typeface="Arial"/>
            </a:endParaRPr>
          </a:p>
        </p:txBody>
      </p:sp>
      <p:sp>
        <p:nvSpPr>
          <p:cNvPr id="234" name="CustomShape 2"/>
          <p:cNvSpPr/>
          <p:nvPr/>
        </p:nvSpPr>
        <p:spPr>
          <a:xfrm>
            <a:off x="549000" y="1292400"/>
            <a:ext cx="8825040" cy="3415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spcBef>
                <a:spcPts val="1001"/>
              </a:spcBef>
            </a:pPr>
            <a:r>
              <a:rPr lang="el-GR" sz="2400" b="1" strike="noStrike" spc="-1">
                <a:solidFill>
                  <a:srgbClr val="CC0099"/>
                </a:solidFill>
                <a:latin typeface="Calibri"/>
              </a:rPr>
              <a:t>Κλινική εικόνα και ANCA (+) (αρκούν για τη διάγνωση)</a:t>
            </a:r>
            <a:endParaRPr lang="el-GR" sz="2400" b="0" strike="noStrike" spc="-1">
              <a:latin typeface="Arial"/>
            </a:endParaRPr>
          </a:p>
          <a:p>
            <a:pPr>
              <a:lnSpc>
                <a:spcPct val="90000"/>
              </a:lnSpc>
              <a:spcBef>
                <a:spcPts val="1001"/>
              </a:spcBef>
            </a:pPr>
            <a:r>
              <a:rPr lang="el-GR" sz="2400" b="1" strike="noStrike" spc="-1">
                <a:solidFill>
                  <a:srgbClr val="CC0099"/>
                </a:solidFill>
                <a:latin typeface="Calibri"/>
              </a:rPr>
              <a:t>Βιοψία: πάντα επιθυμητή</a:t>
            </a:r>
            <a:endParaRPr lang="el-GR" sz="2400" b="0" strike="noStrike" spc="-1">
              <a:latin typeface="Arial"/>
            </a:endParaRPr>
          </a:p>
        </p:txBody>
      </p:sp>
      <p:sp>
        <p:nvSpPr>
          <p:cNvPr id="235" name="CustomShape 3"/>
          <p:cNvSpPr/>
          <p:nvPr/>
        </p:nvSpPr>
        <p:spPr>
          <a:xfrm>
            <a:off x="1320480" y="2121120"/>
            <a:ext cx="139320" cy="372600"/>
          </a:xfrm>
          <a:prstGeom prst="downArrow">
            <a:avLst>
              <a:gd name="adj1" fmla="val 50000"/>
              <a:gd name="adj2" fmla="val 50000"/>
            </a:avLst>
          </a:prstGeom>
          <a:solidFill>
            <a:srgbClr val="CC0099"/>
          </a:solidFill>
          <a:ln>
            <a:solidFill>
              <a:srgbClr val="CC0099"/>
            </a:solidFill>
            <a:round/>
          </a:ln>
        </p:spPr>
        <p:style>
          <a:lnRef idx="2">
            <a:schemeClr val="accent1">
              <a:shade val="50000"/>
            </a:schemeClr>
          </a:lnRef>
          <a:fillRef idx="1">
            <a:schemeClr val="accent1"/>
          </a:fillRef>
          <a:effectRef idx="0">
            <a:schemeClr val="accent1"/>
          </a:effectRef>
          <a:fontRef idx="minor"/>
        </p:style>
      </p:sp>
      <p:sp>
        <p:nvSpPr>
          <p:cNvPr id="236" name="CustomShape 4"/>
          <p:cNvSpPr/>
          <p:nvPr/>
        </p:nvSpPr>
        <p:spPr>
          <a:xfrm>
            <a:off x="73080" y="2467800"/>
            <a:ext cx="562572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2000" b="1" strike="noStrike" spc="-1">
                <a:solidFill>
                  <a:srgbClr val="CC0099"/>
                </a:solidFill>
                <a:latin typeface="Calibri"/>
                <a:ea typeface="DejaVu Sans"/>
              </a:rPr>
              <a:t>ανώτερου αναπνευστικού, πνεύμονα ή νεφρού</a:t>
            </a:r>
            <a:endParaRPr lang="el-GR" sz="2000" b="0" strike="noStrike" spc="-1">
              <a:latin typeface="Arial"/>
            </a:endParaRPr>
          </a:p>
        </p:txBody>
      </p:sp>
      <p:sp>
        <p:nvSpPr>
          <p:cNvPr id="237" name="CustomShape 5"/>
          <p:cNvSpPr/>
          <p:nvPr/>
        </p:nvSpPr>
        <p:spPr>
          <a:xfrm>
            <a:off x="5266800" y="2634480"/>
            <a:ext cx="559800" cy="110160"/>
          </a:xfrm>
          <a:prstGeom prst="rightArrow">
            <a:avLst>
              <a:gd name="adj1" fmla="val 50000"/>
              <a:gd name="adj2" fmla="val 50000"/>
            </a:avLst>
          </a:prstGeom>
          <a:solidFill>
            <a:srgbClr val="CC0099"/>
          </a:solidFill>
          <a:ln>
            <a:solidFill>
              <a:srgbClr val="CC0099"/>
            </a:solidFill>
            <a:round/>
          </a:ln>
        </p:spPr>
        <p:style>
          <a:lnRef idx="2">
            <a:schemeClr val="accent1">
              <a:shade val="50000"/>
            </a:schemeClr>
          </a:lnRef>
          <a:fillRef idx="1">
            <a:schemeClr val="accent1"/>
          </a:fillRef>
          <a:effectRef idx="0">
            <a:schemeClr val="accent1"/>
          </a:effectRef>
          <a:fontRef idx="minor"/>
        </p:style>
      </p:sp>
      <p:sp>
        <p:nvSpPr>
          <p:cNvPr id="238" name="CustomShape 6"/>
          <p:cNvSpPr/>
          <p:nvPr/>
        </p:nvSpPr>
        <p:spPr>
          <a:xfrm>
            <a:off x="5848200" y="2169720"/>
            <a:ext cx="3665160" cy="100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2000" b="1" strike="noStrike" spc="-1">
                <a:solidFill>
                  <a:srgbClr val="CC0099"/>
                </a:solidFill>
                <a:latin typeface="Calibri"/>
                <a:ea typeface="DejaVu Sans"/>
              </a:rPr>
              <a:t>ιστολογικά ευρήματα: σημάδια κοκκιωματώδους φλεγμονής </a:t>
            </a:r>
            <a:endParaRPr lang="el-GR" sz="2000" b="0" strike="noStrike" spc="-1">
              <a:latin typeface="Arial"/>
            </a:endParaRPr>
          </a:p>
          <a:p>
            <a:pPr>
              <a:lnSpc>
                <a:spcPct val="100000"/>
              </a:lnSpc>
            </a:pPr>
            <a:r>
              <a:rPr lang="el-GR" sz="2000" b="1" strike="noStrike" spc="-1">
                <a:solidFill>
                  <a:srgbClr val="CC0099"/>
                </a:solidFill>
                <a:latin typeface="Calibri"/>
                <a:ea typeface="DejaVu Sans"/>
              </a:rPr>
              <a:t>ή/και ιστική βλάβη</a:t>
            </a:r>
            <a:endParaRPr lang="el-GR" sz="2000" b="0" strike="noStrike" spc="-1">
              <a:latin typeface="Arial"/>
            </a:endParaRPr>
          </a:p>
        </p:txBody>
      </p:sp>
      <p:pic>
        <p:nvPicPr>
          <p:cNvPr id="239" name="Εικόνα 7"/>
          <p:cNvPicPr/>
          <p:nvPr/>
        </p:nvPicPr>
        <p:blipFill>
          <a:blip r:embed="rId3"/>
          <a:stretch/>
        </p:blipFill>
        <p:spPr>
          <a:xfrm>
            <a:off x="9324360" y="531360"/>
            <a:ext cx="2677320" cy="2025000"/>
          </a:xfrm>
          <a:prstGeom prst="rect">
            <a:avLst/>
          </a:prstGeom>
          <a:ln>
            <a:noFill/>
          </a:ln>
          <a:effectLst>
            <a:softEdge rad="112500"/>
          </a:effectLst>
        </p:spPr>
      </p:pic>
      <p:pic>
        <p:nvPicPr>
          <p:cNvPr id="240" name="Εικόνα 8"/>
          <p:cNvPicPr/>
          <p:nvPr/>
        </p:nvPicPr>
        <p:blipFill>
          <a:blip r:embed="rId4"/>
          <a:stretch/>
        </p:blipFill>
        <p:spPr>
          <a:xfrm>
            <a:off x="9386280" y="4505400"/>
            <a:ext cx="2615760" cy="2031120"/>
          </a:xfrm>
          <a:prstGeom prst="rect">
            <a:avLst/>
          </a:prstGeom>
          <a:ln>
            <a:noFill/>
          </a:ln>
          <a:effectLst>
            <a:softEdge rad="112500"/>
          </a:effectLst>
        </p:spPr>
      </p:pic>
      <p:pic>
        <p:nvPicPr>
          <p:cNvPr id="241" name="Picture 4"/>
          <p:cNvPicPr/>
          <p:nvPr/>
        </p:nvPicPr>
        <p:blipFill>
          <a:blip r:embed="rId5"/>
          <a:stretch/>
        </p:blipFill>
        <p:spPr>
          <a:xfrm>
            <a:off x="9322560" y="2478600"/>
            <a:ext cx="2654280" cy="2057760"/>
          </a:xfrm>
          <a:prstGeom prst="rect">
            <a:avLst/>
          </a:prstGeom>
          <a:ln>
            <a:noFill/>
          </a:ln>
          <a:effectLst>
            <a:softEdge rad="112500"/>
          </a:effectLst>
        </p:spPr>
      </p:pic>
      <p:sp>
        <p:nvSpPr>
          <p:cNvPr id="242" name="CustomShape 7"/>
          <p:cNvSpPr/>
          <p:nvPr/>
        </p:nvSpPr>
        <p:spPr>
          <a:xfrm>
            <a:off x="433800" y="3023280"/>
            <a:ext cx="8411760" cy="359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360">
              <a:lnSpc>
                <a:spcPct val="150000"/>
              </a:lnSpc>
              <a:buClr>
                <a:srgbClr val="404040"/>
              </a:buClr>
              <a:buFont typeface="Arial"/>
              <a:buChar char="•"/>
            </a:pPr>
            <a:r>
              <a:rPr lang="el-GR" sz="2000" b="1" i="1" strike="noStrike" spc="-1">
                <a:solidFill>
                  <a:srgbClr val="404040"/>
                </a:solidFill>
                <a:latin typeface="Calibri"/>
                <a:ea typeface="DejaVu Sans"/>
              </a:rPr>
              <a:t>Οπτικό μικροσκόπιο: </a:t>
            </a:r>
            <a:r>
              <a:rPr lang="el-GR" sz="2000" b="0" strike="noStrike" spc="-1">
                <a:solidFill>
                  <a:srgbClr val="404040"/>
                </a:solidFill>
                <a:latin typeface="Calibri"/>
                <a:ea typeface="DejaVu Sans"/>
              </a:rPr>
              <a:t>Σπειραματονεφρίτιδα με ινιδοειδή νέκρωση και ημισεληνοειδείς σχηματισμούς</a:t>
            </a:r>
            <a:endParaRPr lang="el-GR" sz="2000" b="0" strike="noStrike" spc="-1">
              <a:latin typeface="Arial"/>
            </a:endParaRPr>
          </a:p>
          <a:p>
            <a:pPr>
              <a:lnSpc>
                <a:spcPct val="100000"/>
              </a:lnSpc>
            </a:pPr>
            <a:endParaRPr lang="el-GR" sz="2000" b="0" strike="noStrike" spc="-1">
              <a:latin typeface="Arial"/>
            </a:endParaRPr>
          </a:p>
          <a:p>
            <a:pPr marL="343080" indent="-342360">
              <a:lnSpc>
                <a:spcPct val="150000"/>
              </a:lnSpc>
              <a:buClr>
                <a:srgbClr val="404040"/>
              </a:buClr>
              <a:buFont typeface="Arial"/>
              <a:buChar char="•"/>
            </a:pPr>
            <a:r>
              <a:rPr lang="el-GR" sz="2000" b="1" i="1" strike="noStrike" spc="-1">
                <a:solidFill>
                  <a:srgbClr val="404040"/>
                </a:solidFill>
                <a:latin typeface="Calibri"/>
                <a:ea typeface="DejaVu Sans"/>
              </a:rPr>
              <a:t>Ηλεκτρονικό μικροσκόπιο: </a:t>
            </a:r>
            <a:r>
              <a:rPr lang="el-GR" sz="2000" b="0" strike="noStrike" spc="-1">
                <a:solidFill>
                  <a:srgbClr val="404040"/>
                </a:solidFill>
                <a:latin typeface="Calibri"/>
                <a:ea typeface="DejaVu Sans"/>
              </a:rPr>
              <a:t>υποενδοθηλιακό οίδημα, μικροθρομβώσεις και αποκοκκίωση ουδετεροφίλων</a:t>
            </a:r>
            <a:endParaRPr lang="el-GR" sz="2000" b="0" strike="noStrike" spc="-1">
              <a:latin typeface="Arial"/>
            </a:endParaRPr>
          </a:p>
          <a:p>
            <a:pPr>
              <a:lnSpc>
                <a:spcPct val="150000"/>
              </a:lnSpc>
            </a:pPr>
            <a:endParaRPr lang="el-GR" sz="2000" b="0" strike="noStrike" spc="-1">
              <a:latin typeface="Arial"/>
            </a:endParaRPr>
          </a:p>
          <a:p>
            <a:pPr marL="343080" indent="-342360">
              <a:lnSpc>
                <a:spcPct val="150000"/>
              </a:lnSpc>
              <a:buClr>
                <a:srgbClr val="404040"/>
              </a:buClr>
              <a:buFont typeface="Arial"/>
              <a:buChar char="•"/>
            </a:pPr>
            <a:r>
              <a:rPr lang="el-GR" sz="2000" b="0" strike="noStrike" spc="-1">
                <a:solidFill>
                  <a:srgbClr val="404040"/>
                </a:solidFill>
                <a:latin typeface="Calibri"/>
                <a:ea typeface="DejaVu Sans"/>
              </a:rPr>
              <a:t>Στη μικροσκοπική: έλλειψη κοκκιωματώδων βλαβών και συχνότερη εμφάνιση χρόνιων βλαβών (σπειραματοσκλήρυνση, διάμεση ίνωση)</a:t>
            </a:r>
            <a:endParaRPr lang="el-GR" sz="2000" b="0" strike="noStrike" spc="-1">
              <a:latin typeface="Arial"/>
            </a:endParaRPr>
          </a:p>
        </p:txBody>
      </p:sp>
      <p:sp>
        <p:nvSpPr>
          <p:cNvPr id="243" name="CustomShape 8"/>
          <p:cNvSpPr/>
          <p:nvPr/>
        </p:nvSpPr>
        <p:spPr>
          <a:xfrm>
            <a:off x="9374760" y="64245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77562A44-B8B9-423A-9222-7E5D0BE01CBB}" type="slidenum">
              <a:rPr lang="el-GR" sz="1200" b="0" strike="noStrike" spc="-1">
                <a:solidFill>
                  <a:srgbClr val="8B8B8B"/>
                </a:solidFill>
                <a:latin typeface="Calibri"/>
              </a:rPr>
              <a:t>22</a:t>
            </a:fld>
            <a:endParaRPr lang="el-GR" sz="1200" b="0" strike="noStrike" spc="-1">
              <a:latin typeface="Arial"/>
            </a:endParaRPr>
          </a:p>
        </p:txBody>
      </p:sp>
      <p:sp>
        <p:nvSpPr>
          <p:cNvPr id="244" name="CustomShape 9"/>
          <p:cNvSpPr/>
          <p:nvPr/>
        </p:nvSpPr>
        <p:spPr>
          <a:xfrm>
            <a:off x="8404560" y="6473520"/>
            <a:ext cx="448992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1600" b="0" strike="noStrike" spc="-1">
                <a:solidFill>
                  <a:srgbClr val="000000"/>
                </a:solidFill>
                <a:latin typeface="Calibri"/>
                <a:ea typeface="DejaVu Sans"/>
              </a:rPr>
              <a:t>Niaudet P et al.,UpToDate 2023</a:t>
            </a:r>
            <a:endParaRPr lang="el-GR" sz="1600" b="0" strike="noStrike" spc="-1">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838080" y="365040"/>
            <a:ext cx="10514880" cy="13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2800" b="1" strike="noStrike" spc="-1">
                <a:solidFill>
                  <a:srgbClr val="000000"/>
                </a:solidFill>
                <a:latin typeface="Calibri Light"/>
              </a:rPr>
              <a:t>Ταξινόμηση της ANCA-σχετιζόμενης σπειραματονεφρίτιδας</a:t>
            </a:r>
            <a:endParaRPr lang="el-GR" sz="2800" b="0" strike="noStrike" spc="-1">
              <a:latin typeface="Arial"/>
            </a:endParaRPr>
          </a:p>
        </p:txBody>
      </p:sp>
      <p:sp>
        <p:nvSpPr>
          <p:cNvPr id="246" name="CustomShape 2"/>
          <p:cNvSpPr/>
          <p:nvPr/>
        </p:nvSpPr>
        <p:spPr>
          <a:xfrm>
            <a:off x="700920" y="1866600"/>
            <a:ext cx="10514880" cy="435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spcBef>
                <a:spcPts val="1001"/>
              </a:spcBef>
            </a:pPr>
            <a:r>
              <a:rPr lang="el-GR" sz="2400" b="0" strike="noStrike" spc="-1">
                <a:solidFill>
                  <a:srgbClr val="000000"/>
                </a:solidFill>
                <a:latin typeface="Calibri"/>
              </a:rPr>
              <a:t>Ταξινόμηση κατά Berden:</a:t>
            </a:r>
            <a:endParaRPr lang="el-GR" sz="2400" b="0" strike="noStrike" spc="-1">
              <a:latin typeface="Arial"/>
            </a:endParaRPr>
          </a:p>
          <a:p>
            <a:pPr marL="571680" indent="-570960">
              <a:lnSpc>
                <a:spcPct val="150000"/>
              </a:lnSpc>
              <a:spcBef>
                <a:spcPts val="1001"/>
              </a:spcBef>
              <a:buClr>
                <a:srgbClr val="000000"/>
              </a:buClr>
              <a:buFont typeface="Calibri Light"/>
              <a:buAutoNum type="romanLcPeriod"/>
            </a:pPr>
            <a:r>
              <a:rPr lang="el-GR" sz="2400" b="0" strike="noStrike" spc="-1">
                <a:solidFill>
                  <a:srgbClr val="000000"/>
                </a:solidFill>
                <a:latin typeface="Calibri"/>
              </a:rPr>
              <a:t>Εστιακή: ≥50% των σπειραμάτων είναι φυσιολογικά</a:t>
            </a:r>
            <a:endParaRPr lang="el-GR" sz="2400" b="0" strike="noStrike" spc="-1">
              <a:latin typeface="Arial"/>
            </a:endParaRPr>
          </a:p>
          <a:p>
            <a:pPr marL="571680" indent="-570960">
              <a:lnSpc>
                <a:spcPct val="150000"/>
              </a:lnSpc>
              <a:spcBef>
                <a:spcPts val="1001"/>
              </a:spcBef>
              <a:buClr>
                <a:srgbClr val="000000"/>
              </a:buClr>
              <a:buFont typeface="Calibri Light"/>
              <a:buAutoNum type="romanLcPeriod"/>
            </a:pPr>
            <a:r>
              <a:rPr lang="el-GR" sz="2400" b="0" strike="noStrike" spc="-1">
                <a:solidFill>
                  <a:srgbClr val="000000"/>
                </a:solidFill>
                <a:latin typeface="Calibri"/>
              </a:rPr>
              <a:t>Ημισεληνοειδής: ≥50% των σπειραμάτων έχουν ημισεληνοειδείς σχηματισμούς</a:t>
            </a:r>
            <a:endParaRPr lang="el-GR" sz="2400" b="0" strike="noStrike" spc="-1">
              <a:latin typeface="Arial"/>
            </a:endParaRPr>
          </a:p>
          <a:p>
            <a:pPr marL="571680" indent="-570960">
              <a:lnSpc>
                <a:spcPct val="150000"/>
              </a:lnSpc>
              <a:spcBef>
                <a:spcPts val="1001"/>
              </a:spcBef>
              <a:buClr>
                <a:srgbClr val="000000"/>
              </a:buClr>
              <a:buFont typeface="Calibri Light"/>
              <a:buAutoNum type="romanLcPeriod"/>
            </a:pPr>
            <a:r>
              <a:rPr lang="el-GR" sz="2400" b="0" strike="noStrike" spc="-1">
                <a:solidFill>
                  <a:srgbClr val="000000"/>
                </a:solidFill>
                <a:latin typeface="Calibri"/>
              </a:rPr>
              <a:t>Σκληρωτική: ≥50% των σπειραμάτων είναι σκληρωτικά</a:t>
            </a:r>
            <a:endParaRPr lang="el-GR" sz="2400" b="0" strike="noStrike" spc="-1">
              <a:latin typeface="Arial"/>
            </a:endParaRPr>
          </a:p>
          <a:p>
            <a:pPr marL="571680" indent="-570960">
              <a:lnSpc>
                <a:spcPct val="150000"/>
              </a:lnSpc>
              <a:spcBef>
                <a:spcPts val="1001"/>
              </a:spcBef>
              <a:buClr>
                <a:srgbClr val="000000"/>
              </a:buClr>
              <a:buFont typeface="Calibri Light"/>
              <a:buAutoNum type="romanLcPeriod"/>
            </a:pPr>
            <a:r>
              <a:rPr lang="el-GR" sz="2400" b="0" strike="noStrike" spc="-1">
                <a:solidFill>
                  <a:srgbClr val="000000"/>
                </a:solidFill>
                <a:latin typeface="Calibri"/>
              </a:rPr>
              <a:t>Μικτή: Δεν πληρεί κανένα από τα παραπάνω κριτήρια</a:t>
            </a:r>
            <a:endParaRPr lang="el-GR" sz="2400" b="0" strike="noStrike" spc="-1">
              <a:latin typeface="Arial"/>
            </a:endParaRPr>
          </a:p>
        </p:txBody>
      </p:sp>
      <p:sp>
        <p:nvSpPr>
          <p:cNvPr id="247" name="CustomShape 3"/>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7FDAC366-31EA-42D6-843F-80C8C7F3E3E4}" type="slidenum">
              <a:rPr lang="el-GR" sz="1200" b="0" strike="noStrike" spc="-1">
                <a:solidFill>
                  <a:srgbClr val="8B8B8B"/>
                </a:solidFill>
                <a:latin typeface="Calibri"/>
              </a:rPr>
              <a:t>23</a:t>
            </a:fld>
            <a:endParaRPr lang="el-GR" sz="1200" b="0" strike="noStrike" spc="-1">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2"/>
          <p:cNvPicPr/>
          <p:nvPr/>
        </p:nvPicPr>
        <p:blipFill>
          <a:blip r:embed="rId2"/>
          <a:stretch/>
        </p:blipFill>
        <p:spPr>
          <a:xfrm>
            <a:off x="2230200" y="248040"/>
            <a:ext cx="6978600" cy="1461600"/>
          </a:xfrm>
          <a:prstGeom prst="rect">
            <a:avLst/>
          </a:prstGeom>
          <a:ln>
            <a:solidFill>
              <a:schemeClr val="tx1"/>
            </a:solidFill>
          </a:ln>
          <a:effectLst>
            <a:softEdge rad="112500"/>
          </a:effectLst>
        </p:spPr>
      </p:pic>
      <p:pic>
        <p:nvPicPr>
          <p:cNvPr id="249" name="Picture 4"/>
          <p:cNvPicPr/>
          <p:nvPr/>
        </p:nvPicPr>
        <p:blipFill>
          <a:blip r:embed="rId3"/>
          <a:stretch/>
        </p:blipFill>
        <p:spPr>
          <a:xfrm>
            <a:off x="3661200" y="5092200"/>
            <a:ext cx="2082960" cy="1041480"/>
          </a:xfrm>
          <a:prstGeom prst="rect">
            <a:avLst/>
          </a:prstGeom>
          <a:ln>
            <a:noFill/>
          </a:ln>
          <a:effectLst>
            <a:softEdge rad="112500"/>
          </a:effectLst>
        </p:spPr>
      </p:pic>
      <p:pic>
        <p:nvPicPr>
          <p:cNvPr id="250" name="Picture 19"/>
          <p:cNvPicPr/>
          <p:nvPr/>
        </p:nvPicPr>
        <p:blipFill>
          <a:blip r:embed="rId4"/>
          <a:stretch/>
        </p:blipFill>
        <p:spPr>
          <a:xfrm>
            <a:off x="6170040" y="2446200"/>
            <a:ext cx="4622040" cy="3054600"/>
          </a:xfrm>
          <a:prstGeom prst="rect">
            <a:avLst/>
          </a:prstGeom>
          <a:ln>
            <a:noFill/>
          </a:ln>
          <a:effectLst>
            <a:softEdge rad="112500"/>
          </a:effectLst>
        </p:spPr>
      </p:pic>
      <p:pic>
        <p:nvPicPr>
          <p:cNvPr id="251" name="Picture 12"/>
          <p:cNvPicPr/>
          <p:nvPr/>
        </p:nvPicPr>
        <p:blipFill>
          <a:blip r:embed="rId5"/>
          <a:stretch/>
        </p:blipFill>
        <p:spPr>
          <a:xfrm>
            <a:off x="2539080" y="2135520"/>
            <a:ext cx="1509840" cy="1045800"/>
          </a:xfrm>
          <a:prstGeom prst="rect">
            <a:avLst/>
          </a:prstGeom>
          <a:ln>
            <a:noFill/>
          </a:ln>
          <a:effectLst>
            <a:softEdge rad="112500"/>
          </a:effectLst>
        </p:spPr>
      </p:pic>
      <p:sp>
        <p:nvSpPr>
          <p:cNvPr id="252" name="CustomShape 1"/>
          <p:cNvSpPr/>
          <p:nvPr/>
        </p:nvSpPr>
        <p:spPr>
          <a:xfrm>
            <a:off x="748440" y="2604960"/>
            <a:ext cx="1720080" cy="3643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spcBef>
                <a:spcPts val="360"/>
              </a:spcBef>
            </a:pPr>
            <a:r>
              <a:rPr lang="el-GR" sz="1800" b="0" strike="noStrike" spc="-1">
                <a:solidFill>
                  <a:srgbClr val="000000"/>
                </a:solidFill>
                <a:latin typeface="Calibri"/>
                <a:ea typeface="DejaVu Sans"/>
              </a:rPr>
              <a:t>MPO-/- ποντίκια</a:t>
            </a:r>
            <a:endParaRPr lang="el-GR" sz="1800" b="0" strike="noStrike" spc="-1">
              <a:latin typeface="Arial"/>
            </a:endParaRPr>
          </a:p>
        </p:txBody>
      </p:sp>
      <p:sp>
        <p:nvSpPr>
          <p:cNvPr id="253" name="CustomShape 2"/>
          <p:cNvSpPr/>
          <p:nvPr/>
        </p:nvSpPr>
        <p:spPr>
          <a:xfrm>
            <a:off x="1464840" y="3069720"/>
            <a:ext cx="134280" cy="813240"/>
          </a:xfrm>
          <a:prstGeom prst="downArrow">
            <a:avLst>
              <a:gd name="adj1" fmla="val 50000"/>
              <a:gd name="adj2" fmla="val 50000"/>
            </a:avLst>
          </a:prstGeom>
          <a:solidFill>
            <a:srgbClr val="0070C0"/>
          </a:solidFill>
          <a:ln>
            <a:solidFill>
              <a:srgbClr val="0070C0"/>
            </a:solidFill>
            <a:round/>
          </a:ln>
        </p:spPr>
        <p:style>
          <a:lnRef idx="2">
            <a:schemeClr val="accent1">
              <a:shade val="50000"/>
            </a:schemeClr>
          </a:lnRef>
          <a:fillRef idx="1">
            <a:schemeClr val="accent1"/>
          </a:fillRef>
          <a:effectRef idx="0">
            <a:schemeClr val="accent1"/>
          </a:effectRef>
          <a:fontRef idx="minor"/>
        </p:style>
      </p:sp>
      <p:sp>
        <p:nvSpPr>
          <p:cNvPr id="254" name="CustomShape 3"/>
          <p:cNvSpPr/>
          <p:nvPr/>
        </p:nvSpPr>
        <p:spPr>
          <a:xfrm>
            <a:off x="1617480" y="3257640"/>
            <a:ext cx="2491200" cy="3949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l-GR" sz="2000" b="0" strike="noStrike" spc="-1">
                <a:solidFill>
                  <a:srgbClr val="000000"/>
                </a:solidFill>
                <a:latin typeface="Calibri"/>
                <a:ea typeface="DejaVu Sans"/>
              </a:rPr>
              <a:t>Ανοσοποίηση με MPO</a:t>
            </a:r>
            <a:endParaRPr lang="el-GR" sz="2000" b="0" strike="noStrike" spc="-1">
              <a:latin typeface="Arial"/>
            </a:endParaRPr>
          </a:p>
        </p:txBody>
      </p:sp>
      <p:sp>
        <p:nvSpPr>
          <p:cNvPr id="255" name="CustomShape 4"/>
          <p:cNvSpPr/>
          <p:nvPr/>
        </p:nvSpPr>
        <p:spPr>
          <a:xfrm>
            <a:off x="303120" y="3996000"/>
            <a:ext cx="3853440" cy="3949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l-GR" sz="2000" b="0" strike="noStrike" spc="-1">
                <a:solidFill>
                  <a:srgbClr val="000000"/>
                </a:solidFill>
                <a:latin typeface="Calibri"/>
                <a:ea typeface="DejaVu Sans"/>
              </a:rPr>
              <a:t>Παραγωγή αντι-MPO αντισωμάτων</a:t>
            </a:r>
            <a:endParaRPr lang="el-GR" sz="2000" b="0" strike="noStrike" spc="-1">
              <a:latin typeface="Arial"/>
            </a:endParaRPr>
          </a:p>
        </p:txBody>
      </p:sp>
      <p:sp>
        <p:nvSpPr>
          <p:cNvPr id="256" name="CustomShape 5"/>
          <p:cNvSpPr/>
          <p:nvPr/>
        </p:nvSpPr>
        <p:spPr>
          <a:xfrm>
            <a:off x="1474200" y="4522680"/>
            <a:ext cx="134280" cy="813240"/>
          </a:xfrm>
          <a:prstGeom prst="downArrow">
            <a:avLst>
              <a:gd name="adj1" fmla="val 50000"/>
              <a:gd name="adj2" fmla="val 50000"/>
            </a:avLst>
          </a:prstGeom>
          <a:solidFill>
            <a:srgbClr val="0070C0"/>
          </a:solidFill>
          <a:ln>
            <a:solidFill>
              <a:srgbClr val="0070C0"/>
            </a:solidFill>
            <a:round/>
          </a:ln>
        </p:spPr>
        <p:style>
          <a:lnRef idx="2">
            <a:schemeClr val="accent1">
              <a:shade val="50000"/>
            </a:schemeClr>
          </a:lnRef>
          <a:fillRef idx="1">
            <a:schemeClr val="accent1"/>
          </a:fillRef>
          <a:effectRef idx="0">
            <a:schemeClr val="accent1"/>
          </a:effectRef>
          <a:fontRef idx="minor"/>
        </p:style>
      </p:sp>
      <p:sp>
        <p:nvSpPr>
          <p:cNvPr id="257" name="CustomShape 6"/>
          <p:cNvSpPr/>
          <p:nvPr/>
        </p:nvSpPr>
        <p:spPr>
          <a:xfrm>
            <a:off x="230400" y="5364360"/>
            <a:ext cx="3577680" cy="3643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l-GR" sz="1800" b="0" strike="noStrike" spc="-1">
                <a:solidFill>
                  <a:srgbClr val="000000"/>
                </a:solidFill>
                <a:latin typeface="Calibri"/>
                <a:ea typeface="DejaVu Sans"/>
              </a:rPr>
              <a:t>Μεταφορά σε φυσιολογικά ποντίκια</a:t>
            </a:r>
            <a:endParaRPr lang="el-GR" sz="1800" b="0" strike="noStrike" spc="-1">
              <a:latin typeface="Arial"/>
            </a:endParaRPr>
          </a:p>
        </p:txBody>
      </p:sp>
      <p:sp>
        <p:nvSpPr>
          <p:cNvPr id="258" name="CustomShape 7"/>
          <p:cNvSpPr/>
          <p:nvPr/>
        </p:nvSpPr>
        <p:spPr>
          <a:xfrm>
            <a:off x="5162760" y="4186800"/>
            <a:ext cx="932400" cy="813240"/>
          </a:xfrm>
          <a:prstGeom prst="bentArrow">
            <a:avLst>
              <a:gd name="adj1" fmla="val 25000"/>
              <a:gd name="adj2" fmla="val 6086"/>
              <a:gd name="adj3" fmla="val 25000"/>
              <a:gd name="adj4" fmla="val 43750"/>
            </a:avLst>
          </a:prstGeom>
          <a:solidFill>
            <a:srgbClr val="0070C0"/>
          </a:solidFill>
          <a:ln>
            <a:solidFill>
              <a:srgbClr val="0070C0"/>
            </a:solidFill>
            <a:round/>
          </a:ln>
        </p:spPr>
        <p:style>
          <a:lnRef idx="2">
            <a:schemeClr val="accent1">
              <a:shade val="50000"/>
            </a:schemeClr>
          </a:lnRef>
          <a:fillRef idx="1">
            <a:schemeClr val="accent1"/>
          </a:fillRef>
          <a:effectRef idx="0">
            <a:schemeClr val="accent1"/>
          </a:effectRef>
          <a:fontRef idx="minor"/>
        </p:style>
      </p:sp>
      <p:sp>
        <p:nvSpPr>
          <p:cNvPr id="259" name="CustomShape 8"/>
          <p:cNvSpPr/>
          <p:nvPr/>
        </p:nvSpPr>
        <p:spPr>
          <a:xfrm>
            <a:off x="6657480" y="5605200"/>
            <a:ext cx="3871800" cy="3643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l-GR" sz="1800" b="0" strike="noStrike" spc="-1">
                <a:solidFill>
                  <a:srgbClr val="000000"/>
                </a:solidFill>
                <a:latin typeface="Calibri"/>
                <a:ea typeface="DejaVu Sans"/>
              </a:rPr>
              <a:t>Κλινικές εκδηλώσεις παρόμοιες με MPA</a:t>
            </a:r>
            <a:endParaRPr lang="el-GR" sz="1800" b="0" strike="noStrike" spc="-1">
              <a:latin typeface="Arial"/>
            </a:endParaRPr>
          </a:p>
        </p:txBody>
      </p:sp>
      <p:sp>
        <p:nvSpPr>
          <p:cNvPr id="260" name="CustomShape 9"/>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38414CA2-CAE0-44D4-A838-2089BF5B86E9}" type="slidenum">
              <a:rPr lang="el-GR" sz="1200" b="0" strike="noStrike" spc="-1">
                <a:solidFill>
                  <a:srgbClr val="8B8B8B"/>
                </a:solidFill>
                <a:latin typeface="Calibri"/>
              </a:rPr>
              <a:t>24</a:t>
            </a:fld>
            <a:endParaRPr lang="el-GR" sz="1200" b="0" strike="noStrike" spc="-1">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CustomShape 1"/>
          <p:cNvSpPr/>
          <p:nvPr/>
        </p:nvSpPr>
        <p:spPr>
          <a:xfrm>
            <a:off x="959040" y="-75240"/>
            <a:ext cx="8596080" cy="132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el-GR" sz="3200" b="1" strike="noStrike" spc="-1">
                <a:solidFill>
                  <a:srgbClr val="000000"/>
                </a:solidFill>
                <a:latin typeface="Calibri Light"/>
              </a:rPr>
              <a:t>Θεραπεία</a:t>
            </a:r>
            <a:r>
              <a:rPr lang="el-GR" sz="4400" b="0" strike="noStrike" spc="-1">
                <a:solidFill>
                  <a:srgbClr val="000000"/>
                </a:solidFill>
                <a:latin typeface="Calibri Light"/>
              </a:rPr>
              <a:t> </a:t>
            </a:r>
            <a:r>
              <a:rPr lang="el-GR" sz="3200" b="1" strike="noStrike" spc="-1">
                <a:solidFill>
                  <a:srgbClr val="000000"/>
                </a:solidFill>
                <a:latin typeface="Calibri Light"/>
              </a:rPr>
              <a:t>(GPA/MPA)</a:t>
            </a:r>
            <a:endParaRPr lang="el-GR" sz="3200" b="0" strike="noStrike" spc="-1">
              <a:latin typeface="Arial"/>
            </a:endParaRPr>
          </a:p>
        </p:txBody>
      </p:sp>
      <p:sp>
        <p:nvSpPr>
          <p:cNvPr id="262" name="CustomShape 2"/>
          <p:cNvSpPr/>
          <p:nvPr/>
        </p:nvSpPr>
        <p:spPr>
          <a:xfrm>
            <a:off x="785160" y="732240"/>
            <a:ext cx="10830600" cy="3415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28600" indent="-227880" algn="just">
              <a:lnSpc>
                <a:spcPct val="150000"/>
              </a:lnSpc>
              <a:spcBef>
                <a:spcPts val="1001"/>
              </a:spcBef>
              <a:buClr>
                <a:srgbClr val="000000"/>
              </a:buClr>
              <a:buFont typeface="Arial"/>
              <a:buChar char="•"/>
            </a:pPr>
            <a:r>
              <a:rPr lang="el-GR" sz="2400" b="0" strike="noStrike" spc="-1">
                <a:solidFill>
                  <a:srgbClr val="000000"/>
                </a:solidFill>
                <a:latin typeface="Calibri"/>
              </a:rPr>
              <a:t>Ισχυρή </a:t>
            </a:r>
            <a:r>
              <a:rPr lang="el-GR" sz="2400" b="1" strike="noStrike" spc="-1">
                <a:solidFill>
                  <a:srgbClr val="000000"/>
                </a:solidFill>
                <a:latin typeface="Calibri"/>
              </a:rPr>
              <a:t>ανοσοκατασταλτική αγωγή στα πρώιμα στάδια</a:t>
            </a:r>
            <a:r>
              <a:rPr lang="el-GR" sz="2400" b="0" strike="noStrike" spc="-1">
                <a:solidFill>
                  <a:srgbClr val="000000"/>
                </a:solidFill>
                <a:latin typeface="Calibri"/>
              </a:rPr>
              <a:t> της νόσου (θεραπεία εφόδου): ενδοφλέβια χορήγηση κορτικοστεροειδών για 3 ημέρες</a:t>
            </a:r>
            <a:endParaRPr lang="el-GR" sz="2400" b="0" strike="noStrike" spc="-1">
              <a:latin typeface="Arial"/>
            </a:endParaRPr>
          </a:p>
          <a:p>
            <a:pPr marL="228600" indent="-227880" algn="just">
              <a:lnSpc>
                <a:spcPct val="150000"/>
              </a:lnSpc>
              <a:spcBef>
                <a:spcPts val="1001"/>
              </a:spcBef>
              <a:buClr>
                <a:srgbClr val="000000"/>
              </a:buClr>
              <a:buFont typeface="Arial"/>
              <a:buChar char="•"/>
            </a:pPr>
            <a:r>
              <a:rPr lang="el-GR" sz="2400" b="0" strike="noStrike" spc="-1">
                <a:solidFill>
                  <a:srgbClr val="000000"/>
                </a:solidFill>
                <a:latin typeface="Calibri"/>
              </a:rPr>
              <a:t>Κυκλοφωσφαμίδη 10-15 mg/kg ή Rituximab, ενδοφλεβίως για 3-6 μήνες</a:t>
            </a:r>
            <a:endParaRPr lang="el-GR" sz="2400" b="0" strike="noStrike" spc="-1">
              <a:latin typeface="Arial"/>
            </a:endParaRPr>
          </a:p>
          <a:p>
            <a:pPr marL="228600" indent="-227880" algn="just">
              <a:lnSpc>
                <a:spcPct val="150000"/>
              </a:lnSpc>
              <a:spcBef>
                <a:spcPts val="1001"/>
              </a:spcBef>
              <a:buClr>
                <a:srgbClr val="000000"/>
              </a:buClr>
              <a:buFont typeface="Arial"/>
              <a:buChar char="•"/>
            </a:pPr>
            <a:r>
              <a:rPr lang="el-GR" sz="2400" b="0" strike="noStrike" spc="-1">
                <a:solidFill>
                  <a:srgbClr val="000000"/>
                </a:solidFill>
                <a:latin typeface="Calibri"/>
              </a:rPr>
              <a:t>Πλασμαφαίρεση: σε ενδοκυψελιδική αιμοραγία και μεγάλη έκπτωση της νεφρικής λειτουργίας</a:t>
            </a:r>
            <a:endParaRPr lang="el-GR" sz="2400" b="0" strike="noStrike" spc="-1">
              <a:latin typeface="Arial"/>
            </a:endParaRPr>
          </a:p>
          <a:p>
            <a:pPr algn="just">
              <a:lnSpc>
                <a:spcPct val="150000"/>
              </a:lnSpc>
              <a:spcBef>
                <a:spcPts val="1001"/>
              </a:spcBef>
            </a:pPr>
            <a:endParaRPr lang="el-GR" sz="2400" b="0" strike="noStrike" spc="-1">
              <a:latin typeface="Arial"/>
            </a:endParaRPr>
          </a:p>
          <a:p>
            <a:pPr algn="just">
              <a:lnSpc>
                <a:spcPct val="150000"/>
              </a:lnSpc>
              <a:spcBef>
                <a:spcPts val="1001"/>
              </a:spcBef>
            </a:pPr>
            <a:endParaRPr lang="el-GR" sz="2400" b="0" strike="noStrike" spc="-1">
              <a:latin typeface="Arial"/>
            </a:endParaRPr>
          </a:p>
          <a:p>
            <a:pPr algn="just">
              <a:lnSpc>
                <a:spcPct val="150000"/>
              </a:lnSpc>
              <a:spcBef>
                <a:spcPts val="1001"/>
              </a:spcBef>
            </a:pPr>
            <a:endParaRPr lang="el-GR" sz="2400" b="0" strike="noStrike" spc="-1">
              <a:latin typeface="Arial"/>
            </a:endParaRPr>
          </a:p>
        </p:txBody>
      </p:sp>
      <p:sp>
        <p:nvSpPr>
          <p:cNvPr id="263" name="CustomShape 3"/>
          <p:cNvSpPr/>
          <p:nvPr/>
        </p:nvSpPr>
        <p:spPr>
          <a:xfrm>
            <a:off x="9039240" y="640440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32DE727C-D283-48C1-8BF2-08E4B83ABD4C}" type="slidenum">
              <a:rPr lang="el-GR" sz="1200" b="0" strike="noStrike" spc="-1">
                <a:solidFill>
                  <a:srgbClr val="8B8B8B"/>
                </a:solidFill>
                <a:latin typeface="Calibri"/>
              </a:rPr>
              <a:t>25</a:t>
            </a:fld>
            <a:endParaRPr lang="el-GR" sz="1200" b="0" strike="noStrike" spc="-1">
              <a:latin typeface="Arial"/>
            </a:endParaRPr>
          </a:p>
        </p:txBody>
      </p:sp>
      <p:sp>
        <p:nvSpPr>
          <p:cNvPr id="264" name="CustomShape 4"/>
          <p:cNvSpPr/>
          <p:nvPr/>
        </p:nvSpPr>
        <p:spPr>
          <a:xfrm>
            <a:off x="8187840" y="6446520"/>
            <a:ext cx="561132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1200" b="0" strike="noStrike" spc="-1">
                <a:solidFill>
                  <a:srgbClr val="111111"/>
                </a:solidFill>
                <a:latin typeface="Roboto"/>
                <a:ea typeface="DejaVu Sans"/>
              </a:rPr>
              <a:t>Θωμάς Κ et al., Eλληνική Ρευματολογία, 2015 </a:t>
            </a:r>
            <a:endParaRPr lang="el-GR" sz="1200" b="0" strike="noStrike" spc="-1">
              <a:latin typeface="Arial"/>
            </a:endParaRPr>
          </a:p>
        </p:txBody>
      </p:sp>
      <p:pic>
        <p:nvPicPr>
          <p:cNvPr id="265" name="Εικόνα 8"/>
          <p:cNvPicPr/>
          <p:nvPr/>
        </p:nvPicPr>
        <p:blipFill>
          <a:blip r:embed="rId2"/>
          <a:stretch/>
        </p:blipFill>
        <p:spPr>
          <a:xfrm>
            <a:off x="147240" y="3691800"/>
            <a:ext cx="11896920" cy="2754000"/>
          </a:xfrm>
          <a:prstGeom prst="rect">
            <a:avLst/>
          </a:prstGeom>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ustomShape 1"/>
          <p:cNvSpPr/>
          <p:nvPr/>
        </p:nvSpPr>
        <p:spPr>
          <a:xfrm>
            <a:off x="552600" y="-126360"/>
            <a:ext cx="10514880" cy="13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3200" b="1" strike="noStrike" spc="-1">
                <a:solidFill>
                  <a:srgbClr val="000000"/>
                </a:solidFill>
                <a:latin typeface="Calibri Light"/>
              </a:rPr>
              <a:t>Θεραπεία (GPA/MPA)</a:t>
            </a:r>
            <a:endParaRPr lang="el-GR" sz="3200" b="0" strike="noStrike" spc="-1">
              <a:latin typeface="Arial"/>
            </a:endParaRPr>
          </a:p>
        </p:txBody>
      </p:sp>
      <p:sp>
        <p:nvSpPr>
          <p:cNvPr id="267" name="CustomShape 2"/>
          <p:cNvSpPr/>
          <p:nvPr/>
        </p:nvSpPr>
        <p:spPr>
          <a:xfrm>
            <a:off x="7608600" y="6582960"/>
            <a:ext cx="561132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1200" b="0" strike="noStrike" spc="-1">
                <a:solidFill>
                  <a:srgbClr val="111111"/>
                </a:solidFill>
                <a:latin typeface="Roboto"/>
                <a:ea typeface="DejaVu Sans"/>
              </a:rPr>
              <a:t>Θωμάς Κ et al., Eλληνική Ρευματολογία, 2015 </a:t>
            </a:r>
            <a:endParaRPr lang="el-GR" sz="1200" b="0" strike="noStrike" spc="-1">
              <a:latin typeface="Arial"/>
            </a:endParaRPr>
          </a:p>
        </p:txBody>
      </p:sp>
      <p:sp>
        <p:nvSpPr>
          <p:cNvPr id="268" name="CustomShape 3"/>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C163E475-866B-4868-94AA-5B8D7D0BFF73}" type="slidenum">
              <a:rPr lang="el-GR" sz="1200" b="0" strike="noStrike" spc="-1">
                <a:solidFill>
                  <a:srgbClr val="8B8B8B"/>
                </a:solidFill>
                <a:latin typeface="Calibri"/>
              </a:rPr>
              <a:t>26</a:t>
            </a:fld>
            <a:endParaRPr lang="el-GR" sz="1200" b="0" strike="noStrike" spc="-1">
              <a:latin typeface="Arial"/>
            </a:endParaRPr>
          </a:p>
        </p:txBody>
      </p:sp>
      <p:pic>
        <p:nvPicPr>
          <p:cNvPr id="269" name="Θέση περιεχομένου 8"/>
          <p:cNvPicPr/>
          <p:nvPr/>
        </p:nvPicPr>
        <p:blipFill>
          <a:blip r:embed="rId2"/>
          <a:stretch/>
        </p:blipFill>
        <p:spPr>
          <a:xfrm>
            <a:off x="1777320" y="948600"/>
            <a:ext cx="7606080" cy="5648400"/>
          </a:xfrm>
          <a:prstGeom prst="rect">
            <a:avLst/>
          </a:prstGeom>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CustomShape 1"/>
          <p:cNvSpPr/>
          <p:nvPr/>
        </p:nvSpPr>
        <p:spPr>
          <a:xfrm>
            <a:off x="541080" y="-34560"/>
            <a:ext cx="10514880" cy="13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3200" b="1" strike="noStrike" spc="-1">
                <a:solidFill>
                  <a:srgbClr val="000000"/>
                </a:solidFill>
                <a:latin typeface="Calibri Light"/>
              </a:rPr>
              <a:t>Θεραπεία (EGPA)</a:t>
            </a:r>
            <a:endParaRPr lang="el-GR" sz="3200" b="0" strike="noStrike" spc="-1">
              <a:latin typeface="Arial"/>
            </a:endParaRPr>
          </a:p>
        </p:txBody>
      </p:sp>
      <p:sp>
        <p:nvSpPr>
          <p:cNvPr id="271" name="CustomShape 2"/>
          <p:cNvSpPr/>
          <p:nvPr/>
        </p:nvSpPr>
        <p:spPr>
          <a:xfrm>
            <a:off x="7545960" y="6494760"/>
            <a:ext cx="561132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1200" b="0" strike="noStrike" spc="-1">
                <a:solidFill>
                  <a:srgbClr val="111111"/>
                </a:solidFill>
                <a:latin typeface="Roboto"/>
                <a:ea typeface="DejaVu Sans"/>
              </a:rPr>
              <a:t>Θωμάς Κ et al., Eλληνική Ρευματολογία, 2015 </a:t>
            </a:r>
            <a:endParaRPr lang="el-GR" sz="1200" b="0" strike="noStrike" spc="-1">
              <a:latin typeface="Arial"/>
            </a:endParaRPr>
          </a:p>
        </p:txBody>
      </p:sp>
      <p:sp>
        <p:nvSpPr>
          <p:cNvPr id="272" name="CustomShape 3"/>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5C7CE8B3-278A-44CB-93D6-0F56D754BE1D}" type="slidenum">
              <a:rPr lang="el-GR" sz="1200" b="0" strike="noStrike" spc="-1">
                <a:solidFill>
                  <a:srgbClr val="8B8B8B"/>
                </a:solidFill>
                <a:latin typeface="Calibri"/>
              </a:rPr>
              <a:t>27</a:t>
            </a:fld>
            <a:endParaRPr lang="el-GR" sz="1200" b="0" strike="noStrike" spc="-1">
              <a:latin typeface="Arial"/>
            </a:endParaRPr>
          </a:p>
        </p:txBody>
      </p:sp>
      <p:pic>
        <p:nvPicPr>
          <p:cNvPr id="273" name="Εικόνα 10"/>
          <p:cNvPicPr/>
          <p:nvPr/>
        </p:nvPicPr>
        <p:blipFill>
          <a:blip r:embed="rId2"/>
          <a:stretch/>
        </p:blipFill>
        <p:spPr>
          <a:xfrm>
            <a:off x="1073520" y="1429560"/>
            <a:ext cx="9818280" cy="3896640"/>
          </a:xfrm>
          <a:prstGeom prst="rect">
            <a:avLst/>
          </a:prstGeom>
          <a:ln>
            <a:noFill/>
          </a:ln>
        </p:spPr>
      </p:pic>
      <p:pic>
        <p:nvPicPr>
          <p:cNvPr id="274" name="Εικόνα 13"/>
          <p:cNvPicPr/>
          <p:nvPr/>
        </p:nvPicPr>
        <p:blipFill>
          <a:blip r:embed="rId3"/>
          <a:stretch/>
        </p:blipFill>
        <p:spPr>
          <a:xfrm>
            <a:off x="685800" y="986400"/>
            <a:ext cx="10667160" cy="54558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stomShape 1"/>
          <p:cNvSpPr/>
          <p:nvPr/>
        </p:nvSpPr>
        <p:spPr>
          <a:xfrm>
            <a:off x="838080" y="365040"/>
            <a:ext cx="10514880" cy="13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3200" b="1" strike="noStrike" spc="-1">
                <a:solidFill>
                  <a:srgbClr val="000000"/>
                </a:solidFill>
                <a:latin typeface="Calibri Light"/>
              </a:rPr>
              <a:t>Πρόγνωση</a:t>
            </a:r>
            <a:endParaRPr lang="el-GR" sz="3200" b="0" strike="noStrike" spc="-1">
              <a:latin typeface="Arial"/>
            </a:endParaRPr>
          </a:p>
        </p:txBody>
      </p:sp>
      <p:sp>
        <p:nvSpPr>
          <p:cNvPr id="276" name="CustomShape 2"/>
          <p:cNvSpPr/>
          <p:nvPr/>
        </p:nvSpPr>
        <p:spPr>
          <a:xfrm>
            <a:off x="838080" y="1591560"/>
            <a:ext cx="10514880" cy="435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28600" indent="-227880" algn="just">
              <a:lnSpc>
                <a:spcPct val="150000"/>
              </a:lnSpc>
              <a:spcBef>
                <a:spcPts val="1001"/>
              </a:spcBef>
              <a:buClr>
                <a:srgbClr val="000000"/>
              </a:buClr>
              <a:buFont typeface="Arial"/>
              <a:buChar char="•"/>
            </a:pPr>
            <a:r>
              <a:rPr lang="el-GR" sz="2400" b="0" strike="noStrike" spc="-1">
                <a:solidFill>
                  <a:srgbClr val="000000"/>
                </a:solidFill>
                <a:latin typeface="Calibri"/>
              </a:rPr>
              <a:t>Παρά την ανάπτυξη νέων θεραπειών</a:t>
            </a:r>
            <a:r>
              <a:rPr lang="el-GR" sz="2400" b="0" strike="noStrike" spc="-1">
                <a:solidFill>
                  <a:srgbClr val="000000"/>
                </a:solidFill>
                <a:latin typeface="Wingdings"/>
              </a:rPr>
              <a:t></a:t>
            </a:r>
            <a:r>
              <a:rPr lang="el-GR" sz="2400" b="0" strike="noStrike" spc="-1">
                <a:solidFill>
                  <a:srgbClr val="000000"/>
                </a:solidFill>
                <a:latin typeface="Calibri"/>
              </a:rPr>
              <a:t> αυξημένη θνησιμότητα λόγω της νεφρικής προσβολής και της συμμετοχής του αναπνευστικού</a:t>
            </a:r>
            <a:endParaRPr lang="el-GR" sz="2400" b="0" strike="noStrike" spc="-1">
              <a:latin typeface="Arial"/>
            </a:endParaRPr>
          </a:p>
          <a:p>
            <a:pPr marL="228600" indent="-227880" algn="just">
              <a:lnSpc>
                <a:spcPct val="150000"/>
              </a:lnSpc>
              <a:spcBef>
                <a:spcPts val="1001"/>
              </a:spcBef>
              <a:buClr>
                <a:srgbClr val="000000"/>
              </a:buClr>
              <a:buFont typeface="Arial"/>
              <a:buChar char="•"/>
            </a:pPr>
            <a:r>
              <a:rPr lang="el-GR" sz="2400" b="1" strike="noStrike" spc="-1">
                <a:solidFill>
                  <a:srgbClr val="000000"/>
                </a:solidFill>
                <a:latin typeface="Calibri"/>
              </a:rPr>
              <a:t>Κοκκιωματώδης πολυαγγειίτιδα:</a:t>
            </a:r>
            <a:r>
              <a:rPr lang="el-GR" sz="2400" b="0" strike="noStrike" spc="-1">
                <a:solidFill>
                  <a:srgbClr val="000000"/>
                </a:solidFill>
                <a:latin typeface="Calibri"/>
              </a:rPr>
              <a:t> Παροξύνσεις μέχρι και στο 75% στη φάση μείωσης της δόσης της θεραπείας. Μακροπρόθεσμη νεφρική βλάβη στο 17-40%. Θνησιμότητα 12%.</a:t>
            </a:r>
            <a:endParaRPr lang="el-GR" sz="2400" b="0" strike="noStrike" spc="-1">
              <a:latin typeface="Arial"/>
            </a:endParaRPr>
          </a:p>
          <a:p>
            <a:pPr marL="228600" indent="-227880" algn="just">
              <a:lnSpc>
                <a:spcPct val="150000"/>
              </a:lnSpc>
              <a:spcBef>
                <a:spcPts val="1001"/>
              </a:spcBef>
              <a:buClr>
                <a:srgbClr val="000000"/>
              </a:buClr>
              <a:buFont typeface="Arial"/>
              <a:buChar char="•"/>
            </a:pPr>
            <a:r>
              <a:rPr lang="el-GR" sz="2400" b="1" strike="noStrike" spc="-1">
                <a:solidFill>
                  <a:srgbClr val="000000"/>
                </a:solidFill>
                <a:latin typeface="Calibri"/>
              </a:rPr>
              <a:t>Ηωσινοφιλική κοκκιωματώδης πολυαγγειίτιδα:</a:t>
            </a:r>
            <a:r>
              <a:rPr lang="el-GR" sz="2400" b="0" strike="noStrike" spc="-1">
                <a:solidFill>
                  <a:srgbClr val="000000"/>
                </a:solidFill>
                <a:latin typeface="Calibri"/>
              </a:rPr>
              <a:t> θνησιμότητα 18%</a:t>
            </a:r>
            <a:endParaRPr lang="el-GR" sz="2400" b="0" strike="noStrike" spc="-1">
              <a:latin typeface="Arial"/>
            </a:endParaRPr>
          </a:p>
        </p:txBody>
      </p:sp>
      <p:sp>
        <p:nvSpPr>
          <p:cNvPr id="277" name="CustomShape 3"/>
          <p:cNvSpPr/>
          <p:nvPr/>
        </p:nvSpPr>
        <p:spPr>
          <a:xfrm>
            <a:off x="2635920" y="4192320"/>
            <a:ext cx="4948560" cy="2680920"/>
          </a:xfrm>
          <a:prstGeom prst="ellipse">
            <a:avLst/>
          </a:prstGeom>
          <a:ln>
            <a:round/>
          </a:ln>
        </p:spPr>
        <p:style>
          <a:lnRef idx="2">
            <a:schemeClr val="accent1">
              <a:shade val="50000"/>
            </a:schemeClr>
          </a:lnRef>
          <a:fillRef idx="1">
            <a:schemeClr val="accent1"/>
          </a:fillRef>
          <a:effectRef idx="0">
            <a:schemeClr val="accent1"/>
          </a:effectRef>
          <a:fontRef idx="minor"/>
        </p:style>
      </p:sp>
      <p:sp>
        <p:nvSpPr>
          <p:cNvPr id="279" name="CustomShape 5"/>
          <p:cNvSpPr/>
          <p:nvPr/>
        </p:nvSpPr>
        <p:spPr>
          <a:xfrm>
            <a:off x="3810000" y="3986144"/>
            <a:ext cx="3391200" cy="286086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720">
              <a:buClr>
                <a:srgbClr val="000000"/>
              </a:buClr>
            </a:pPr>
            <a:endParaRPr lang="el-GR" sz="2000" i="1" u="sng" spc="-1" dirty="0">
              <a:solidFill>
                <a:schemeClr val="bg1"/>
              </a:solidFill>
              <a:latin typeface="Calibri"/>
            </a:endParaRPr>
          </a:p>
          <a:p>
            <a:pPr marL="720">
              <a:buClr>
                <a:srgbClr val="000000"/>
              </a:buClr>
            </a:pPr>
            <a:r>
              <a:rPr lang="el-GR" sz="2000" i="1" u="sng" spc="-1" dirty="0">
                <a:solidFill>
                  <a:schemeClr val="bg1"/>
                </a:solidFill>
                <a:latin typeface="Calibri"/>
              </a:rPr>
              <a:t>Δυσμενείς προγνωστικοί παράγοντες</a:t>
            </a:r>
            <a:endParaRPr lang="el-GR" sz="2000" spc="-1" dirty="0">
              <a:solidFill>
                <a:schemeClr val="bg1"/>
              </a:solidFill>
            </a:endParaRPr>
          </a:p>
          <a:p>
            <a:pPr marL="720">
              <a:lnSpc>
                <a:spcPct val="100000"/>
              </a:lnSpc>
              <a:buClr>
                <a:srgbClr val="000000"/>
              </a:buClr>
            </a:pPr>
            <a:endParaRPr lang="el-GR" sz="2000" b="0" strike="noStrike" spc="-1" dirty="0">
              <a:solidFill>
                <a:schemeClr val="bg1"/>
              </a:solidFill>
              <a:latin typeface="Calibri" panose="020F0502020204030204" pitchFamily="34" charset="0"/>
              <a:ea typeface="DejaVu Sans"/>
              <a:cs typeface="Calibri" panose="020F0502020204030204" pitchFamily="34" charset="0"/>
            </a:endParaRPr>
          </a:p>
          <a:p>
            <a:pPr marL="720">
              <a:lnSpc>
                <a:spcPct val="100000"/>
              </a:lnSpc>
              <a:buClr>
                <a:srgbClr val="000000"/>
              </a:buClr>
            </a:pPr>
            <a:r>
              <a:rPr lang="el-GR" sz="2000" b="0" strike="noStrike" spc="-1" dirty="0">
                <a:solidFill>
                  <a:schemeClr val="bg1"/>
                </a:solidFill>
                <a:latin typeface="Calibri" panose="020F0502020204030204" pitchFamily="34" charset="0"/>
                <a:ea typeface="DejaVu Sans"/>
                <a:cs typeface="Calibri" panose="020F0502020204030204" pitchFamily="34" charset="0"/>
              </a:rPr>
              <a:t>Προσβολή ΚΝΣ</a:t>
            </a:r>
            <a:endParaRPr lang="el-GR" sz="2000" b="0" strike="noStrike" spc="-1" dirty="0">
              <a:solidFill>
                <a:schemeClr val="bg1"/>
              </a:solidFill>
              <a:latin typeface="Calibri" panose="020F0502020204030204" pitchFamily="34" charset="0"/>
              <a:cs typeface="Calibri" panose="020F0502020204030204" pitchFamily="34" charset="0"/>
            </a:endParaRPr>
          </a:p>
          <a:p>
            <a:pPr marL="720">
              <a:lnSpc>
                <a:spcPct val="100000"/>
              </a:lnSpc>
              <a:buClr>
                <a:srgbClr val="000000"/>
              </a:buClr>
            </a:pPr>
            <a:r>
              <a:rPr lang="el-GR" sz="2000" b="0" strike="noStrike" spc="-1" dirty="0">
                <a:solidFill>
                  <a:schemeClr val="bg1"/>
                </a:solidFill>
                <a:latin typeface="Calibri" panose="020F0502020204030204" pitchFamily="34" charset="0"/>
                <a:ea typeface="DejaVu Sans"/>
                <a:cs typeface="Calibri" panose="020F0502020204030204" pitchFamily="34" charset="0"/>
              </a:rPr>
              <a:t>Προσβολή ΓΕΣ</a:t>
            </a:r>
            <a:endParaRPr lang="el-GR" sz="2000" b="0" strike="noStrike" spc="-1" dirty="0">
              <a:solidFill>
                <a:schemeClr val="bg1"/>
              </a:solidFill>
              <a:latin typeface="Calibri" panose="020F0502020204030204" pitchFamily="34" charset="0"/>
              <a:cs typeface="Calibri" panose="020F0502020204030204" pitchFamily="34" charset="0"/>
            </a:endParaRPr>
          </a:p>
          <a:p>
            <a:pPr marL="720">
              <a:lnSpc>
                <a:spcPct val="100000"/>
              </a:lnSpc>
              <a:buClr>
                <a:srgbClr val="000000"/>
              </a:buClr>
            </a:pPr>
            <a:r>
              <a:rPr lang="el-GR" sz="2000" b="0" strike="noStrike" spc="-1" dirty="0">
                <a:solidFill>
                  <a:schemeClr val="bg1"/>
                </a:solidFill>
                <a:latin typeface="Calibri" panose="020F0502020204030204" pitchFamily="34" charset="0"/>
                <a:ea typeface="DejaVu Sans"/>
                <a:cs typeface="Calibri" panose="020F0502020204030204" pitchFamily="34" charset="0"/>
              </a:rPr>
              <a:t>Προσβολή μυοκαρδίου</a:t>
            </a:r>
            <a:endParaRPr lang="el-GR" sz="2000" b="0" strike="noStrike" spc="-1" dirty="0">
              <a:solidFill>
                <a:schemeClr val="bg1"/>
              </a:solidFill>
              <a:latin typeface="Calibri" panose="020F0502020204030204" pitchFamily="34" charset="0"/>
              <a:cs typeface="Calibri" panose="020F0502020204030204" pitchFamily="34" charset="0"/>
            </a:endParaRPr>
          </a:p>
          <a:p>
            <a:pPr marL="720">
              <a:lnSpc>
                <a:spcPct val="100000"/>
              </a:lnSpc>
              <a:buClr>
                <a:srgbClr val="000000"/>
              </a:buClr>
            </a:pPr>
            <a:r>
              <a:rPr lang="el-GR" sz="2000" b="0" strike="noStrike" spc="-1" dirty="0">
                <a:solidFill>
                  <a:schemeClr val="bg1"/>
                </a:solidFill>
                <a:latin typeface="Calibri" panose="020F0502020204030204" pitchFamily="34" charset="0"/>
                <a:ea typeface="DejaVu Sans"/>
                <a:cs typeface="Calibri" panose="020F0502020204030204" pitchFamily="34" charset="0"/>
              </a:rPr>
              <a:t>Νεφρική ανεπάρκεια</a:t>
            </a:r>
            <a:endParaRPr lang="el-GR" sz="2000" b="0" strike="noStrike" spc="-1" dirty="0">
              <a:solidFill>
                <a:schemeClr val="bg1"/>
              </a:solidFill>
              <a:latin typeface="Calibri" panose="020F0502020204030204" pitchFamily="34" charset="0"/>
              <a:cs typeface="Calibri" panose="020F0502020204030204" pitchFamily="34" charset="0"/>
            </a:endParaRPr>
          </a:p>
          <a:p>
            <a:pPr marL="720">
              <a:lnSpc>
                <a:spcPct val="100000"/>
              </a:lnSpc>
              <a:buClr>
                <a:srgbClr val="000000"/>
              </a:buClr>
            </a:pPr>
            <a:r>
              <a:rPr lang="el-GR" sz="2000" b="0" strike="noStrike" spc="-1" dirty="0">
                <a:solidFill>
                  <a:schemeClr val="bg1"/>
                </a:solidFill>
                <a:latin typeface="Calibri" panose="020F0502020204030204" pitchFamily="34" charset="0"/>
                <a:ea typeface="DejaVu Sans"/>
                <a:cs typeface="Calibri" panose="020F0502020204030204" pitchFamily="34" charset="0"/>
              </a:rPr>
              <a:t>c-ANCA</a:t>
            </a:r>
            <a:endParaRPr lang="el-GR" sz="2000" b="0" strike="noStrike" spc="-1" dirty="0">
              <a:solidFill>
                <a:schemeClr val="bg1"/>
              </a:solidFill>
              <a:latin typeface="Calibri" panose="020F0502020204030204" pitchFamily="34" charset="0"/>
              <a:cs typeface="Calibri" panose="020F0502020204030204" pitchFamily="34" charset="0"/>
            </a:endParaRPr>
          </a:p>
        </p:txBody>
      </p:sp>
      <p:sp>
        <p:nvSpPr>
          <p:cNvPr id="280" name="CustomShape 6"/>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320A8878-95F8-4BB6-A68D-D707CA75C415}" type="slidenum">
              <a:rPr lang="el-GR" sz="1200" b="0" strike="noStrike" spc="-1">
                <a:solidFill>
                  <a:srgbClr val="8B8B8B"/>
                </a:solidFill>
                <a:latin typeface="Calibri"/>
              </a:rPr>
              <a:t>28</a:t>
            </a:fld>
            <a:endParaRPr lang="el-GR" sz="12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CustomShape 1"/>
          <p:cNvSpPr/>
          <p:nvPr/>
        </p:nvSpPr>
        <p:spPr>
          <a:xfrm>
            <a:off x="838080" y="365040"/>
            <a:ext cx="10514880" cy="13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2800" b="1" strike="noStrike" spc="-1">
                <a:solidFill>
                  <a:srgbClr val="000000"/>
                </a:solidFill>
                <a:latin typeface="Calibri Light"/>
              </a:rPr>
              <a:t>Βιβλιογραφία</a:t>
            </a:r>
            <a:endParaRPr lang="el-GR" sz="2800" b="0" strike="noStrike" spc="-1">
              <a:latin typeface="Arial"/>
            </a:endParaRPr>
          </a:p>
        </p:txBody>
      </p:sp>
      <p:sp>
        <p:nvSpPr>
          <p:cNvPr id="282" name="CustomShape 2"/>
          <p:cNvSpPr/>
          <p:nvPr/>
        </p:nvSpPr>
        <p:spPr>
          <a:xfrm>
            <a:off x="745920" y="1293120"/>
            <a:ext cx="10514880" cy="570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28600" indent="-227880" algn="just">
              <a:lnSpc>
                <a:spcPct val="90000"/>
              </a:lnSpc>
              <a:spcBef>
                <a:spcPts val="1001"/>
              </a:spcBef>
              <a:buClr>
                <a:srgbClr val="000000"/>
              </a:buClr>
              <a:buFont typeface="Calibri Light"/>
              <a:buAutoNum type="arabicPeriod"/>
            </a:pPr>
            <a:r>
              <a:rPr lang="el-GR" sz="1400" b="0" strike="noStrike" spc="-1">
                <a:solidFill>
                  <a:srgbClr val="000000"/>
                </a:solidFill>
                <a:latin typeface="Calibri"/>
              </a:rPr>
              <a:t>	</a:t>
            </a:r>
            <a:r>
              <a:rPr lang="el-GR" sz="1600" b="0" strike="noStrike" spc="-1">
                <a:solidFill>
                  <a:srgbClr val="000000"/>
                </a:solidFill>
                <a:latin typeface="Calibri"/>
              </a:rPr>
              <a:t>Plumb LA, Oni L, Marks SD, Tullus K. Paediatric anti-neutrophil cytoplasmic antibody (ANCA)-associated vasculitis: an update on renal management. Pediatr Nephrol. 2018;33(1):25–39. </a:t>
            </a:r>
            <a:endParaRPr lang="el-GR" sz="1600" b="0" strike="noStrike" spc="-1">
              <a:latin typeface="Arial"/>
            </a:endParaRPr>
          </a:p>
          <a:p>
            <a:pPr marL="228600" indent="-227880" algn="just">
              <a:lnSpc>
                <a:spcPct val="90000"/>
              </a:lnSpc>
              <a:spcBef>
                <a:spcPts val="1001"/>
              </a:spcBef>
              <a:buClr>
                <a:srgbClr val="000000"/>
              </a:buClr>
              <a:buFont typeface="Calibri Light"/>
              <a:buAutoNum type="arabicPeriod"/>
            </a:pPr>
            <a:r>
              <a:rPr lang="el-GR" sz="1600" b="0" strike="noStrike" spc="-1">
                <a:solidFill>
                  <a:srgbClr val="000000"/>
                </a:solidFill>
                <a:latin typeface="Calibri"/>
              </a:rPr>
              <a:t>	Ozen S, Ruperto N, Dillon MJ, Bagga A, Barron K, Davin JC, et al. EULAR/PReS endorsed consensus criteria for the classification of childhood vasculitides. Ann Rheum Dis. 2006;65(7):936–41. </a:t>
            </a:r>
            <a:endParaRPr lang="el-GR" sz="1600" b="0" strike="noStrike" spc="-1">
              <a:latin typeface="Arial"/>
            </a:endParaRPr>
          </a:p>
          <a:p>
            <a:pPr marL="228600" indent="-227880" algn="just">
              <a:lnSpc>
                <a:spcPct val="90000"/>
              </a:lnSpc>
              <a:spcBef>
                <a:spcPts val="1001"/>
              </a:spcBef>
              <a:buClr>
                <a:srgbClr val="000000"/>
              </a:buClr>
              <a:buFont typeface="Calibri Light"/>
              <a:buAutoNum type="arabicPeriod"/>
            </a:pPr>
            <a:r>
              <a:rPr lang="el-GR" sz="1600" b="0" strike="noStrike" spc="-1">
                <a:solidFill>
                  <a:srgbClr val="000000"/>
                </a:solidFill>
                <a:latin typeface="Calibri"/>
              </a:rPr>
              <a:t>	Eleftheriou D, Brogan PA. Vasculitis in children. Best Pract Res Clin Rheumatol [Internet]. 2009;23(3):309–23. Available from: </a:t>
            </a:r>
            <a:r>
              <a:rPr lang="el-GR" sz="1600" b="0" u="sng" strike="noStrike" spc="-1">
                <a:solidFill>
                  <a:srgbClr val="0563C1"/>
                </a:solidFill>
                <a:uFillTx/>
                <a:latin typeface="Calibri"/>
                <a:hlinkClick r:id="rId2"/>
              </a:rPr>
              <a:t>http://dx.doi.org/10.1016/j.berh.2009.02.001</a:t>
            </a:r>
            <a:endParaRPr lang="el-GR" sz="1600" b="0" strike="noStrike" spc="-1">
              <a:latin typeface="Arial"/>
            </a:endParaRPr>
          </a:p>
          <a:p>
            <a:pPr marL="228600" indent="-227880" algn="just">
              <a:lnSpc>
                <a:spcPct val="90000"/>
              </a:lnSpc>
              <a:spcBef>
                <a:spcPts val="1001"/>
              </a:spcBef>
              <a:buClr>
                <a:srgbClr val="000000"/>
              </a:buClr>
              <a:buFont typeface="Calibri Light"/>
              <a:buAutoNum type="arabicPeriod"/>
            </a:pPr>
            <a:r>
              <a:rPr lang="el-GR" sz="1600" b="0" strike="noStrike" spc="-1">
                <a:solidFill>
                  <a:srgbClr val="000000"/>
                </a:solidFill>
                <a:latin typeface="Calibri"/>
              </a:rPr>
              <a:t>	Calatroni M, Oliva E, Gianfreda D, Gregorini G, Allinovi M, Ramirez GA, et al. ANCA-associated vasculitis in childhood: Recent advances. Ital J Pediatr. 2017;43(1):1–9. </a:t>
            </a:r>
            <a:endParaRPr lang="el-GR" sz="1600" b="0" strike="noStrike" spc="-1">
              <a:latin typeface="Arial"/>
            </a:endParaRPr>
          </a:p>
          <a:p>
            <a:pPr marL="228600" indent="-227880" algn="just">
              <a:lnSpc>
                <a:spcPct val="90000"/>
              </a:lnSpc>
              <a:spcBef>
                <a:spcPts val="1001"/>
              </a:spcBef>
              <a:buClr>
                <a:srgbClr val="000000"/>
              </a:buClr>
              <a:buFont typeface="Calibri Light"/>
              <a:buAutoNum type="arabicPeriod"/>
            </a:pPr>
            <a:r>
              <a:rPr lang="el-GR" sz="1600" b="0" strike="noStrike" spc="-1">
                <a:solidFill>
                  <a:srgbClr val="000000"/>
                </a:solidFill>
                <a:latin typeface="Calibri"/>
              </a:rPr>
              <a:t>	Bohm M, Gonzalez Fernandez MI, Ozen S, Pistorio A, Dolezalova P, Brogan P, et al. Clinical features of childhood granulomatosis with polyangiitis (wegener’s granulomatosis). Pediatr Rheumatol. 2014;12(1):1–5. </a:t>
            </a:r>
            <a:endParaRPr lang="el-GR" sz="1600" b="0" strike="noStrike" spc="-1">
              <a:latin typeface="Arial"/>
            </a:endParaRPr>
          </a:p>
          <a:p>
            <a:pPr marL="228600" indent="-227880" algn="just">
              <a:lnSpc>
                <a:spcPct val="90000"/>
              </a:lnSpc>
              <a:spcBef>
                <a:spcPts val="1001"/>
              </a:spcBef>
              <a:buClr>
                <a:srgbClr val="000000"/>
              </a:buClr>
              <a:buFont typeface="Calibri Light"/>
              <a:buAutoNum type="arabicPeriod"/>
            </a:pPr>
            <a:r>
              <a:rPr lang="el-GR" sz="1600" b="0" strike="noStrike" spc="-1">
                <a:solidFill>
                  <a:srgbClr val="000000"/>
                </a:solidFill>
                <a:latin typeface="Calibri"/>
              </a:rPr>
              <a:t>    Ozaki S. ANCA-associated vasculitis: Diagnostic and therapeutic strategy. Allergol Int [Internet]. 2007;56(2):87–96. Available from: http://dx.doi.org/10.2332/allergolint.R-07-141</a:t>
            </a:r>
            <a:endParaRPr lang="el-GR" sz="1600" b="0" strike="noStrike" spc="-1">
              <a:latin typeface="Arial"/>
            </a:endParaRPr>
          </a:p>
        </p:txBody>
      </p:sp>
      <p:sp>
        <p:nvSpPr>
          <p:cNvPr id="283" name="CustomShape 3"/>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34769795-40D1-4A61-8471-81B98F676ECD}" type="slidenum">
              <a:rPr lang="el-GR" sz="1200" b="0" strike="noStrike" spc="-1">
                <a:solidFill>
                  <a:srgbClr val="8B8B8B"/>
                </a:solidFill>
                <a:latin typeface="Calibri"/>
              </a:rPr>
              <a:t>29</a:t>
            </a:fld>
            <a:endParaRPr lang="el-GR" sz="1200" b="0" strike="noStrike" spc="-1">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742320" y="149400"/>
            <a:ext cx="8596080" cy="957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2800" b="1" strike="noStrike" spc="-1" dirty="0">
                <a:solidFill>
                  <a:srgbClr val="000000"/>
                </a:solidFill>
                <a:latin typeface="Calibri Light"/>
              </a:rPr>
              <a:t>Παρουσίαση περιστατικού</a:t>
            </a:r>
          </a:p>
          <a:p>
            <a:pPr algn="ctr">
              <a:lnSpc>
                <a:spcPct val="90000"/>
              </a:lnSpc>
            </a:pPr>
            <a:r>
              <a:rPr lang="en-US" sz="2800" b="1" spc="-1" dirty="0">
                <a:solidFill>
                  <a:srgbClr val="000000"/>
                </a:solidFill>
                <a:latin typeface="Calibri Light"/>
              </a:rPr>
              <a:t>(I)</a:t>
            </a:r>
            <a:endParaRPr lang="el-GR" sz="2800" b="0" strike="noStrike" spc="-1" dirty="0">
              <a:latin typeface="Arial"/>
            </a:endParaRPr>
          </a:p>
        </p:txBody>
      </p:sp>
      <p:sp>
        <p:nvSpPr>
          <p:cNvPr id="116" name="CustomShape 2"/>
          <p:cNvSpPr/>
          <p:nvPr/>
        </p:nvSpPr>
        <p:spPr>
          <a:xfrm>
            <a:off x="577440" y="1107360"/>
            <a:ext cx="8825040" cy="560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9500" lnSpcReduction="10000"/>
          </a:bodyPr>
          <a:lstStyle/>
          <a:p>
            <a:pPr algn="ctr">
              <a:lnSpc>
                <a:spcPct val="90000"/>
              </a:lnSpc>
              <a:spcBef>
                <a:spcPts val="1001"/>
              </a:spcBef>
            </a:pPr>
            <a:r>
              <a:rPr lang="el-GR" sz="2000" b="0" strike="noStrike" spc="-1">
                <a:solidFill>
                  <a:srgbClr val="000000"/>
                </a:solidFill>
                <a:latin typeface="Calibri"/>
              </a:rPr>
              <a:t>Κορίτσι, 11 ετών, με ελεύθερο ιστορικό</a:t>
            </a:r>
            <a:endParaRPr lang="el-GR" sz="2000" b="0" strike="noStrike" spc="-1">
              <a:latin typeface="Arial"/>
            </a:endParaRPr>
          </a:p>
          <a:p>
            <a:pPr>
              <a:lnSpc>
                <a:spcPct val="90000"/>
              </a:lnSpc>
              <a:spcBef>
                <a:spcPts val="1001"/>
              </a:spcBef>
            </a:pPr>
            <a:endParaRPr lang="el-GR" sz="2000" b="0" strike="noStrike" spc="-1">
              <a:latin typeface="Arial"/>
            </a:endParaRPr>
          </a:p>
          <a:p>
            <a:pPr algn="ctr">
              <a:lnSpc>
                <a:spcPct val="90000"/>
              </a:lnSpc>
              <a:spcBef>
                <a:spcPts val="1001"/>
              </a:spcBef>
            </a:pPr>
            <a:r>
              <a:rPr lang="el-GR" sz="2000" b="1" u="sng" strike="noStrike" spc="-1">
                <a:solidFill>
                  <a:srgbClr val="000000"/>
                </a:solidFill>
                <a:uFillTx/>
                <a:latin typeface="Calibri"/>
              </a:rPr>
              <a:t>1</a:t>
            </a:r>
            <a:r>
              <a:rPr lang="el-GR" sz="2000" b="1" u="sng" strike="noStrike" spc="-1" baseline="30000">
                <a:solidFill>
                  <a:srgbClr val="000000"/>
                </a:solidFill>
                <a:uFillTx/>
                <a:latin typeface="Calibri"/>
              </a:rPr>
              <a:t>η</a:t>
            </a:r>
            <a:r>
              <a:rPr lang="el-GR" sz="2000" b="1" u="sng" strike="noStrike" spc="-1">
                <a:solidFill>
                  <a:srgbClr val="000000"/>
                </a:solidFill>
                <a:uFillTx/>
                <a:latin typeface="Calibri"/>
              </a:rPr>
              <a:t> νοσηλεία (12/2022)</a:t>
            </a:r>
            <a:endParaRPr lang="el-GR" sz="2000" b="0" strike="noStrike" spc="-1">
              <a:latin typeface="Arial"/>
            </a:endParaRPr>
          </a:p>
          <a:p>
            <a:pPr algn="ctr">
              <a:lnSpc>
                <a:spcPct val="90000"/>
              </a:lnSpc>
              <a:spcBef>
                <a:spcPts val="1001"/>
              </a:spcBef>
            </a:pPr>
            <a:r>
              <a:rPr lang="el-GR" sz="2000" b="0" strike="noStrike" spc="-1">
                <a:solidFill>
                  <a:srgbClr val="000000"/>
                </a:solidFill>
                <a:latin typeface="Calibri"/>
              </a:rPr>
              <a:t>Παρατεινόμενο εμπύρετο, πορφυρικό εξάνθημα, μακροσκοπική αιματουρία</a:t>
            </a:r>
            <a:endParaRPr lang="el-GR" sz="2000" b="0" strike="noStrike" spc="-1">
              <a:latin typeface="Arial"/>
            </a:endParaRPr>
          </a:p>
          <a:p>
            <a:pPr>
              <a:lnSpc>
                <a:spcPct val="90000"/>
              </a:lnSpc>
              <a:spcBef>
                <a:spcPts val="1001"/>
              </a:spcBef>
            </a:pPr>
            <a:endParaRPr lang="el-GR" sz="2000" b="0" strike="noStrike" spc="-1">
              <a:latin typeface="Arial"/>
            </a:endParaRPr>
          </a:p>
          <a:p>
            <a:pPr algn="ctr">
              <a:lnSpc>
                <a:spcPct val="90000"/>
              </a:lnSpc>
              <a:spcBef>
                <a:spcPts val="1001"/>
              </a:spcBef>
            </a:pPr>
            <a:r>
              <a:rPr lang="el-GR" sz="2000" b="1" strike="noStrike" spc="-1">
                <a:solidFill>
                  <a:srgbClr val="000000"/>
                </a:solidFill>
                <a:latin typeface="Calibri"/>
              </a:rPr>
              <a:t>Εργαστηριακός έλεγχος</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 Δείκτες φλεγμονής</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Λευκωματουρία</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 IgG για SARS-CoV-2 (νόσηση προ 2ετίας)</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1" strike="noStrike" spc="-1">
                <a:solidFill>
                  <a:srgbClr val="000000"/>
                </a:solidFill>
                <a:latin typeface="Calibri"/>
              </a:rPr>
              <a:t>c-ANCA: 22,1 (ΦΤ: &lt;7), p-ANCA: 14,6 (ΦΤ: &lt;7)</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FA αναπνευστικού → Αδενοϊός</a:t>
            </a:r>
            <a:endParaRPr lang="el-GR" sz="2000" b="0" strike="noStrike" spc="-1">
              <a:latin typeface="Arial"/>
            </a:endParaRPr>
          </a:p>
          <a:p>
            <a:pPr>
              <a:lnSpc>
                <a:spcPct val="90000"/>
              </a:lnSpc>
              <a:spcBef>
                <a:spcPts val="1001"/>
              </a:spcBef>
            </a:pPr>
            <a:endParaRPr lang="el-GR" sz="2000" b="0" strike="noStrike" spc="-1">
              <a:latin typeface="Arial"/>
            </a:endParaRPr>
          </a:p>
          <a:p>
            <a:pPr algn="ctr">
              <a:lnSpc>
                <a:spcPct val="90000"/>
              </a:lnSpc>
              <a:spcBef>
                <a:spcPts val="1001"/>
              </a:spcBef>
            </a:pPr>
            <a:r>
              <a:rPr lang="el-GR" sz="2000" b="1" strike="noStrike" spc="-1">
                <a:solidFill>
                  <a:srgbClr val="000000"/>
                </a:solidFill>
                <a:latin typeface="Calibri"/>
              </a:rPr>
              <a:t>Αντιμετώπιση</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Μεθυλπρεδνιζολόνη 2 mg/kg/24h</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IVIG 1 gr/kg</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Ώσεις κορτιζόνης με ύφεση της λευκωματουρίας</a:t>
            </a:r>
            <a:endParaRPr lang="el-GR" sz="2000" b="0" strike="noStrike" spc="-1">
              <a:latin typeface="Arial"/>
            </a:endParaRPr>
          </a:p>
        </p:txBody>
      </p:sp>
      <p:sp>
        <p:nvSpPr>
          <p:cNvPr id="117" name="CustomShape 3"/>
          <p:cNvSpPr/>
          <p:nvPr/>
        </p:nvSpPr>
        <p:spPr>
          <a:xfrm>
            <a:off x="5979240" y="3244320"/>
            <a:ext cx="2325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l-GR" sz="1800" b="0" strike="noStrike" spc="-1">
                <a:solidFill>
                  <a:srgbClr val="000000"/>
                </a:solidFill>
                <a:latin typeface="Calibri"/>
                <a:ea typeface="DejaVu Sans"/>
              </a:rPr>
              <a:t> </a:t>
            </a:r>
            <a:endParaRPr lang="el-GR" sz="1800" b="0" strike="noStrike" spc="-1">
              <a:latin typeface="Arial"/>
            </a:endParaRPr>
          </a:p>
        </p:txBody>
      </p:sp>
      <p:sp>
        <p:nvSpPr>
          <p:cNvPr id="118" name="CustomShape 4"/>
          <p:cNvSpPr/>
          <p:nvPr/>
        </p:nvSpPr>
        <p:spPr>
          <a:xfrm>
            <a:off x="5979240" y="3244320"/>
            <a:ext cx="2325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l-GR" sz="1800" b="0" strike="noStrike" spc="-1">
                <a:solidFill>
                  <a:srgbClr val="000000"/>
                </a:solidFill>
                <a:latin typeface="Calibri"/>
                <a:ea typeface="DejaVu Sans"/>
              </a:rPr>
              <a:t> </a:t>
            </a:r>
            <a:endParaRPr lang="el-GR" sz="1800" b="0" strike="noStrike" spc="-1">
              <a:latin typeface="Arial"/>
            </a:endParaRPr>
          </a:p>
        </p:txBody>
      </p:sp>
      <p:sp>
        <p:nvSpPr>
          <p:cNvPr id="119" name="CustomShape 5"/>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3EECF664-FD3F-4322-AB14-EE76D10A70B7}" type="slidenum">
              <a:rPr lang="el-GR" sz="1200" b="0" strike="noStrike" spc="-1">
                <a:solidFill>
                  <a:srgbClr val="8B8B8B"/>
                </a:solidFill>
                <a:latin typeface="Calibri"/>
              </a:rPr>
              <a:t>3</a:t>
            </a:fld>
            <a:endParaRPr lang="el-GR" sz="1200" b="0" strike="noStrike" spc="-1">
              <a:latin typeface="Arial"/>
            </a:endParaRPr>
          </a:p>
        </p:txBody>
      </p:sp>
      <p:grpSp>
        <p:nvGrpSpPr>
          <p:cNvPr id="120" name="Group 6"/>
          <p:cNvGrpSpPr/>
          <p:nvPr/>
        </p:nvGrpSpPr>
        <p:grpSpPr>
          <a:xfrm>
            <a:off x="9169200" y="1007640"/>
            <a:ext cx="2151000" cy="4841640"/>
            <a:chOff x="9169200" y="1007640"/>
            <a:chExt cx="2151000" cy="4841640"/>
          </a:xfrm>
        </p:grpSpPr>
        <p:sp>
          <p:nvSpPr>
            <p:cNvPr id="121" name="CustomShape 7"/>
            <p:cNvSpPr/>
            <p:nvPr/>
          </p:nvSpPr>
          <p:spPr>
            <a:xfrm>
              <a:off x="9169200" y="1007640"/>
              <a:ext cx="2151000" cy="4841640"/>
            </a:xfrm>
            <a:custGeom>
              <a:avLst/>
              <a:gdLst/>
              <a:ahLst/>
              <a:cxnLst/>
              <a:rect l="l" t="t" r="r" b="b"/>
              <a:pathLst>
                <a:path w="716282" h="1612078">
                  <a:moveTo>
                    <a:pt x="714907" y="938730"/>
                  </a:moveTo>
                  <a:cubicBezTo>
                    <a:pt x="711513" y="930578"/>
                    <a:pt x="706777" y="923084"/>
                    <a:pt x="700767" y="916600"/>
                  </a:cubicBezTo>
                  <a:cubicBezTo>
                    <a:pt x="695324" y="909530"/>
                    <a:pt x="692567" y="901753"/>
                    <a:pt x="687617" y="894612"/>
                  </a:cubicBezTo>
                  <a:cubicBezTo>
                    <a:pt x="681962" y="886651"/>
                    <a:pt x="675528" y="879263"/>
                    <a:pt x="668387" y="872553"/>
                  </a:cubicBezTo>
                  <a:cubicBezTo>
                    <a:pt x="665559" y="869796"/>
                    <a:pt x="659338" y="866120"/>
                    <a:pt x="657641" y="862726"/>
                  </a:cubicBezTo>
                  <a:cubicBezTo>
                    <a:pt x="657076" y="860054"/>
                    <a:pt x="656934" y="857311"/>
                    <a:pt x="657217" y="854596"/>
                  </a:cubicBezTo>
                  <a:cubicBezTo>
                    <a:pt x="657217" y="850990"/>
                    <a:pt x="656793" y="847525"/>
                    <a:pt x="656510" y="843778"/>
                  </a:cubicBezTo>
                  <a:cubicBezTo>
                    <a:pt x="653894" y="799060"/>
                    <a:pt x="646824" y="754716"/>
                    <a:pt x="635300" y="711426"/>
                  </a:cubicBezTo>
                  <a:cubicBezTo>
                    <a:pt x="632473" y="701316"/>
                    <a:pt x="629291" y="691205"/>
                    <a:pt x="625474" y="681449"/>
                  </a:cubicBezTo>
                  <a:cubicBezTo>
                    <a:pt x="621656" y="671692"/>
                    <a:pt x="614939" y="662006"/>
                    <a:pt x="614020" y="651825"/>
                  </a:cubicBezTo>
                  <a:cubicBezTo>
                    <a:pt x="611828" y="629059"/>
                    <a:pt x="609071" y="606414"/>
                    <a:pt x="605678" y="583881"/>
                  </a:cubicBezTo>
                  <a:cubicBezTo>
                    <a:pt x="601294" y="550821"/>
                    <a:pt x="594437" y="518136"/>
                    <a:pt x="585175" y="486102"/>
                  </a:cubicBezTo>
                  <a:cubicBezTo>
                    <a:pt x="581216" y="471205"/>
                    <a:pt x="575206" y="456931"/>
                    <a:pt x="567288" y="443681"/>
                  </a:cubicBezTo>
                  <a:cubicBezTo>
                    <a:pt x="557249" y="428579"/>
                    <a:pt x="543604" y="416178"/>
                    <a:pt x="527626" y="407553"/>
                  </a:cubicBezTo>
                  <a:cubicBezTo>
                    <a:pt x="509103" y="397803"/>
                    <a:pt x="488883" y="391574"/>
                    <a:pt x="468098" y="389171"/>
                  </a:cubicBezTo>
                  <a:cubicBezTo>
                    <a:pt x="459332" y="388520"/>
                    <a:pt x="451060" y="384815"/>
                    <a:pt x="444767" y="378707"/>
                  </a:cubicBezTo>
                  <a:cubicBezTo>
                    <a:pt x="437768" y="372429"/>
                    <a:pt x="431830" y="365076"/>
                    <a:pt x="427163" y="356931"/>
                  </a:cubicBezTo>
                  <a:cubicBezTo>
                    <a:pt x="425184" y="351353"/>
                    <a:pt x="424618" y="345385"/>
                    <a:pt x="425467" y="339539"/>
                  </a:cubicBezTo>
                  <a:cubicBezTo>
                    <a:pt x="425467" y="337983"/>
                    <a:pt x="424901" y="333175"/>
                    <a:pt x="425467" y="331903"/>
                  </a:cubicBezTo>
                  <a:cubicBezTo>
                    <a:pt x="426032" y="330630"/>
                    <a:pt x="430204" y="329216"/>
                    <a:pt x="431476" y="328438"/>
                  </a:cubicBezTo>
                  <a:cubicBezTo>
                    <a:pt x="436142" y="325618"/>
                    <a:pt x="440596" y="322507"/>
                    <a:pt x="444838" y="319106"/>
                  </a:cubicBezTo>
                  <a:cubicBezTo>
                    <a:pt x="459897" y="307242"/>
                    <a:pt x="472340" y="292416"/>
                    <a:pt x="481390" y="275554"/>
                  </a:cubicBezTo>
                  <a:cubicBezTo>
                    <a:pt x="502175" y="237658"/>
                    <a:pt x="506699" y="192268"/>
                    <a:pt x="503942" y="149777"/>
                  </a:cubicBezTo>
                  <a:cubicBezTo>
                    <a:pt x="501326" y="109265"/>
                    <a:pt x="489802" y="67127"/>
                    <a:pt x="460462" y="37645"/>
                  </a:cubicBezTo>
                  <a:cubicBezTo>
                    <a:pt x="447312" y="24643"/>
                    <a:pt x="431547" y="14674"/>
                    <a:pt x="414155" y="8445"/>
                  </a:cubicBezTo>
                  <a:cubicBezTo>
                    <a:pt x="394218" y="2238"/>
                    <a:pt x="373432" y="-604"/>
                    <a:pt x="352576" y="32"/>
                  </a:cubicBezTo>
                  <a:cubicBezTo>
                    <a:pt x="312349" y="-1431"/>
                    <a:pt x="273606" y="15509"/>
                    <a:pt x="247305" y="46058"/>
                  </a:cubicBezTo>
                  <a:cubicBezTo>
                    <a:pt x="221006" y="77803"/>
                    <a:pt x="211956" y="120082"/>
                    <a:pt x="210896" y="160382"/>
                  </a:cubicBezTo>
                  <a:cubicBezTo>
                    <a:pt x="209623" y="202803"/>
                    <a:pt x="215774" y="247556"/>
                    <a:pt x="239176" y="284109"/>
                  </a:cubicBezTo>
                  <a:cubicBezTo>
                    <a:pt x="249710" y="300801"/>
                    <a:pt x="263708" y="315048"/>
                    <a:pt x="280180" y="325893"/>
                  </a:cubicBezTo>
                  <a:cubicBezTo>
                    <a:pt x="282089" y="327237"/>
                    <a:pt x="284069" y="328438"/>
                    <a:pt x="286120" y="329640"/>
                  </a:cubicBezTo>
                  <a:cubicBezTo>
                    <a:pt x="289372" y="331549"/>
                    <a:pt x="289301" y="330984"/>
                    <a:pt x="290220" y="334448"/>
                  </a:cubicBezTo>
                  <a:cubicBezTo>
                    <a:pt x="290785" y="338626"/>
                    <a:pt x="290785" y="342854"/>
                    <a:pt x="290220" y="347033"/>
                  </a:cubicBezTo>
                  <a:cubicBezTo>
                    <a:pt x="290503" y="352385"/>
                    <a:pt x="288736" y="357638"/>
                    <a:pt x="285271" y="361739"/>
                  </a:cubicBezTo>
                  <a:cubicBezTo>
                    <a:pt x="279827" y="370004"/>
                    <a:pt x="273111" y="377314"/>
                    <a:pt x="265263" y="383373"/>
                  </a:cubicBezTo>
                  <a:cubicBezTo>
                    <a:pt x="256992" y="389312"/>
                    <a:pt x="247165" y="388958"/>
                    <a:pt x="237408" y="390443"/>
                  </a:cubicBezTo>
                  <a:cubicBezTo>
                    <a:pt x="216905" y="393801"/>
                    <a:pt x="197322" y="401232"/>
                    <a:pt x="179718" y="412290"/>
                  </a:cubicBezTo>
                  <a:cubicBezTo>
                    <a:pt x="151933" y="430460"/>
                    <a:pt x="138501" y="458104"/>
                    <a:pt x="129522" y="489071"/>
                  </a:cubicBezTo>
                  <a:cubicBezTo>
                    <a:pt x="119978" y="523658"/>
                    <a:pt x="112837" y="558888"/>
                    <a:pt x="108312" y="594486"/>
                  </a:cubicBezTo>
                  <a:cubicBezTo>
                    <a:pt x="106827" y="605304"/>
                    <a:pt x="105413" y="616192"/>
                    <a:pt x="104140" y="627079"/>
                  </a:cubicBezTo>
                  <a:cubicBezTo>
                    <a:pt x="102868" y="637968"/>
                    <a:pt x="103646" y="651754"/>
                    <a:pt x="98627" y="661794"/>
                  </a:cubicBezTo>
                  <a:cubicBezTo>
                    <a:pt x="89082" y="681739"/>
                    <a:pt x="81800" y="702673"/>
                    <a:pt x="76851" y="724223"/>
                  </a:cubicBezTo>
                  <a:cubicBezTo>
                    <a:pt x="66741" y="766947"/>
                    <a:pt x="60591" y="810520"/>
                    <a:pt x="58540" y="854383"/>
                  </a:cubicBezTo>
                  <a:cubicBezTo>
                    <a:pt x="58752" y="857098"/>
                    <a:pt x="58611" y="859834"/>
                    <a:pt x="58116" y="862514"/>
                  </a:cubicBezTo>
                  <a:cubicBezTo>
                    <a:pt x="57268" y="864140"/>
                    <a:pt x="54015" y="866120"/>
                    <a:pt x="52672" y="867392"/>
                  </a:cubicBezTo>
                  <a:cubicBezTo>
                    <a:pt x="49067" y="870645"/>
                    <a:pt x="45603" y="873968"/>
                    <a:pt x="42209" y="877503"/>
                  </a:cubicBezTo>
                  <a:cubicBezTo>
                    <a:pt x="34573" y="884827"/>
                    <a:pt x="28210" y="893326"/>
                    <a:pt x="23332" y="902672"/>
                  </a:cubicBezTo>
                  <a:cubicBezTo>
                    <a:pt x="19797" y="909530"/>
                    <a:pt x="15556" y="915985"/>
                    <a:pt x="10606" y="921903"/>
                  </a:cubicBezTo>
                  <a:cubicBezTo>
                    <a:pt x="5304" y="928973"/>
                    <a:pt x="-1271" y="936679"/>
                    <a:pt x="-422" y="945729"/>
                  </a:cubicBezTo>
                  <a:cubicBezTo>
                    <a:pt x="-281" y="953301"/>
                    <a:pt x="6011" y="959325"/>
                    <a:pt x="13576" y="959169"/>
                  </a:cubicBezTo>
                  <a:cubicBezTo>
                    <a:pt x="14141" y="959162"/>
                    <a:pt x="14778" y="959113"/>
                    <a:pt x="15343" y="959021"/>
                  </a:cubicBezTo>
                  <a:cubicBezTo>
                    <a:pt x="24181" y="957253"/>
                    <a:pt x="31321" y="948628"/>
                    <a:pt x="36553" y="942265"/>
                  </a:cubicBezTo>
                  <a:cubicBezTo>
                    <a:pt x="33301" y="953082"/>
                    <a:pt x="29907" y="963475"/>
                    <a:pt x="27362" y="974787"/>
                  </a:cubicBezTo>
                  <a:cubicBezTo>
                    <a:pt x="24393" y="984127"/>
                    <a:pt x="23686" y="994025"/>
                    <a:pt x="25170" y="1003704"/>
                  </a:cubicBezTo>
                  <a:cubicBezTo>
                    <a:pt x="27150" y="1011340"/>
                    <a:pt x="34573" y="1017278"/>
                    <a:pt x="42068" y="1012259"/>
                  </a:cubicBezTo>
                  <a:cubicBezTo>
                    <a:pt x="49561" y="1007239"/>
                    <a:pt x="52672" y="995998"/>
                    <a:pt x="55570" y="988362"/>
                  </a:cubicBezTo>
                  <a:cubicBezTo>
                    <a:pt x="54369" y="999603"/>
                    <a:pt x="49561" y="1032762"/>
                    <a:pt x="68650" y="1032409"/>
                  </a:cubicBezTo>
                  <a:cubicBezTo>
                    <a:pt x="87739" y="1032055"/>
                    <a:pt x="86254" y="997058"/>
                    <a:pt x="87173" y="984898"/>
                  </a:cubicBezTo>
                  <a:cubicBezTo>
                    <a:pt x="87668" y="994937"/>
                    <a:pt x="87597" y="1039903"/>
                    <a:pt x="108383" y="1031419"/>
                  </a:cubicBezTo>
                  <a:cubicBezTo>
                    <a:pt x="116867" y="1027884"/>
                    <a:pt x="117644" y="1015228"/>
                    <a:pt x="118280" y="1007522"/>
                  </a:cubicBezTo>
                  <a:cubicBezTo>
                    <a:pt x="119129" y="996492"/>
                    <a:pt x="118280" y="985392"/>
                    <a:pt x="118280" y="974363"/>
                  </a:cubicBezTo>
                  <a:cubicBezTo>
                    <a:pt x="122452" y="983130"/>
                    <a:pt x="127188" y="997624"/>
                    <a:pt x="136945" y="1001795"/>
                  </a:cubicBezTo>
                  <a:cubicBezTo>
                    <a:pt x="151084" y="1008017"/>
                    <a:pt x="151509" y="988079"/>
                    <a:pt x="150448" y="979595"/>
                  </a:cubicBezTo>
                  <a:cubicBezTo>
                    <a:pt x="148893" y="967576"/>
                    <a:pt x="143379" y="954920"/>
                    <a:pt x="144298" y="942901"/>
                  </a:cubicBezTo>
                  <a:cubicBezTo>
                    <a:pt x="145782" y="929143"/>
                    <a:pt x="145641" y="915257"/>
                    <a:pt x="143803" y="901541"/>
                  </a:cubicBezTo>
                  <a:cubicBezTo>
                    <a:pt x="143308" y="898084"/>
                    <a:pt x="142530" y="894655"/>
                    <a:pt x="141611" y="891289"/>
                  </a:cubicBezTo>
                  <a:cubicBezTo>
                    <a:pt x="140339" y="888695"/>
                    <a:pt x="139349" y="886001"/>
                    <a:pt x="138572" y="883229"/>
                  </a:cubicBezTo>
                  <a:cubicBezTo>
                    <a:pt x="139561" y="879772"/>
                    <a:pt x="141117" y="876484"/>
                    <a:pt x="143095" y="873473"/>
                  </a:cubicBezTo>
                  <a:cubicBezTo>
                    <a:pt x="144581" y="870291"/>
                    <a:pt x="145994" y="867039"/>
                    <a:pt x="147409" y="863716"/>
                  </a:cubicBezTo>
                  <a:cubicBezTo>
                    <a:pt x="152641" y="851605"/>
                    <a:pt x="157518" y="839324"/>
                    <a:pt x="162114" y="826881"/>
                  </a:cubicBezTo>
                  <a:cubicBezTo>
                    <a:pt x="171729" y="800792"/>
                    <a:pt x="184384" y="742039"/>
                    <a:pt x="190393" y="714890"/>
                  </a:cubicBezTo>
                  <a:cubicBezTo>
                    <a:pt x="188343" y="750948"/>
                    <a:pt x="183324" y="819598"/>
                    <a:pt x="188414" y="855515"/>
                  </a:cubicBezTo>
                  <a:cubicBezTo>
                    <a:pt x="190464" y="864324"/>
                    <a:pt x="191807" y="873289"/>
                    <a:pt x="192373" y="882310"/>
                  </a:cubicBezTo>
                  <a:cubicBezTo>
                    <a:pt x="191736" y="889720"/>
                    <a:pt x="190393" y="897044"/>
                    <a:pt x="188201" y="904157"/>
                  </a:cubicBezTo>
                  <a:cubicBezTo>
                    <a:pt x="184384" y="921288"/>
                    <a:pt x="181768" y="938680"/>
                    <a:pt x="180566" y="956193"/>
                  </a:cubicBezTo>
                  <a:cubicBezTo>
                    <a:pt x="172931" y="1019902"/>
                    <a:pt x="173638" y="1084324"/>
                    <a:pt x="182546" y="1147863"/>
                  </a:cubicBezTo>
                  <a:cubicBezTo>
                    <a:pt x="185374" y="1165539"/>
                    <a:pt x="190606" y="1182860"/>
                    <a:pt x="193787" y="1200465"/>
                  </a:cubicBezTo>
                  <a:cubicBezTo>
                    <a:pt x="200927" y="1233786"/>
                    <a:pt x="202695" y="1268041"/>
                    <a:pt x="198948" y="1301921"/>
                  </a:cubicBezTo>
                  <a:cubicBezTo>
                    <a:pt x="195200" y="1333843"/>
                    <a:pt x="196898" y="1366174"/>
                    <a:pt x="204109" y="1397509"/>
                  </a:cubicBezTo>
                  <a:cubicBezTo>
                    <a:pt x="207643" y="1415035"/>
                    <a:pt x="212522" y="1432244"/>
                    <a:pt x="218814" y="1448979"/>
                  </a:cubicBezTo>
                  <a:cubicBezTo>
                    <a:pt x="221925" y="1457180"/>
                    <a:pt x="228995" y="1467573"/>
                    <a:pt x="228642" y="1476765"/>
                  </a:cubicBezTo>
                  <a:cubicBezTo>
                    <a:pt x="228075" y="1492390"/>
                    <a:pt x="214502" y="1508439"/>
                    <a:pt x="205098" y="1519822"/>
                  </a:cubicBezTo>
                  <a:cubicBezTo>
                    <a:pt x="193363" y="1533962"/>
                    <a:pt x="177597" y="1544143"/>
                    <a:pt x="168335" y="1560263"/>
                  </a:cubicBezTo>
                  <a:cubicBezTo>
                    <a:pt x="158367" y="1577584"/>
                    <a:pt x="164305" y="1593209"/>
                    <a:pt x="182475" y="1600350"/>
                  </a:cubicBezTo>
                  <a:cubicBezTo>
                    <a:pt x="197887" y="1606289"/>
                    <a:pt x="217825" y="1608905"/>
                    <a:pt x="230833" y="1596461"/>
                  </a:cubicBezTo>
                  <a:cubicBezTo>
                    <a:pt x="235852" y="1614490"/>
                    <a:pt x="263708" y="1615480"/>
                    <a:pt x="276645" y="1606430"/>
                  </a:cubicBezTo>
                  <a:cubicBezTo>
                    <a:pt x="283715" y="1600972"/>
                    <a:pt x="289089" y="1593612"/>
                    <a:pt x="292129" y="1585220"/>
                  </a:cubicBezTo>
                  <a:cubicBezTo>
                    <a:pt x="293260" y="1580872"/>
                    <a:pt x="294957" y="1576708"/>
                    <a:pt x="297290" y="1572847"/>
                  </a:cubicBezTo>
                  <a:cubicBezTo>
                    <a:pt x="300189" y="1569171"/>
                    <a:pt x="303794" y="1566272"/>
                    <a:pt x="306551" y="1562384"/>
                  </a:cubicBezTo>
                  <a:cubicBezTo>
                    <a:pt x="317368" y="1545663"/>
                    <a:pt x="321539" y="1525470"/>
                    <a:pt x="318216" y="1505823"/>
                  </a:cubicBezTo>
                  <a:cubicBezTo>
                    <a:pt x="317015" y="1500541"/>
                    <a:pt x="316237" y="1495175"/>
                    <a:pt x="315884" y="1489774"/>
                  </a:cubicBezTo>
                  <a:cubicBezTo>
                    <a:pt x="315884" y="1484330"/>
                    <a:pt x="317086" y="1478674"/>
                    <a:pt x="317580" y="1473230"/>
                  </a:cubicBezTo>
                  <a:cubicBezTo>
                    <a:pt x="318641" y="1462200"/>
                    <a:pt x="319419" y="1451100"/>
                    <a:pt x="320055" y="1440071"/>
                  </a:cubicBezTo>
                  <a:cubicBezTo>
                    <a:pt x="321469" y="1417729"/>
                    <a:pt x="322529" y="1395317"/>
                    <a:pt x="323448" y="1372975"/>
                  </a:cubicBezTo>
                  <a:cubicBezTo>
                    <a:pt x="324367" y="1350634"/>
                    <a:pt x="323448" y="1328293"/>
                    <a:pt x="325782" y="1306446"/>
                  </a:cubicBezTo>
                  <a:cubicBezTo>
                    <a:pt x="326841" y="1296123"/>
                    <a:pt x="331155" y="1285730"/>
                    <a:pt x="332851" y="1275337"/>
                  </a:cubicBezTo>
                  <a:cubicBezTo>
                    <a:pt x="334548" y="1264944"/>
                    <a:pt x="336174" y="1254127"/>
                    <a:pt x="337446" y="1243663"/>
                  </a:cubicBezTo>
                  <a:cubicBezTo>
                    <a:pt x="340063" y="1221746"/>
                    <a:pt x="341830" y="1199758"/>
                    <a:pt x="343315" y="1177770"/>
                  </a:cubicBezTo>
                  <a:cubicBezTo>
                    <a:pt x="344941" y="1152530"/>
                    <a:pt x="346214" y="1127219"/>
                    <a:pt x="347203" y="1101978"/>
                  </a:cubicBezTo>
                  <a:cubicBezTo>
                    <a:pt x="347698" y="1089747"/>
                    <a:pt x="348051" y="1077516"/>
                    <a:pt x="348405" y="1065355"/>
                  </a:cubicBezTo>
                  <a:cubicBezTo>
                    <a:pt x="348405" y="1058780"/>
                    <a:pt x="348759" y="1052205"/>
                    <a:pt x="348900" y="1045630"/>
                  </a:cubicBezTo>
                  <a:cubicBezTo>
                    <a:pt x="349678" y="1039599"/>
                    <a:pt x="349678" y="1033490"/>
                    <a:pt x="348900" y="1027459"/>
                  </a:cubicBezTo>
                  <a:cubicBezTo>
                    <a:pt x="354132" y="1028237"/>
                    <a:pt x="359434" y="1028237"/>
                    <a:pt x="364666" y="1027459"/>
                  </a:cubicBezTo>
                  <a:cubicBezTo>
                    <a:pt x="363958" y="1032600"/>
                    <a:pt x="363958" y="1037803"/>
                    <a:pt x="364666" y="1042943"/>
                  </a:cubicBezTo>
                  <a:lnTo>
                    <a:pt x="365090" y="1059841"/>
                  </a:lnTo>
                  <a:cubicBezTo>
                    <a:pt x="365090" y="1071082"/>
                    <a:pt x="365726" y="1082394"/>
                    <a:pt x="366150" y="1093636"/>
                  </a:cubicBezTo>
                  <a:cubicBezTo>
                    <a:pt x="366999" y="1116189"/>
                    <a:pt x="367989" y="1138672"/>
                    <a:pt x="369331" y="1161226"/>
                  </a:cubicBezTo>
                  <a:cubicBezTo>
                    <a:pt x="371877" y="1204071"/>
                    <a:pt x="373432" y="1249036"/>
                    <a:pt x="384037" y="1290821"/>
                  </a:cubicBezTo>
                  <a:cubicBezTo>
                    <a:pt x="385805" y="1295968"/>
                    <a:pt x="387148" y="1301235"/>
                    <a:pt x="388138" y="1306587"/>
                  </a:cubicBezTo>
                  <a:cubicBezTo>
                    <a:pt x="388703" y="1312031"/>
                    <a:pt x="388138" y="1317687"/>
                    <a:pt x="388633" y="1323202"/>
                  </a:cubicBezTo>
                  <a:cubicBezTo>
                    <a:pt x="388633" y="1334302"/>
                    <a:pt x="389340" y="1345402"/>
                    <a:pt x="389763" y="1356502"/>
                  </a:cubicBezTo>
                  <a:cubicBezTo>
                    <a:pt x="390612" y="1378752"/>
                    <a:pt x="391602" y="1401023"/>
                    <a:pt x="392804" y="1423315"/>
                  </a:cubicBezTo>
                  <a:cubicBezTo>
                    <a:pt x="393440" y="1434485"/>
                    <a:pt x="394076" y="1445656"/>
                    <a:pt x="394924" y="1456827"/>
                  </a:cubicBezTo>
                  <a:cubicBezTo>
                    <a:pt x="395773" y="1467998"/>
                    <a:pt x="397752" y="1478956"/>
                    <a:pt x="398036" y="1489915"/>
                  </a:cubicBezTo>
                  <a:cubicBezTo>
                    <a:pt x="398036" y="1499389"/>
                    <a:pt x="394784" y="1509146"/>
                    <a:pt x="394713" y="1518973"/>
                  </a:cubicBezTo>
                  <a:cubicBezTo>
                    <a:pt x="394571" y="1529585"/>
                    <a:pt x="396551" y="1540120"/>
                    <a:pt x="400581" y="1549940"/>
                  </a:cubicBezTo>
                  <a:cubicBezTo>
                    <a:pt x="402702" y="1554981"/>
                    <a:pt x="405388" y="1559732"/>
                    <a:pt x="408711" y="1564080"/>
                  </a:cubicBezTo>
                  <a:cubicBezTo>
                    <a:pt x="411398" y="1567616"/>
                    <a:pt x="415781" y="1570656"/>
                    <a:pt x="418326" y="1574261"/>
                  </a:cubicBezTo>
                  <a:cubicBezTo>
                    <a:pt x="420871" y="1577867"/>
                    <a:pt x="421366" y="1584654"/>
                    <a:pt x="423628" y="1589179"/>
                  </a:cubicBezTo>
                  <a:cubicBezTo>
                    <a:pt x="425820" y="1593846"/>
                    <a:pt x="428789" y="1598116"/>
                    <a:pt x="432324" y="1601835"/>
                  </a:cubicBezTo>
                  <a:cubicBezTo>
                    <a:pt x="444767" y="1614420"/>
                    <a:pt x="477147" y="1617106"/>
                    <a:pt x="483086" y="1596037"/>
                  </a:cubicBezTo>
                  <a:cubicBezTo>
                    <a:pt x="502175" y="1614207"/>
                    <a:pt x="558592" y="1603107"/>
                    <a:pt x="550250" y="1570019"/>
                  </a:cubicBezTo>
                  <a:cubicBezTo>
                    <a:pt x="546432" y="1555172"/>
                    <a:pt x="533424" y="1542658"/>
                    <a:pt x="521971" y="1532972"/>
                  </a:cubicBezTo>
                  <a:cubicBezTo>
                    <a:pt x="509244" y="1521843"/>
                    <a:pt x="498710" y="1508410"/>
                    <a:pt x="490934" y="1493379"/>
                  </a:cubicBezTo>
                  <a:cubicBezTo>
                    <a:pt x="485702" y="1485659"/>
                    <a:pt x="484358" y="1475916"/>
                    <a:pt x="487399" y="1467079"/>
                  </a:cubicBezTo>
                  <a:cubicBezTo>
                    <a:pt x="493620" y="1452740"/>
                    <a:pt x="498923" y="1438063"/>
                    <a:pt x="503448" y="1423103"/>
                  </a:cubicBezTo>
                  <a:cubicBezTo>
                    <a:pt x="513557" y="1388706"/>
                    <a:pt x="518082" y="1352882"/>
                    <a:pt x="516668" y="1317051"/>
                  </a:cubicBezTo>
                  <a:cubicBezTo>
                    <a:pt x="516031" y="1303759"/>
                    <a:pt x="513557" y="1290750"/>
                    <a:pt x="513275" y="1277388"/>
                  </a:cubicBezTo>
                  <a:cubicBezTo>
                    <a:pt x="513062" y="1259613"/>
                    <a:pt x="514123" y="1241846"/>
                    <a:pt x="516456" y="1224221"/>
                  </a:cubicBezTo>
                  <a:cubicBezTo>
                    <a:pt x="519495" y="1200041"/>
                    <a:pt x="525788" y="1176709"/>
                    <a:pt x="530596" y="1152812"/>
                  </a:cubicBezTo>
                  <a:cubicBezTo>
                    <a:pt x="541554" y="1097312"/>
                    <a:pt x="540281" y="1038984"/>
                    <a:pt x="535969" y="983130"/>
                  </a:cubicBezTo>
                  <a:cubicBezTo>
                    <a:pt x="534414" y="963051"/>
                    <a:pt x="532292" y="942972"/>
                    <a:pt x="529393" y="923034"/>
                  </a:cubicBezTo>
                  <a:cubicBezTo>
                    <a:pt x="528121" y="914479"/>
                    <a:pt x="526212" y="906278"/>
                    <a:pt x="524303" y="897935"/>
                  </a:cubicBezTo>
                  <a:cubicBezTo>
                    <a:pt x="523313" y="893622"/>
                    <a:pt x="522677" y="889168"/>
                    <a:pt x="522041" y="884785"/>
                  </a:cubicBezTo>
                  <a:cubicBezTo>
                    <a:pt x="521688" y="879383"/>
                    <a:pt x="522253" y="873968"/>
                    <a:pt x="523597" y="868736"/>
                  </a:cubicBezTo>
                  <a:cubicBezTo>
                    <a:pt x="530666" y="828719"/>
                    <a:pt x="526425" y="755614"/>
                    <a:pt x="524091" y="715456"/>
                  </a:cubicBezTo>
                  <a:cubicBezTo>
                    <a:pt x="529889" y="742676"/>
                    <a:pt x="542049" y="800297"/>
                    <a:pt x="551734" y="826739"/>
                  </a:cubicBezTo>
                  <a:cubicBezTo>
                    <a:pt x="556472" y="839183"/>
                    <a:pt x="561349" y="851463"/>
                    <a:pt x="566440" y="863575"/>
                  </a:cubicBezTo>
                  <a:cubicBezTo>
                    <a:pt x="567854" y="866897"/>
                    <a:pt x="569268" y="870150"/>
                    <a:pt x="570752" y="873331"/>
                  </a:cubicBezTo>
                  <a:cubicBezTo>
                    <a:pt x="572237" y="876513"/>
                    <a:pt x="575277" y="880401"/>
                    <a:pt x="575206" y="883088"/>
                  </a:cubicBezTo>
                  <a:cubicBezTo>
                    <a:pt x="574429" y="885860"/>
                    <a:pt x="573439" y="888553"/>
                    <a:pt x="572167" y="891148"/>
                  </a:cubicBezTo>
                  <a:cubicBezTo>
                    <a:pt x="571247" y="894513"/>
                    <a:pt x="570541" y="897942"/>
                    <a:pt x="570045" y="901400"/>
                  </a:cubicBezTo>
                  <a:cubicBezTo>
                    <a:pt x="568136" y="915109"/>
                    <a:pt x="567996" y="929001"/>
                    <a:pt x="569480" y="942760"/>
                  </a:cubicBezTo>
                  <a:cubicBezTo>
                    <a:pt x="570611" y="954779"/>
                    <a:pt x="564955" y="967434"/>
                    <a:pt x="563400" y="979454"/>
                  </a:cubicBezTo>
                  <a:cubicBezTo>
                    <a:pt x="562269" y="987938"/>
                    <a:pt x="562339" y="1007734"/>
                    <a:pt x="576904" y="1001654"/>
                  </a:cubicBezTo>
                  <a:cubicBezTo>
                    <a:pt x="586589" y="997482"/>
                    <a:pt x="591043" y="982989"/>
                    <a:pt x="595567" y="974222"/>
                  </a:cubicBezTo>
                  <a:cubicBezTo>
                    <a:pt x="595567" y="984827"/>
                    <a:pt x="595002" y="995432"/>
                    <a:pt x="595567" y="1006037"/>
                  </a:cubicBezTo>
                  <a:cubicBezTo>
                    <a:pt x="596134" y="1014026"/>
                    <a:pt x="596699" y="1027601"/>
                    <a:pt x="605536" y="1031277"/>
                  </a:cubicBezTo>
                  <a:cubicBezTo>
                    <a:pt x="626251" y="1039762"/>
                    <a:pt x="626110" y="994725"/>
                    <a:pt x="626746" y="984756"/>
                  </a:cubicBezTo>
                  <a:cubicBezTo>
                    <a:pt x="627736" y="996634"/>
                    <a:pt x="627241" y="1032197"/>
                    <a:pt x="645269" y="1032267"/>
                  </a:cubicBezTo>
                  <a:cubicBezTo>
                    <a:pt x="663297" y="1032338"/>
                    <a:pt x="659409" y="999603"/>
                    <a:pt x="658348" y="988220"/>
                  </a:cubicBezTo>
                  <a:cubicBezTo>
                    <a:pt x="661318" y="995998"/>
                    <a:pt x="664640" y="1007168"/>
                    <a:pt x="671922" y="1012117"/>
                  </a:cubicBezTo>
                  <a:cubicBezTo>
                    <a:pt x="679205" y="1017066"/>
                    <a:pt x="686840" y="1011057"/>
                    <a:pt x="688819" y="1003562"/>
                  </a:cubicBezTo>
                  <a:cubicBezTo>
                    <a:pt x="690304" y="993876"/>
                    <a:pt x="689526" y="983985"/>
                    <a:pt x="686557" y="974646"/>
                  </a:cubicBezTo>
                  <a:cubicBezTo>
                    <a:pt x="684012" y="963687"/>
                    <a:pt x="680618" y="952941"/>
                    <a:pt x="677366" y="942123"/>
                  </a:cubicBezTo>
                  <a:cubicBezTo>
                    <a:pt x="683446" y="949194"/>
                    <a:pt x="692920" y="960576"/>
                    <a:pt x="703383" y="959092"/>
                  </a:cubicBezTo>
                  <a:cubicBezTo>
                    <a:pt x="711797" y="957402"/>
                    <a:pt x="717170" y="949229"/>
                    <a:pt x="715473" y="940851"/>
                  </a:cubicBezTo>
                  <a:cubicBezTo>
                    <a:pt x="715331" y="940130"/>
                    <a:pt x="715119" y="939423"/>
                    <a:pt x="714907" y="938730"/>
                  </a:cubicBezTo>
                  <a:close/>
                </a:path>
              </a:pathLst>
            </a:custGeom>
            <a:solidFill>
              <a:srgbClr val="001033">
                <a:alpha val="33000"/>
              </a:srgbClr>
            </a:solidFill>
            <a:ln>
              <a:noFill/>
            </a:ln>
          </p:spPr>
          <p:style>
            <a:lnRef idx="0">
              <a:scrgbClr r="0" g="0" b="0"/>
            </a:lnRef>
            <a:fillRef idx="0">
              <a:scrgbClr r="0" g="0" b="0"/>
            </a:fillRef>
            <a:effectRef idx="0">
              <a:scrgbClr r="0" g="0" b="0"/>
            </a:effectRef>
            <a:fontRef idx="minor"/>
          </p:style>
        </p:sp>
        <p:sp>
          <p:nvSpPr>
            <p:cNvPr id="122" name="CustomShape 8"/>
            <p:cNvSpPr/>
            <p:nvPr/>
          </p:nvSpPr>
          <p:spPr>
            <a:xfrm>
              <a:off x="9169560" y="1007640"/>
              <a:ext cx="2150640" cy="4841640"/>
            </a:xfrm>
            <a:custGeom>
              <a:avLst/>
              <a:gdLst/>
              <a:ahLst/>
              <a:cxnLst/>
              <a:rect l="l" t="t" r="r" b="b"/>
              <a:pathLst>
                <a:path w="716164" h="1612078">
                  <a:moveTo>
                    <a:pt x="262506" y="1291952"/>
                  </a:moveTo>
                  <a:cubicBezTo>
                    <a:pt x="252679" y="1289803"/>
                    <a:pt x="243700" y="1284896"/>
                    <a:pt x="236630" y="1277812"/>
                  </a:cubicBezTo>
                  <a:cubicBezTo>
                    <a:pt x="230408" y="1270006"/>
                    <a:pt x="226166" y="1260851"/>
                    <a:pt x="224187" y="1251087"/>
                  </a:cubicBezTo>
                  <a:cubicBezTo>
                    <a:pt x="219097" y="1266457"/>
                    <a:pt x="224541" y="1283341"/>
                    <a:pt x="237620" y="1292871"/>
                  </a:cubicBezTo>
                  <a:cubicBezTo>
                    <a:pt x="251477" y="1301596"/>
                    <a:pt x="268727" y="1302918"/>
                    <a:pt x="283715" y="1296406"/>
                  </a:cubicBezTo>
                  <a:cubicBezTo>
                    <a:pt x="276787" y="1294356"/>
                    <a:pt x="269505" y="1293437"/>
                    <a:pt x="262506" y="1291952"/>
                  </a:cubicBezTo>
                  <a:close/>
                  <a:moveTo>
                    <a:pt x="85759" y="910874"/>
                  </a:moveTo>
                  <a:cubicBezTo>
                    <a:pt x="78195" y="916381"/>
                    <a:pt x="69569" y="920369"/>
                    <a:pt x="60449" y="922610"/>
                  </a:cubicBezTo>
                  <a:cubicBezTo>
                    <a:pt x="78477" y="927382"/>
                    <a:pt x="97000" y="916621"/>
                    <a:pt x="101737" y="898579"/>
                  </a:cubicBezTo>
                  <a:cubicBezTo>
                    <a:pt x="102585" y="895439"/>
                    <a:pt x="102939" y="892201"/>
                    <a:pt x="102868" y="888956"/>
                  </a:cubicBezTo>
                  <a:cubicBezTo>
                    <a:pt x="98627" y="897313"/>
                    <a:pt x="92758" y="904751"/>
                    <a:pt x="85617" y="910874"/>
                  </a:cubicBezTo>
                  <a:close/>
                  <a:moveTo>
                    <a:pt x="356252" y="807862"/>
                  </a:moveTo>
                  <a:cubicBezTo>
                    <a:pt x="355475" y="803479"/>
                    <a:pt x="355121" y="796267"/>
                    <a:pt x="360494" y="794712"/>
                  </a:cubicBezTo>
                  <a:cubicBezTo>
                    <a:pt x="350243" y="788137"/>
                    <a:pt x="346991" y="806307"/>
                    <a:pt x="348334" y="812811"/>
                  </a:cubicBezTo>
                  <a:cubicBezTo>
                    <a:pt x="348899" y="818093"/>
                    <a:pt x="353637" y="821917"/>
                    <a:pt x="358939" y="821352"/>
                  </a:cubicBezTo>
                  <a:cubicBezTo>
                    <a:pt x="364171" y="820786"/>
                    <a:pt x="367989" y="816049"/>
                    <a:pt x="367422" y="810768"/>
                  </a:cubicBezTo>
                  <a:cubicBezTo>
                    <a:pt x="367352" y="809637"/>
                    <a:pt x="366999" y="808534"/>
                    <a:pt x="366503" y="807509"/>
                  </a:cubicBezTo>
                  <a:cubicBezTo>
                    <a:pt x="367352" y="809064"/>
                    <a:pt x="358161" y="818962"/>
                    <a:pt x="356111" y="807862"/>
                  </a:cubicBezTo>
                  <a:close/>
                  <a:moveTo>
                    <a:pt x="714907" y="938730"/>
                  </a:moveTo>
                  <a:cubicBezTo>
                    <a:pt x="711513" y="930578"/>
                    <a:pt x="706776" y="923084"/>
                    <a:pt x="700767" y="916600"/>
                  </a:cubicBezTo>
                  <a:cubicBezTo>
                    <a:pt x="695323" y="909530"/>
                    <a:pt x="692566" y="901753"/>
                    <a:pt x="687617" y="894612"/>
                  </a:cubicBezTo>
                  <a:cubicBezTo>
                    <a:pt x="681961" y="886651"/>
                    <a:pt x="675528" y="879263"/>
                    <a:pt x="668387" y="872553"/>
                  </a:cubicBezTo>
                  <a:cubicBezTo>
                    <a:pt x="665559" y="869796"/>
                    <a:pt x="659338" y="866120"/>
                    <a:pt x="657641" y="862726"/>
                  </a:cubicBezTo>
                  <a:cubicBezTo>
                    <a:pt x="657076" y="860054"/>
                    <a:pt x="656934" y="857311"/>
                    <a:pt x="657216" y="854596"/>
                  </a:cubicBezTo>
                  <a:cubicBezTo>
                    <a:pt x="657216" y="850990"/>
                    <a:pt x="656793" y="847525"/>
                    <a:pt x="656510" y="843778"/>
                  </a:cubicBezTo>
                  <a:cubicBezTo>
                    <a:pt x="653894" y="799060"/>
                    <a:pt x="646824" y="754716"/>
                    <a:pt x="635300" y="711426"/>
                  </a:cubicBezTo>
                  <a:cubicBezTo>
                    <a:pt x="632472" y="701316"/>
                    <a:pt x="629291" y="691205"/>
                    <a:pt x="625473" y="681449"/>
                  </a:cubicBezTo>
                  <a:cubicBezTo>
                    <a:pt x="621656" y="671692"/>
                    <a:pt x="614939" y="662006"/>
                    <a:pt x="614020" y="651825"/>
                  </a:cubicBezTo>
                  <a:cubicBezTo>
                    <a:pt x="611828" y="629059"/>
                    <a:pt x="609071" y="606414"/>
                    <a:pt x="605678" y="583881"/>
                  </a:cubicBezTo>
                  <a:cubicBezTo>
                    <a:pt x="601294" y="550821"/>
                    <a:pt x="594437" y="518136"/>
                    <a:pt x="585175" y="486102"/>
                  </a:cubicBezTo>
                  <a:cubicBezTo>
                    <a:pt x="581215" y="471205"/>
                    <a:pt x="575206" y="456931"/>
                    <a:pt x="567288" y="443681"/>
                  </a:cubicBezTo>
                  <a:cubicBezTo>
                    <a:pt x="557249" y="428579"/>
                    <a:pt x="543604" y="416178"/>
                    <a:pt x="527626" y="407553"/>
                  </a:cubicBezTo>
                  <a:cubicBezTo>
                    <a:pt x="509103" y="397803"/>
                    <a:pt x="488883" y="391574"/>
                    <a:pt x="468097" y="389171"/>
                  </a:cubicBezTo>
                  <a:cubicBezTo>
                    <a:pt x="459331" y="388520"/>
                    <a:pt x="451060" y="384815"/>
                    <a:pt x="444767" y="378707"/>
                  </a:cubicBezTo>
                  <a:cubicBezTo>
                    <a:pt x="437768" y="372429"/>
                    <a:pt x="431830" y="365076"/>
                    <a:pt x="427163" y="356931"/>
                  </a:cubicBezTo>
                  <a:cubicBezTo>
                    <a:pt x="425184" y="351353"/>
                    <a:pt x="424618" y="345385"/>
                    <a:pt x="425467" y="339539"/>
                  </a:cubicBezTo>
                  <a:cubicBezTo>
                    <a:pt x="425467" y="337983"/>
                    <a:pt x="424901" y="333175"/>
                    <a:pt x="425467" y="331903"/>
                  </a:cubicBezTo>
                  <a:cubicBezTo>
                    <a:pt x="426032" y="330630"/>
                    <a:pt x="430203" y="329216"/>
                    <a:pt x="431476" y="328438"/>
                  </a:cubicBezTo>
                  <a:cubicBezTo>
                    <a:pt x="436142" y="325618"/>
                    <a:pt x="440596" y="322507"/>
                    <a:pt x="444838" y="319106"/>
                  </a:cubicBezTo>
                  <a:cubicBezTo>
                    <a:pt x="459897" y="307242"/>
                    <a:pt x="472340" y="292416"/>
                    <a:pt x="481389" y="275554"/>
                  </a:cubicBezTo>
                  <a:cubicBezTo>
                    <a:pt x="502175" y="237658"/>
                    <a:pt x="506699" y="192268"/>
                    <a:pt x="503942" y="149777"/>
                  </a:cubicBezTo>
                  <a:cubicBezTo>
                    <a:pt x="501326" y="109265"/>
                    <a:pt x="489802" y="67127"/>
                    <a:pt x="460462" y="37645"/>
                  </a:cubicBezTo>
                  <a:cubicBezTo>
                    <a:pt x="447312" y="24643"/>
                    <a:pt x="431547" y="14674"/>
                    <a:pt x="414155" y="8445"/>
                  </a:cubicBezTo>
                  <a:cubicBezTo>
                    <a:pt x="394218" y="2238"/>
                    <a:pt x="373432" y="-604"/>
                    <a:pt x="352576" y="32"/>
                  </a:cubicBezTo>
                  <a:cubicBezTo>
                    <a:pt x="312349" y="-1431"/>
                    <a:pt x="273606" y="15509"/>
                    <a:pt x="247305" y="46058"/>
                  </a:cubicBezTo>
                  <a:cubicBezTo>
                    <a:pt x="221006" y="77803"/>
                    <a:pt x="211956" y="120082"/>
                    <a:pt x="210896" y="160382"/>
                  </a:cubicBezTo>
                  <a:cubicBezTo>
                    <a:pt x="209623" y="202803"/>
                    <a:pt x="215774" y="247556"/>
                    <a:pt x="239176" y="284109"/>
                  </a:cubicBezTo>
                  <a:cubicBezTo>
                    <a:pt x="249710" y="300801"/>
                    <a:pt x="263708" y="315048"/>
                    <a:pt x="280180" y="325893"/>
                  </a:cubicBezTo>
                  <a:cubicBezTo>
                    <a:pt x="282089" y="327237"/>
                    <a:pt x="284069" y="328438"/>
                    <a:pt x="286119" y="329640"/>
                  </a:cubicBezTo>
                  <a:cubicBezTo>
                    <a:pt x="289372" y="331549"/>
                    <a:pt x="289301" y="330984"/>
                    <a:pt x="290220" y="334448"/>
                  </a:cubicBezTo>
                  <a:cubicBezTo>
                    <a:pt x="290785" y="338626"/>
                    <a:pt x="290785" y="342854"/>
                    <a:pt x="290220" y="347033"/>
                  </a:cubicBezTo>
                  <a:cubicBezTo>
                    <a:pt x="290502" y="352385"/>
                    <a:pt x="288735" y="357638"/>
                    <a:pt x="285271" y="361739"/>
                  </a:cubicBezTo>
                  <a:cubicBezTo>
                    <a:pt x="279827" y="370004"/>
                    <a:pt x="273111" y="377314"/>
                    <a:pt x="265263" y="383373"/>
                  </a:cubicBezTo>
                  <a:cubicBezTo>
                    <a:pt x="256991" y="389312"/>
                    <a:pt x="247164" y="388958"/>
                    <a:pt x="237408" y="390443"/>
                  </a:cubicBezTo>
                  <a:cubicBezTo>
                    <a:pt x="216905" y="393801"/>
                    <a:pt x="197322" y="401232"/>
                    <a:pt x="179718" y="412290"/>
                  </a:cubicBezTo>
                  <a:cubicBezTo>
                    <a:pt x="151933" y="430460"/>
                    <a:pt x="138500" y="458104"/>
                    <a:pt x="129522" y="489071"/>
                  </a:cubicBezTo>
                  <a:cubicBezTo>
                    <a:pt x="119977" y="523658"/>
                    <a:pt x="112836" y="558888"/>
                    <a:pt x="108312" y="594486"/>
                  </a:cubicBezTo>
                  <a:cubicBezTo>
                    <a:pt x="106827" y="605304"/>
                    <a:pt x="105413" y="616192"/>
                    <a:pt x="104140" y="627079"/>
                  </a:cubicBezTo>
                  <a:cubicBezTo>
                    <a:pt x="102868" y="637968"/>
                    <a:pt x="103646" y="651754"/>
                    <a:pt x="98627" y="661794"/>
                  </a:cubicBezTo>
                  <a:cubicBezTo>
                    <a:pt x="89082" y="681739"/>
                    <a:pt x="81800" y="702673"/>
                    <a:pt x="76851" y="724223"/>
                  </a:cubicBezTo>
                  <a:cubicBezTo>
                    <a:pt x="66741" y="766947"/>
                    <a:pt x="60591" y="810520"/>
                    <a:pt x="58540" y="854383"/>
                  </a:cubicBezTo>
                  <a:cubicBezTo>
                    <a:pt x="58752" y="857098"/>
                    <a:pt x="58611" y="859834"/>
                    <a:pt x="58115" y="862514"/>
                  </a:cubicBezTo>
                  <a:cubicBezTo>
                    <a:pt x="57267" y="864140"/>
                    <a:pt x="54015" y="866120"/>
                    <a:pt x="52672" y="867392"/>
                  </a:cubicBezTo>
                  <a:cubicBezTo>
                    <a:pt x="49067" y="870645"/>
                    <a:pt x="45603" y="873968"/>
                    <a:pt x="42208" y="877503"/>
                  </a:cubicBezTo>
                  <a:cubicBezTo>
                    <a:pt x="34573" y="884827"/>
                    <a:pt x="28210" y="893326"/>
                    <a:pt x="23332" y="902672"/>
                  </a:cubicBezTo>
                  <a:cubicBezTo>
                    <a:pt x="19797" y="909530"/>
                    <a:pt x="15556" y="915985"/>
                    <a:pt x="10606" y="921903"/>
                  </a:cubicBezTo>
                  <a:cubicBezTo>
                    <a:pt x="5304" y="928973"/>
                    <a:pt x="-1271" y="936679"/>
                    <a:pt x="-422" y="945800"/>
                  </a:cubicBezTo>
                  <a:cubicBezTo>
                    <a:pt x="-211" y="953372"/>
                    <a:pt x="6081" y="959360"/>
                    <a:pt x="13647" y="959169"/>
                  </a:cubicBezTo>
                  <a:cubicBezTo>
                    <a:pt x="14212" y="959155"/>
                    <a:pt x="14777" y="959106"/>
                    <a:pt x="15343" y="959021"/>
                  </a:cubicBezTo>
                  <a:cubicBezTo>
                    <a:pt x="24181" y="957324"/>
                    <a:pt x="31321" y="948628"/>
                    <a:pt x="36553" y="942265"/>
                  </a:cubicBezTo>
                  <a:cubicBezTo>
                    <a:pt x="33300" y="953082"/>
                    <a:pt x="29907" y="963475"/>
                    <a:pt x="27362" y="974787"/>
                  </a:cubicBezTo>
                  <a:cubicBezTo>
                    <a:pt x="24393" y="984127"/>
                    <a:pt x="23685" y="994025"/>
                    <a:pt x="25170" y="1003704"/>
                  </a:cubicBezTo>
                  <a:cubicBezTo>
                    <a:pt x="27149" y="1011340"/>
                    <a:pt x="34573" y="1017278"/>
                    <a:pt x="42068" y="1012259"/>
                  </a:cubicBezTo>
                  <a:cubicBezTo>
                    <a:pt x="49561" y="1007239"/>
                    <a:pt x="52672" y="995998"/>
                    <a:pt x="55570" y="988362"/>
                  </a:cubicBezTo>
                  <a:cubicBezTo>
                    <a:pt x="54369" y="999603"/>
                    <a:pt x="49561" y="1032762"/>
                    <a:pt x="68650" y="1032409"/>
                  </a:cubicBezTo>
                  <a:cubicBezTo>
                    <a:pt x="87739" y="1032055"/>
                    <a:pt x="86254" y="997058"/>
                    <a:pt x="87173" y="984898"/>
                  </a:cubicBezTo>
                  <a:cubicBezTo>
                    <a:pt x="87668" y="994937"/>
                    <a:pt x="87597" y="1039903"/>
                    <a:pt x="108383" y="1031419"/>
                  </a:cubicBezTo>
                  <a:cubicBezTo>
                    <a:pt x="116867" y="1027884"/>
                    <a:pt x="117644" y="1015228"/>
                    <a:pt x="118280" y="1007522"/>
                  </a:cubicBezTo>
                  <a:cubicBezTo>
                    <a:pt x="119129" y="996492"/>
                    <a:pt x="118280" y="985392"/>
                    <a:pt x="118280" y="974363"/>
                  </a:cubicBezTo>
                  <a:cubicBezTo>
                    <a:pt x="122452" y="983130"/>
                    <a:pt x="127188" y="997624"/>
                    <a:pt x="136945" y="1001795"/>
                  </a:cubicBezTo>
                  <a:cubicBezTo>
                    <a:pt x="151084" y="1008017"/>
                    <a:pt x="151509" y="988079"/>
                    <a:pt x="150448" y="979595"/>
                  </a:cubicBezTo>
                  <a:cubicBezTo>
                    <a:pt x="148893" y="967576"/>
                    <a:pt x="143379" y="954920"/>
                    <a:pt x="144298" y="942901"/>
                  </a:cubicBezTo>
                  <a:cubicBezTo>
                    <a:pt x="145782" y="929143"/>
                    <a:pt x="145641" y="915257"/>
                    <a:pt x="143802" y="901541"/>
                  </a:cubicBezTo>
                  <a:cubicBezTo>
                    <a:pt x="143308" y="898084"/>
                    <a:pt x="142530" y="894655"/>
                    <a:pt x="141611" y="891289"/>
                  </a:cubicBezTo>
                  <a:cubicBezTo>
                    <a:pt x="140338" y="888695"/>
                    <a:pt x="139348" y="886001"/>
                    <a:pt x="138571" y="883229"/>
                  </a:cubicBezTo>
                  <a:cubicBezTo>
                    <a:pt x="139561" y="879772"/>
                    <a:pt x="141116" y="876484"/>
                    <a:pt x="143095" y="873473"/>
                  </a:cubicBezTo>
                  <a:cubicBezTo>
                    <a:pt x="144581" y="870291"/>
                    <a:pt x="145994" y="867039"/>
                    <a:pt x="147408" y="863716"/>
                  </a:cubicBezTo>
                  <a:cubicBezTo>
                    <a:pt x="152640" y="851605"/>
                    <a:pt x="157518" y="839324"/>
                    <a:pt x="162114" y="826881"/>
                  </a:cubicBezTo>
                  <a:cubicBezTo>
                    <a:pt x="171729" y="800792"/>
                    <a:pt x="184384" y="742039"/>
                    <a:pt x="190393" y="714890"/>
                  </a:cubicBezTo>
                  <a:cubicBezTo>
                    <a:pt x="188343" y="750948"/>
                    <a:pt x="183324" y="819598"/>
                    <a:pt x="188414" y="855515"/>
                  </a:cubicBezTo>
                  <a:cubicBezTo>
                    <a:pt x="190464" y="864324"/>
                    <a:pt x="191807" y="873289"/>
                    <a:pt x="192372" y="882310"/>
                  </a:cubicBezTo>
                  <a:cubicBezTo>
                    <a:pt x="191736" y="889720"/>
                    <a:pt x="190393" y="897044"/>
                    <a:pt x="188201" y="904157"/>
                  </a:cubicBezTo>
                  <a:cubicBezTo>
                    <a:pt x="184384" y="921288"/>
                    <a:pt x="181767" y="938680"/>
                    <a:pt x="180566" y="956193"/>
                  </a:cubicBezTo>
                  <a:cubicBezTo>
                    <a:pt x="172930" y="1019902"/>
                    <a:pt x="173638" y="1084324"/>
                    <a:pt x="182546" y="1147863"/>
                  </a:cubicBezTo>
                  <a:cubicBezTo>
                    <a:pt x="185373" y="1165539"/>
                    <a:pt x="190605" y="1182860"/>
                    <a:pt x="193787" y="1200465"/>
                  </a:cubicBezTo>
                  <a:cubicBezTo>
                    <a:pt x="200927" y="1233786"/>
                    <a:pt x="202695" y="1268041"/>
                    <a:pt x="198948" y="1301921"/>
                  </a:cubicBezTo>
                  <a:cubicBezTo>
                    <a:pt x="195200" y="1333843"/>
                    <a:pt x="196897" y="1366174"/>
                    <a:pt x="204109" y="1397509"/>
                  </a:cubicBezTo>
                  <a:cubicBezTo>
                    <a:pt x="207643" y="1415035"/>
                    <a:pt x="212522" y="1432244"/>
                    <a:pt x="218814" y="1448979"/>
                  </a:cubicBezTo>
                  <a:cubicBezTo>
                    <a:pt x="221925" y="1457180"/>
                    <a:pt x="228995" y="1467573"/>
                    <a:pt x="228641" y="1476765"/>
                  </a:cubicBezTo>
                  <a:cubicBezTo>
                    <a:pt x="228075" y="1492390"/>
                    <a:pt x="214501" y="1508439"/>
                    <a:pt x="205098" y="1519822"/>
                  </a:cubicBezTo>
                  <a:cubicBezTo>
                    <a:pt x="193362" y="1533962"/>
                    <a:pt x="177597" y="1544143"/>
                    <a:pt x="168335" y="1560263"/>
                  </a:cubicBezTo>
                  <a:cubicBezTo>
                    <a:pt x="158367" y="1577584"/>
                    <a:pt x="164305" y="1593209"/>
                    <a:pt x="182475" y="1600350"/>
                  </a:cubicBezTo>
                  <a:cubicBezTo>
                    <a:pt x="197887" y="1606289"/>
                    <a:pt x="217825" y="1608905"/>
                    <a:pt x="230833" y="1596461"/>
                  </a:cubicBezTo>
                  <a:cubicBezTo>
                    <a:pt x="235852" y="1614490"/>
                    <a:pt x="263708" y="1615480"/>
                    <a:pt x="276645" y="1606430"/>
                  </a:cubicBezTo>
                  <a:cubicBezTo>
                    <a:pt x="283715" y="1600972"/>
                    <a:pt x="289089" y="1593612"/>
                    <a:pt x="292129" y="1585220"/>
                  </a:cubicBezTo>
                  <a:cubicBezTo>
                    <a:pt x="293260" y="1580872"/>
                    <a:pt x="294956" y="1576708"/>
                    <a:pt x="297290" y="1572847"/>
                  </a:cubicBezTo>
                  <a:cubicBezTo>
                    <a:pt x="300188" y="1569171"/>
                    <a:pt x="303794" y="1566272"/>
                    <a:pt x="306551" y="1562384"/>
                  </a:cubicBezTo>
                  <a:cubicBezTo>
                    <a:pt x="317368" y="1545663"/>
                    <a:pt x="321539" y="1525470"/>
                    <a:pt x="318216" y="1505823"/>
                  </a:cubicBezTo>
                  <a:cubicBezTo>
                    <a:pt x="317014" y="1500541"/>
                    <a:pt x="316237" y="1495175"/>
                    <a:pt x="315884" y="1489774"/>
                  </a:cubicBezTo>
                  <a:cubicBezTo>
                    <a:pt x="315884" y="1484330"/>
                    <a:pt x="317085" y="1478674"/>
                    <a:pt x="317580" y="1473230"/>
                  </a:cubicBezTo>
                  <a:cubicBezTo>
                    <a:pt x="318641" y="1462200"/>
                    <a:pt x="319419" y="1451100"/>
                    <a:pt x="320055" y="1440071"/>
                  </a:cubicBezTo>
                  <a:cubicBezTo>
                    <a:pt x="321468" y="1417729"/>
                    <a:pt x="322529" y="1395317"/>
                    <a:pt x="323448" y="1372975"/>
                  </a:cubicBezTo>
                  <a:cubicBezTo>
                    <a:pt x="324367" y="1350634"/>
                    <a:pt x="323448" y="1328293"/>
                    <a:pt x="325782" y="1306446"/>
                  </a:cubicBezTo>
                  <a:cubicBezTo>
                    <a:pt x="326841" y="1296123"/>
                    <a:pt x="331154" y="1285730"/>
                    <a:pt x="332851" y="1275337"/>
                  </a:cubicBezTo>
                  <a:cubicBezTo>
                    <a:pt x="334548" y="1264944"/>
                    <a:pt x="336174" y="1254127"/>
                    <a:pt x="337446" y="1243663"/>
                  </a:cubicBezTo>
                  <a:cubicBezTo>
                    <a:pt x="340062" y="1221746"/>
                    <a:pt x="341830" y="1199758"/>
                    <a:pt x="343315" y="1177770"/>
                  </a:cubicBezTo>
                  <a:cubicBezTo>
                    <a:pt x="344941" y="1152530"/>
                    <a:pt x="346213" y="1127219"/>
                    <a:pt x="347203" y="1101978"/>
                  </a:cubicBezTo>
                  <a:cubicBezTo>
                    <a:pt x="347698" y="1089747"/>
                    <a:pt x="348051" y="1077516"/>
                    <a:pt x="348405" y="1065355"/>
                  </a:cubicBezTo>
                  <a:cubicBezTo>
                    <a:pt x="348405" y="1058780"/>
                    <a:pt x="348759" y="1052205"/>
                    <a:pt x="348899" y="1045630"/>
                  </a:cubicBezTo>
                  <a:cubicBezTo>
                    <a:pt x="349677" y="1039599"/>
                    <a:pt x="349677" y="1033490"/>
                    <a:pt x="348899" y="1027459"/>
                  </a:cubicBezTo>
                  <a:cubicBezTo>
                    <a:pt x="354131" y="1028237"/>
                    <a:pt x="359433" y="1028237"/>
                    <a:pt x="364666" y="1027459"/>
                  </a:cubicBezTo>
                  <a:cubicBezTo>
                    <a:pt x="363958" y="1032600"/>
                    <a:pt x="363958" y="1037803"/>
                    <a:pt x="364666" y="1042943"/>
                  </a:cubicBezTo>
                  <a:lnTo>
                    <a:pt x="365090" y="1059841"/>
                  </a:lnTo>
                  <a:cubicBezTo>
                    <a:pt x="365090" y="1071082"/>
                    <a:pt x="365726" y="1082394"/>
                    <a:pt x="366150" y="1093636"/>
                  </a:cubicBezTo>
                  <a:cubicBezTo>
                    <a:pt x="366999" y="1116189"/>
                    <a:pt x="367989" y="1138672"/>
                    <a:pt x="369331" y="1161226"/>
                  </a:cubicBezTo>
                  <a:cubicBezTo>
                    <a:pt x="371876" y="1204071"/>
                    <a:pt x="373432" y="1249036"/>
                    <a:pt x="384037" y="1290821"/>
                  </a:cubicBezTo>
                  <a:cubicBezTo>
                    <a:pt x="385805" y="1295968"/>
                    <a:pt x="387148" y="1301235"/>
                    <a:pt x="388138" y="1306587"/>
                  </a:cubicBezTo>
                  <a:cubicBezTo>
                    <a:pt x="388703" y="1312031"/>
                    <a:pt x="388138" y="1317687"/>
                    <a:pt x="388632" y="1323202"/>
                  </a:cubicBezTo>
                  <a:cubicBezTo>
                    <a:pt x="388632" y="1334302"/>
                    <a:pt x="389340" y="1345402"/>
                    <a:pt x="389763" y="1356502"/>
                  </a:cubicBezTo>
                  <a:cubicBezTo>
                    <a:pt x="390612" y="1378752"/>
                    <a:pt x="391602" y="1401023"/>
                    <a:pt x="392804" y="1423315"/>
                  </a:cubicBezTo>
                  <a:cubicBezTo>
                    <a:pt x="393440" y="1434485"/>
                    <a:pt x="394076" y="1445656"/>
                    <a:pt x="394924" y="1456827"/>
                  </a:cubicBezTo>
                  <a:cubicBezTo>
                    <a:pt x="395773" y="1467998"/>
                    <a:pt x="397752" y="1478956"/>
                    <a:pt x="398036" y="1489915"/>
                  </a:cubicBezTo>
                  <a:cubicBezTo>
                    <a:pt x="398036" y="1499389"/>
                    <a:pt x="394783" y="1509146"/>
                    <a:pt x="394713" y="1518973"/>
                  </a:cubicBezTo>
                  <a:cubicBezTo>
                    <a:pt x="394571" y="1529585"/>
                    <a:pt x="396550" y="1540120"/>
                    <a:pt x="400581" y="1549940"/>
                  </a:cubicBezTo>
                  <a:cubicBezTo>
                    <a:pt x="402701" y="1554981"/>
                    <a:pt x="405388" y="1559732"/>
                    <a:pt x="408711" y="1564080"/>
                  </a:cubicBezTo>
                  <a:cubicBezTo>
                    <a:pt x="411398" y="1567616"/>
                    <a:pt x="415781" y="1570656"/>
                    <a:pt x="418326" y="1574261"/>
                  </a:cubicBezTo>
                  <a:cubicBezTo>
                    <a:pt x="420871" y="1577867"/>
                    <a:pt x="421366" y="1584654"/>
                    <a:pt x="423628" y="1589179"/>
                  </a:cubicBezTo>
                  <a:cubicBezTo>
                    <a:pt x="425820" y="1593846"/>
                    <a:pt x="428789" y="1598116"/>
                    <a:pt x="432324" y="1601835"/>
                  </a:cubicBezTo>
                  <a:cubicBezTo>
                    <a:pt x="444767" y="1614420"/>
                    <a:pt x="477147" y="1617106"/>
                    <a:pt x="483086" y="1596037"/>
                  </a:cubicBezTo>
                  <a:cubicBezTo>
                    <a:pt x="502175" y="1614207"/>
                    <a:pt x="558592" y="1603107"/>
                    <a:pt x="550250" y="1570019"/>
                  </a:cubicBezTo>
                  <a:cubicBezTo>
                    <a:pt x="546432" y="1555172"/>
                    <a:pt x="533424" y="1542658"/>
                    <a:pt x="521971" y="1532972"/>
                  </a:cubicBezTo>
                  <a:cubicBezTo>
                    <a:pt x="509244" y="1521843"/>
                    <a:pt x="498710" y="1508410"/>
                    <a:pt x="490934" y="1493379"/>
                  </a:cubicBezTo>
                  <a:cubicBezTo>
                    <a:pt x="485702" y="1485659"/>
                    <a:pt x="484358" y="1475916"/>
                    <a:pt x="487399" y="1467079"/>
                  </a:cubicBezTo>
                  <a:cubicBezTo>
                    <a:pt x="493620" y="1452740"/>
                    <a:pt x="498923" y="1438063"/>
                    <a:pt x="503447" y="1423103"/>
                  </a:cubicBezTo>
                  <a:cubicBezTo>
                    <a:pt x="513557" y="1388706"/>
                    <a:pt x="518082" y="1352882"/>
                    <a:pt x="516668" y="1317051"/>
                  </a:cubicBezTo>
                  <a:cubicBezTo>
                    <a:pt x="516031" y="1303759"/>
                    <a:pt x="513557" y="1290750"/>
                    <a:pt x="513274" y="1277388"/>
                  </a:cubicBezTo>
                  <a:cubicBezTo>
                    <a:pt x="513062" y="1259613"/>
                    <a:pt x="514122" y="1241846"/>
                    <a:pt x="516456" y="1224221"/>
                  </a:cubicBezTo>
                  <a:cubicBezTo>
                    <a:pt x="519495" y="1200041"/>
                    <a:pt x="525788" y="1176709"/>
                    <a:pt x="530596" y="1152812"/>
                  </a:cubicBezTo>
                  <a:cubicBezTo>
                    <a:pt x="541553" y="1097312"/>
                    <a:pt x="540281" y="1038984"/>
                    <a:pt x="535969" y="983130"/>
                  </a:cubicBezTo>
                  <a:cubicBezTo>
                    <a:pt x="534413" y="963051"/>
                    <a:pt x="532292" y="942972"/>
                    <a:pt x="529393" y="923034"/>
                  </a:cubicBezTo>
                  <a:cubicBezTo>
                    <a:pt x="528121" y="914479"/>
                    <a:pt x="526212" y="906278"/>
                    <a:pt x="524303" y="897935"/>
                  </a:cubicBezTo>
                  <a:cubicBezTo>
                    <a:pt x="523313" y="893622"/>
                    <a:pt x="522677" y="889168"/>
                    <a:pt x="522040" y="884785"/>
                  </a:cubicBezTo>
                  <a:cubicBezTo>
                    <a:pt x="521688" y="879383"/>
                    <a:pt x="522253" y="873968"/>
                    <a:pt x="523597" y="868736"/>
                  </a:cubicBezTo>
                  <a:cubicBezTo>
                    <a:pt x="530666" y="828719"/>
                    <a:pt x="526424" y="755614"/>
                    <a:pt x="524091" y="715456"/>
                  </a:cubicBezTo>
                  <a:cubicBezTo>
                    <a:pt x="529889" y="742676"/>
                    <a:pt x="542049" y="800297"/>
                    <a:pt x="551734" y="826739"/>
                  </a:cubicBezTo>
                  <a:cubicBezTo>
                    <a:pt x="556471" y="839183"/>
                    <a:pt x="561349" y="851463"/>
                    <a:pt x="566440" y="863575"/>
                  </a:cubicBezTo>
                  <a:cubicBezTo>
                    <a:pt x="567854" y="866897"/>
                    <a:pt x="569268" y="870150"/>
                    <a:pt x="570752" y="873331"/>
                  </a:cubicBezTo>
                  <a:cubicBezTo>
                    <a:pt x="572237" y="876513"/>
                    <a:pt x="575277" y="880401"/>
                    <a:pt x="575206" y="883088"/>
                  </a:cubicBezTo>
                  <a:cubicBezTo>
                    <a:pt x="574429" y="885860"/>
                    <a:pt x="573439" y="888553"/>
                    <a:pt x="572167" y="891148"/>
                  </a:cubicBezTo>
                  <a:cubicBezTo>
                    <a:pt x="571247" y="894513"/>
                    <a:pt x="570541" y="897942"/>
                    <a:pt x="570045" y="901400"/>
                  </a:cubicBezTo>
                  <a:cubicBezTo>
                    <a:pt x="568136" y="915109"/>
                    <a:pt x="567995" y="929001"/>
                    <a:pt x="569480" y="942760"/>
                  </a:cubicBezTo>
                  <a:cubicBezTo>
                    <a:pt x="570611" y="954779"/>
                    <a:pt x="564955" y="967434"/>
                    <a:pt x="563400" y="979454"/>
                  </a:cubicBezTo>
                  <a:cubicBezTo>
                    <a:pt x="562269" y="987938"/>
                    <a:pt x="562339" y="1007734"/>
                    <a:pt x="576903" y="1001654"/>
                  </a:cubicBezTo>
                  <a:cubicBezTo>
                    <a:pt x="586588" y="997482"/>
                    <a:pt x="591043" y="982989"/>
                    <a:pt x="595567" y="974222"/>
                  </a:cubicBezTo>
                  <a:cubicBezTo>
                    <a:pt x="595567" y="984827"/>
                    <a:pt x="595002" y="995432"/>
                    <a:pt x="595567" y="1006037"/>
                  </a:cubicBezTo>
                  <a:cubicBezTo>
                    <a:pt x="596134" y="1014026"/>
                    <a:pt x="596699" y="1027601"/>
                    <a:pt x="605536" y="1031277"/>
                  </a:cubicBezTo>
                  <a:cubicBezTo>
                    <a:pt x="626251" y="1039762"/>
                    <a:pt x="626110" y="994725"/>
                    <a:pt x="626746" y="984756"/>
                  </a:cubicBezTo>
                  <a:cubicBezTo>
                    <a:pt x="627736" y="996634"/>
                    <a:pt x="627240" y="1032197"/>
                    <a:pt x="645269" y="1032267"/>
                  </a:cubicBezTo>
                  <a:cubicBezTo>
                    <a:pt x="663297" y="1032338"/>
                    <a:pt x="659409" y="999603"/>
                    <a:pt x="658348" y="988220"/>
                  </a:cubicBezTo>
                  <a:cubicBezTo>
                    <a:pt x="661318" y="995998"/>
                    <a:pt x="664640" y="1007168"/>
                    <a:pt x="671922" y="1012117"/>
                  </a:cubicBezTo>
                  <a:cubicBezTo>
                    <a:pt x="679205" y="1017066"/>
                    <a:pt x="686840" y="1011057"/>
                    <a:pt x="688819" y="1003562"/>
                  </a:cubicBezTo>
                  <a:cubicBezTo>
                    <a:pt x="690304" y="993876"/>
                    <a:pt x="689526" y="983985"/>
                    <a:pt x="686557" y="974646"/>
                  </a:cubicBezTo>
                  <a:cubicBezTo>
                    <a:pt x="684012" y="963687"/>
                    <a:pt x="680618" y="952941"/>
                    <a:pt x="677366" y="942123"/>
                  </a:cubicBezTo>
                  <a:cubicBezTo>
                    <a:pt x="683446" y="949194"/>
                    <a:pt x="692920" y="960576"/>
                    <a:pt x="703383" y="959092"/>
                  </a:cubicBezTo>
                  <a:cubicBezTo>
                    <a:pt x="711726" y="957324"/>
                    <a:pt x="717099" y="949109"/>
                    <a:pt x="715331" y="940745"/>
                  </a:cubicBezTo>
                  <a:cubicBezTo>
                    <a:pt x="715190" y="940059"/>
                    <a:pt x="714978" y="939387"/>
                    <a:pt x="714765" y="938730"/>
                  </a:cubicBezTo>
                  <a:close/>
                  <a:moveTo>
                    <a:pt x="254517" y="287856"/>
                  </a:moveTo>
                  <a:cubicBezTo>
                    <a:pt x="235711" y="260763"/>
                    <a:pt x="225036" y="228891"/>
                    <a:pt x="223621" y="195945"/>
                  </a:cubicBezTo>
                  <a:cubicBezTo>
                    <a:pt x="220370" y="161810"/>
                    <a:pt x="224257" y="127365"/>
                    <a:pt x="235145" y="94842"/>
                  </a:cubicBezTo>
                  <a:cubicBezTo>
                    <a:pt x="244831" y="66095"/>
                    <a:pt x="265051" y="42092"/>
                    <a:pt x="291704" y="27676"/>
                  </a:cubicBezTo>
                  <a:cubicBezTo>
                    <a:pt x="306127" y="20323"/>
                    <a:pt x="321822" y="15855"/>
                    <a:pt x="337942" y="14526"/>
                  </a:cubicBezTo>
                  <a:cubicBezTo>
                    <a:pt x="353283" y="13062"/>
                    <a:pt x="368766" y="13303"/>
                    <a:pt x="384108" y="15233"/>
                  </a:cubicBezTo>
                  <a:cubicBezTo>
                    <a:pt x="414933" y="18959"/>
                    <a:pt x="442929" y="34874"/>
                    <a:pt x="461877" y="59421"/>
                  </a:cubicBezTo>
                  <a:cubicBezTo>
                    <a:pt x="481389" y="85227"/>
                    <a:pt x="489448" y="117891"/>
                    <a:pt x="491994" y="149635"/>
                  </a:cubicBezTo>
                  <a:cubicBezTo>
                    <a:pt x="497085" y="212206"/>
                    <a:pt x="484217" y="283543"/>
                    <a:pt x="427093" y="319318"/>
                  </a:cubicBezTo>
                  <a:cubicBezTo>
                    <a:pt x="399945" y="337000"/>
                    <a:pt x="367069" y="343604"/>
                    <a:pt x="335184" y="337771"/>
                  </a:cubicBezTo>
                  <a:cubicBezTo>
                    <a:pt x="303016" y="331592"/>
                    <a:pt x="274313" y="313831"/>
                    <a:pt x="254375" y="287856"/>
                  </a:cubicBezTo>
                  <a:close/>
                  <a:moveTo>
                    <a:pt x="704444" y="947638"/>
                  </a:moveTo>
                  <a:cubicBezTo>
                    <a:pt x="699070" y="956405"/>
                    <a:pt x="677508" y="917590"/>
                    <a:pt x="667610" y="923529"/>
                  </a:cubicBezTo>
                  <a:cubicBezTo>
                    <a:pt x="660540" y="927559"/>
                    <a:pt x="667610" y="940427"/>
                    <a:pt x="668882" y="945588"/>
                  </a:cubicBezTo>
                  <a:cubicBezTo>
                    <a:pt x="672135" y="956052"/>
                    <a:pt x="675528" y="966444"/>
                    <a:pt x="678073" y="977050"/>
                  </a:cubicBezTo>
                  <a:cubicBezTo>
                    <a:pt x="678921" y="980655"/>
                    <a:pt x="685143" y="1003068"/>
                    <a:pt x="679134" y="1004623"/>
                  </a:cubicBezTo>
                  <a:cubicBezTo>
                    <a:pt x="674821" y="1005825"/>
                    <a:pt x="668175" y="985392"/>
                    <a:pt x="666903" y="982211"/>
                  </a:cubicBezTo>
                  <a:cubicBezTo>
                    <a:pt x="665065" y="977262"/>
                    <a:pt x="657995" y="952234"/>
                    <a:pt x="649652" y="961920"/>
                  </a:cubicBezTo>
                  <a:cubicBezTo>
                    <a:pt x="646471" y="965667"/>
                    <a:pt x="648521" y="973020"/>
                    <a:pt x="649087" y="977545"/>
                  </a:cubicBezTo>
                  <a:cubicBezTo>
                    <a:pt x="649864" y="983978"/>
                    <a:pt x="650783" y="990483"/>
                    <a:pt x="651278" y="996987"/>
                  </a:cubicBezTo>
                  <a:cubicBezTo>
                    <a:pt x="651703" y="1001654"/>
                    <a:pt x="654460" y="1022369"/>
                    <a:pt x="647178" y="1023854"/>
                  </a:cubicBezTo>
                  <a:cubicBezTo>
                    <a:pt x="639896" y="1025339"/>
                    <a:pt x="638482" y="1005825"/>
                    <a:pt x="637916" y="1001654"/>
                  </a:cubicBezTo>
                  <a:cubicBezTo>
                    <a:pt x="636431" y="991119"/>
                    <a:pt x="636290" y="980443"/>
                    <a:pt x="634522" y="969979"/>
                  </a:cubicBezTo>
                  <a:cubicBezTo>
                    <a:pt x="633674" y="964536"/>
                    <a:pt x="628089" y="953506"/>
                    <a:pt x="622504" y="962909"/>
                  </a:cubicBezTo>
                  <a:cubicBezTo>
                    <a:pt x="617979" y="970616"/>
                    <a:pt x="619747" y="984120"/>
                    <a:pt x="619181" y="992745"/>
                  </a:cubicBezTo>
                  <a:cubicBezTo>
                    <a:pt x="618686" y="999815"/>
                    <a:pt x="619181" y="1018198"/>
                    <a:pt x="612677" y="1023076"/>
                  </a:cubicBezTo>
                  <a:cubicBezTo>
                    <a:pt x="606172" y="1027954"/>
                    <a:pt x="604971" y="1004340"/>
                    <a:pt x="604900" y="1000734"/>
                  </a:cubicBezTo>
                  <a:cubicBezTo>
                    <a:pt x="604900" y="988857"/>
                    <a:pt x="606668" y="976625"/>
                    <a:pt x="605536" y="964748"/>
                  </a:cubicBezTo>
                  <a:cubicBezTo>
                    <a:pt x="604546" y="954496"/>
                    <a:pt x="596274" y="955981"/>
                    <a:pt x="591891" y="963334"/>
                  </a:cubicBezTo>
                  <a:cubicBezTo>
                    <a:pt x="586588" y="972313"/>
                    <a:pt x="583266" y="986312"/>
                    <a:pt x="574429" y="992675"/>
                  </a:cubicBezTo>
                  <a:cubicBezTo>
                    <a:pt x="572167" y="981292"/>
                    <a:pt x="578953" y="966303"/>
                    <a:pt x="583124" y="956052"/>
                  </a:cubicBezTo>
                  <a:cubicBezTo>
                    <a:pt x="585033" y="952750"/>
                    <a:pt x="585669" y="948840"/>
                    <a:pt x="584892" y="945093"/>
                  </a:cubicBezTo>
                  <a:cubicBezTo>
                    <a:pt x="583761" y="938023"/>
                    <a:pt x="582630" y="931660"/>
                    <a:pt x="581994" y="924802"/>
                  </a:cubicBezTo>
                  <a:cubicBezTo>
                    <a:pt x="580721" y="912217"/>
                    <a:pt x="579589" y="897087"/>
                    <a:pt x="584963" y="885280"/>
                  </a:cubicBezTo>
                  <a:cubicBezTo>
                    <a:pt x="586588" y="881816"/>
                    <a:pt x="592810" y="878210"/>
                    <a:pt x="592952" y="874463"/>
                  </a:cubicBezTo>
                  <a:cubicBezTo>
                    <a:pt x="592952" y="866615"/>
                    <a:pt x="583902" y="873190"/>
                    <a:pt x="581852" y="875240"/>
                  </a:cubicBezTo>
                  <a:cubicBezTo>
                    <a:pt x="571600" y="840667"/>
                    <a:pt x="560643" y="806236"/>
                    <a:pt x="551522" y="771380"/>
                  </a:cubicBezTo>
                  <a:cubicBezTo>
                    <a:pt x="548977" y="761694"/>
                    <a:pt x="546574" y="752008"/>
                    <a:pt x="544452" y="742252"/>
                  </a:cubicBezTo>
                  <a:cubicBezTo>
                    <a:pt x="542331" y="732495"/>
                    <a:pt x="541413" y="722314"/>
                    <a:pt x="539008" y="712628"/>
                  </a:cubicBezTo>
                  <a:cubicBezTo>
                    <a:pt x="536251" y="703642"/>
                    <a:pt x="532928" y="694861"/>
                    <a:pt x="529040" y="686327"/>
                  </a:cubicBezTo>
                  <a:cubicBezTo>
                    <a:pt x="527061" y="681590"/>
                    <a:pt x="524727" y="676924"/>
                    <a:pt x="523030" y="672187"/>
                  </a:cubicBezTo>
                  <a:cubicBezTo>
                    <a:pt x="521617" y="667061"/>
                    <a:pt x="520768" y="661801"/>
                    <a:pt x="520415" y="656491"/>
                  </a:cubicBezTo>
                  <a:cubicBezTo>
                    <a:pt x="517657" y="634857"/>
                    <a:pt x="514476" y="613222"/>
                    <a:pt x="510870" y="591729"/>
                  </a:cubicBezTo>
                  <a:cubicBezTo>
                    <a:pt x="509103" y="580841"/>
                    <a:pt x="507194" y="569953"/>
                    <a:pt x="505144" y="559136"/>
                  </a:cubicBezTo>
                  <a:cubicBezTo>
                    <a:pt x="503517" y="553239"/>
                    <a:pt x="503517" y="547004"/>
                    <a:pt x="505144" y="541107"/>
                  </a:cubicBezTo>
                  <a:cubicBezTo>
                    <a:pt x="505780" y="538916"/>
                    <a:pt x="508961" y="528664"/>
                    <a:pt x="502387" y="532128"/>
                  </a:cubicBezTo>
                  <a:cubicBezTo>
                    <a:pt x="499559" y="533613"/>
                    <a:pt x="497791" y="540895"/>
                    <a:pt x="496518" y="543511"/>
                  </a:cubicBezTo>
                  <a:cubicBezTo>
                    <a:pt x="494822" y="546869"/>
                    <a:pt x="494539" y="550765"/>
                    <a:pt x="495741" y="554328"/>
                  </a:cubicBezTo>
                  <a:cubicBezTo>
                    <a:pt x="497650" y="566206"/>
                    <a:pt x="499417" y="577992"/>
                    <a:pt x="501043" y="589679"/>
                  </a:cubicBezTo>
                  <a:cubicBezTo>
                    <a:pt x="506912" y="632736"/>
                    <a:pt x="511295" y="675934"/>
                    <a:pt x="513628" y="719274"/>
                  </a:cubicBezTo>
                  <a:cubicBezTo>
                    <a:pt x="516880" y="762550"/>
                    <a:pt x="515749" y="806038"/>
                    <a:pt x="510234" y="849081"/>
                  </a:cubicBezTo>
                  <a:cubicBezTo>
                    <a:pt x="508820" y="858625"/>
                    <a:pt x="505285" y="868312"/>
                    <a:pt x="504437" y="877785"/>
                  </a:cubicBezTo>
                  <a:cubicBezTo>
                    <a:pt x="504366" y="886050"/>
                    <a:pt x="505568" y="894273"/>
                    <a:pt x="507972" y="902177"/>
                  </a:cubicBezTo>
                  <a:cubicBezTo>
                    <a:pt x="512426" y="921429"/>
                    <a:pt x="515678" y="940929"/>
                    <a:pt x="517728" y="960576"/>
                  </a:cubicBezTo>
                  <a:cubicBezTo>
                    <a:pt x="524798" y="1026823"/>
                    <a:pt x="528404" y="1095686"/>
                    <a:pt x="514618" y="1161297"/>
                  </a:cubicBezTo>
                  <a:cubicBezTo>
                    <a:pt x="506063" y="1197170"/>
                    <a:pt x="501326" y="1233864"/>
                    <a:pt x="500478" y="1270742"/>
                  </a:cubicBezTo>
                  <a:cubicBezTo>
                    <a:pt x="500478" y="1287639"/>
                    <a:pt x="503801" y="1304042"/>
                    <a:pt x="504578" y="1320798"/>
                  </a:cubicBezTo>
                  <a:cubicBezTo>
                    <a:pt x="505356" y="1341471"/>
                    <a:pt x="504154" y="1362165"/>
                    <a:pt x="500831" y="1382591"/>
                  </a:cubicBezTo>
                  <a:cubicBezTo>
                    <a:pt x="497650" y="1403829"/>
                    <a:pt x="492418" y="1424700"/>
                    <a:pt x="485065" y="1444878"/>
                  </a:cubicBezTo>
                  <a:cubicBezTo>
                    <a:pt x="481107" y="1455837"/>
                    <a:pt x="473824" y="1466937"/>
                    <a:pt x="475167" y="1479027"/>
                  </a:cubicBezTo>
                  <a:cubicBezTo>
                    <a:pt x="477076" y="1496985"/>
                    <a:pt x="491005" y="1514024"/>
                    <a:pt x="502387" y="1527104"/>
                  </a:cubicBezTo>
                  <a:cubicBezTo>
                    <a:pt x="513769" y="1540184"/>
                    <a:pt x="530666" y="1550223"/>
                    <a:pt x="539221" y="1565989"/>
                  </a:cubicBezTo>
                  <a:cubicBezTo>
                    <a:pt x="542897" y="1572494"/>
                    <a:pt x="545159" y="1580130"/>
                    <a:pt x="539221" y="1586281"/>
                  </a:cubicBezTo>
                  <a:cubicBezTo>
                    <a:pt x="531726" y="1592509"/>
                    <a:pt x="522465" y="1596285"/>
                    <a:pt x="512709" y="1597098"/>
                  </a:cubicBezTo>
                  <a:cubicBezTo>
                    <a:pt x="504154" y="1598788"/>
                    <a:pt x="495246" y="1596553"/>
                    <a:pt x="488529" y="1591018"/>
                  </a:cubicBezTo>
                  <a:cubicBezTo>
                    <a:pt x="485772" y="1588472"/>
                    <a:pt x="479551" y="1572777"/>
                    <a:pt x="474390" y="1574544"/>
                  </a:cubicBezTo>
                  <a:cubicBezTo>
                    <a:pt x="469229" y="1576312"/>
                    <a:pt x="473471" y="1579352"/>
                    <a:pt x="474390" y="1581614"/>
                  </a:cubicBezTo>
                  <a:cubicBezTo>
                    <a:pt x="476511" y="1584874"/>
                    <a:pt x="477430" y="1588783"/>
                    <a:pt x="476935" y="1592644"/>
                  </a:cubicBezTo>
                  <a:cubicBezTo>
                    <a:pt x="475450" y="1600845"/>
                    <a:pt x="465552" y="1602542"/>
                    <a:pt x="458553" y="1602542"/>
                  </a:cubicBezTo>
                  <a:cubicBezTo>
                    <a:pt x="450353" y="1602563"/>
                    <a:pt x="442858" y="1598151"/>
                    <a:pt x="438829" y="1591018"/>
                  </a:cubicBezTo>
                  <a:cubicBezTo>
                    <a:pt x="435788" y="1584202"/>
                    <a:pt x="433385" y="1577096"/>
                    <a:pt x="431759" y="1569807"/>
                  </a:cubicBezTo>
                  <a:cubicBezTo>
                    <a:pt x="429425" y="1563656"/>
                    <a:pt x="421436" y="1559485"/>
                    <a:pt x="417619" y="1553900"/>
                  </a:cubicBezTo>
                  <a:cubicBezTo>
                    <a:pt x="412104" y="1546073"/>
                    <a:pt x="408570" y="1537023"/>
                    <a:pt x="407297" y="1527528"/>
                  </a:cubicBezTo>
                  <a:cubicBezTo>
                    <a:pt x="406025" y="1518436"/>
                    <a:pt x="406236" y="1509202"/>
                    <a:pt x="407863" y="1500167"/>
                  </a:cubicBezTo>
                  <a:cubicBezTo>
                    <a:pt x="408853" y="1490516"/>
                    <a:pt x="408711" y="1480780"/>
                    <a:pt x="407297" y="1471179"/>
                  </a:cubicBezTo>
                  <a:cubicBezTo>
                    <a:pt x="404681" y="1427415"/>
                    <a:pt x="404399" y="1383439"/>
                    <a:pt x="404116" y="1339605"/>
                  </a:cubicBezTo>
                  <a:cubicBezTo>
                    <a:pt x="404116" y="1328434"/>
                    <a:pt x="404116" y="1317192"/>
                    <a:pt x="404116" y="1306022"/>
                  </a:cubicBezTo>
                  <a:cubicBezTo>
                    <a:pt x="402772" y="1297608"/>
                    <a:pt x="400651" y="1289343"/>
                    <a:pt x="397682" y="1281347"/>
                  </a:cubicBezTo>
                  <a:cubicBezTo>
                    <a:pt x="393157" y="1260681"/>
                    <a:pt x="389763" y="1239768"/>
                    <a:pt x="387713" y="1218706"/>
                  </a:cubicBezTo>
                  <a:cubicBezTo>
                    <a:pt x="382552" y="1174518"/>
                    <a:pt x="379442" y="1129976"/>
                    <a:pt x="376897" y="1085576"/>
                  </a:cubicBezTo>
                  <a:cubicBezTo>
                    <a:pt x="376331" y="1075253"/>
                    <a:pt x="375836" y="1065002"/>
                    <a:pt x="375341" y="1054679"/>
                  </a:cubicBezTo>
                  <a:cubicBezTo>
                    <a:pt x="375341" y="1049094"/>
                    <a:pt x="374775" y="1043509"/>
                    <a:pt x="374563" y="1037853"/>
                  </a:cubicBezTo>
                  <a:cubicBezTo>
                    <a:pt x="374563" y="1034671"/>
                    <a:pt x="375411" y="1029227"/>
                    <a:pt x="372937" y="1026540"/>
                  </a:cubicBezTo>
                  <a:cubicBezTo>
                    <a:pt x="385097" y="1022581"/>
                    <a:pt x="395490" y="1014634"/>
                    <a:pt x="402560" y="1003987"/>
                  </a:cubicBezTo>
                  <a:cubicBezTo>
                    <a:pt x="391885" y="1008759"/>
                    <a:pt x="380926" y="1012641"/>
                    <a:pt x="369614" y="1015582"/>
                  </a:cubicBezTo>
                  <a:cubicBezTo>
                    <a:pt x="349677" y="1017986"/>
                    <a:pt x="329457" y="1013920"/>
                    <a:pt x="311995" y="1003987"/>
                  </a:cubicBezTo>
                  <a:cubicBezTo>
                    <a:pt x="318641" y="1014959"/>
                    <a:pt x="329175" y="1023034"/>
                    <a:pt x="341477" y="1026611"/>
                  </a:cubicBezTo>
                  <a:cubicBezTo>
                    <a:pt x="339143" y="1029369"/>
                    <a:pt x="340133" y="1034671"/>
                    <a:pt x="339991" y="1037853"/>
                  </a:cubicBezTo>
                  <a:cubicBezTo>
                    <a:pt x="339991" y="1043509"/>
                    <a:pt x="339497" y="1049094"/>
                    <a:pt x="339214" y="1054679"/>
                  </a:cubicBezTo>
                  <a:cubicBezTo>
                    <a:pt x="338648" y="1065921"/>
                    <a:pt x="338083" y="1077162"/>
                    <a:pt x="337446" y="1088333"/>
                  </a:cubicBezTo>
                  <a:cubicBezTo>
                    <a:pt x="336174" y="1110816"/>
                    <a:pt x="334619" y="1133250"/>
                    <a:pt x="332851" y="1155640"/>
                  </a:cubicBezTo>
                  <a:cubicBezTo>
                    <a:pt x="329457" y="1198061"/>
                    <a:pt x="326630" y="1242249"/>
                    <a:pt x="316237" y="1283821"/>
                  </a:cubicBezTo>
                  <a:cubicBezTo>
                    <a:pt x="313550" y="1290998"/>
                    <a:pt x="311571" y="1298435"/>
                    <a:pt x="310440" y="1306022"/>
                  </a:cubicBezTo>
                  <a:cubicBezTo>
                    <a:pt x="310440" y="1318112"/>
                    <a:pt x="310440" y="1330272"/>
                    <a:pt x="310440" y="1342433"/>
                  </a:cubicBezTo>
                  <a:cubicBezTo>
                    <a:pt x="310440" y="1363926"/>
                    <a:pt x="310157" y="1385419"/>
                    <a:pt x="309591" y="1406912"/>
                  </a:cubicBezTo>
                  <a:cubicBezTo>
                    <a:pt x="309096" y="1429254"/>
                    <a:pt x="308531" y="1451666"/>
                    <a:pt x="307117" y="1473937"/>
                  </a:cubicBezTo>
                  <a:cubicBezTo>
                    <a:pt x="305915" y="1482633"/>
                    <a:pt x="305773" y="1491435"/>
                    <a:pt x="306692" y="1500167"/>
                  </a:cubicBezTo>
                  <a:cubicBezTo>
                    <a:pt x="308460" y="1510008"/>
                    <a:pt x="308460" y="1520090"/>
                    <a:pt x="306692" y="1529932"/>
                  </a:cubicBezTo>
                  <a:cubicBezTo>
                    <a:pt x="305208" y="1538557"/>
                    <a:pt x="301815" y="1546744"/>
                    <a:pt x="296794" y="1553900"/>
                  </a:cubicBezTo>
                  <a:cubicBezTo>
                    <a:pt x="292765" y="1559485"/>
                    <a:pt x="284069" y="1564010"/>
                    <a:pt x="282655" y="1570444"/>
                  </a:cubicBezTo>
                  <a:cubicBezTo>
                    <a:pt x="278342" y="1585998"/>
                    <a:pt x="274454" y="1603744"/>
                    <a:pt x="254375" y="1602683"/>
                  </a:cubicBezTo>
                  <a:cubicBezTo>
                    <a:pt x="247871" y="1602330"/>
                    <a:pt x="239387" y="1600350"/>
                    <a:pt x="237973" y="1592856"/>
                  </a:cubicBezTo>
                  <a:cubicBezTo>
                    <a:pt x="237478" y="1588995"/>
                    <a:pt x="238397" y="1585086"/>
                    <a:pt x="240519" y="1581826"/>
                  </a:cubicBezTo>
                  <a:cubicBezTo>
                    <a:pt x="241721" y="1579776"/>
                    <a:pt x="245326" y="1574261"/>
                    <a:pt x="239458" y="1574756"/>
                  </a:cubicBezTo>
                  <a:cubicBezTo>
                    <a:pt x="233590" y="1575251"/>
                    <a:pt x="230268" y="1587977"/>
                    <a:pt x="226733" y="1591300"/>
                  </a:cubicBezTo>
                  <a:cubicBezTo>
                    <a:pt x="219663" y="1597062"/>
                    <a:pt x="210330" y="1599226"/>
                    <a:pt x="201422" y="1597169"/>
                  </a:cubicBezTo>
                  <a:cubicBezTo>
                    <a:pt x="192090" y="1596221"/>
                    <a:pt x="183253" y="1592530"/>
                    <a:pt x="176041" y="1586563"/>
                  </a:cubicBezTo>
                  <a:cubicBezTo>
                    <a:pt x="169678" y="1579917"/>
                    <a:pt x="173072" y="1571080"/>
                    <a:pt x="177384" y="1564293"/>
                  </a:cubicBezTo>
                  <a:cubicBezTo>
                    <a:pt x="186717" y="1549657"/>
                    <a:pt x="201776" y="1540254"/>
                    <a:pt x="212734" y="1527387"/>
                  </a:cubicBezTo>
                  <a:cubicBezTo>
                    <a:pt x="223692" y="1514519"/>
                    <a:pt x="238044" y="1497268"/>
                    <a:pt x="239953" y="1479310"/>
                  </a:cubicBezTo>
                  <a:cubicBezTo>
                    <a:pt x="241225" y="1467220"/>
                    <a:pt x="234014" y="1456120"/>
                    <a:pt x="229985" y="1445161"/>
                  </a:cubicBezTo>
                  <a:cubicBezTo>
                    <a:pt x="215420" y="1405484"/>
                    <a:pt x="208775" y="1363318"/>
                    <a:pt x="210472" y="1321081"/>
                  </a:cubicBezTo>
                  <a:cubicBezTo>
                    <a:pt x="211249" y="1304325"/>
                    <a:pt x="214501" y="1287922"/>
                    <a:pt x="214572" y="1271025"/>
                  </a:cubicBezTo>
                  <a:cubicBezTo>
                    <a:pt x="214643" y="1249602"/>
                    <a:pt x="212946" y="1228208"/>
                    <a:pt x="209694" y="1207040"/>
                  </a:cubicBezTo>
                  <a:cubicBezTo>
                    <a:pt x="206159" y="1184062"/>
                    <a:pt x="199938" y="1161579"/>
                    <a:pt x="196544" y="1138531"/>
                  </a:cubicBezTo>
                  <a:cubicBezTo>
                    <a:pt x="191665" y="1101696"/>
                    <a:pt x="190323" y="1064486"/>
                    <a:pt x="192372" y="1027389"/>
                  </a:cubicBezTo>
                  <a:cubicBezTo>
                    <a:pt x="193433" y="985364"/>
                    <a:pt x="198453" y="943537"/>
                    <a:pt x="207361" y="902460"/>
                  </a:cubicBezTo>
                  <a:cubicBezTo>
                    <a:pt x="209411" y="895256"/>
                    <a:pt x="210613" y="887825"/>
                    <a:pt x="210966" y="880331"/>
                  </a:cubicBezTo>
                  <a:cubicBezTo>
                    <a:pt x="209623" y="869895"/>
                    <a:pt x="207643" y="859552"/>
                    <a:pt x="205028" y="849364"/>
                  </a:cubicBezTo>
                  <a:cubicBezTo>
                    <a:pt x="202129" y="828273"/>
                    <a:pt x="200574" y="807021"/>
                    <a:pt x="200291" y="785733"/>
                  </a:cubicBezTo>
                  <a:cubicBezTo>
                    <a:pt x="199725" y="742428"/>
                    <a:pt x="201847" y="699131"/>
                    <a:pt x="206442" y="656067"/>
                  </a:cubicBezTo>
                  <a:cubicBezTo>
                    <a:pt x="208633" y="634008"/>
                    <a:pt x="211249" y="611971"/>
                    <a:pt x="214290" y="589961"/>
                  </a:cubicBezTo>
                  <a:cubicBezTo>
                    <a:pt x="215774" y="579003"/>
                    <a:pt x="217400" y="568044"/>
                    <a:pt x="219097" y="557086"/>
                  </a:cubicBezTo>
                  <a:cubicBezTo>
                    <a:pt x="220723" y="552709"/>
                    <a:pt x="220723" y="547887"/>
                    <a:pt x="219097" y="543511"/>
                  </a:cubicBezTo>
                  <a:cubicBezTo>
                    <a:pt x="217895" y="539898"/>
                    <a:pt x="216199" y="536448"/>
                    <a:pt x="214148" y="533259"/>
                  </a:cubicBezTo>
                  <a:cubicBezTo>
                    <a:pt x="211320" y="530290"/>
                    <a:pt x="209129" y="532128"/>
                    <a:pt x="208846" y="535451"/>
                  </a:cubicBezTo>
                  <a:cubicBezTo>
                    <a:pt x="209129" y="537890"/>
                    <a:pt x="209765" y="540273"/>
                    <a:pt x="210755" y="542521"/>
                  </a:cubicBezTo>
                  <a:cubicBezTo>
                    <a:pt x="212098" y="548022"/>
                    <a:pt x="211956" y="553791"/>
                    <a:pt x="210259" y="559207"/>
                  </a:cubicBezTo>
                  <a:cubicBezTo>
                    <a:pt x="208068" y="570943"/>
                    <a:pt x="206018" y="582679"/>
                    <a:pt x="204109" y="594557"/>
                  </a:cubicBezTo>
                  <a:cubicBezTo>
                    <a:pt x="200644" y="615626"/>
                    <a:pt x="197534" y="636836"/>
                    <a:pt x="194847" y="658188"/>
                  </a:cubicBezTo>
                  <a:cubicBezTo>
                    <a:pt x="194564" y="662981"/>
                    <a:pt x="193716" y="667719"/>
                    <a:pt x="192372" y="672328"/>
                  </a:cubicBezTo>
                  <a:cubicBezTo>
                    <a:pt x="190676" y="677207"/>
                    <a:pt x="188343" y="681873"/>
                    <a:pt x="186434" y="686469"/>
                  </a:cubicBezTo>
                  <a:cubicBezTo>
                    <a:pt x="182404" y="695073"/>
                    <a:pt x="179011" y="703988"/>
                    <a:pt x="176395" y="713123"/>
                  </a:cubicBezTo>
                  <a:cubicBezTo>
                    <a:pt x="174132" y="722667"/>
                    <a:pt x="173213" y="732707"/>
                    <a:pt x="171022" y="742393"/>
                  </a:cubicBezTo>
                  <a:cubicBezTo>
                    <a:pt x="168830" y="752079"/>
                    <a:pt x="165931" y="763603"/>
                    <a:pt x="163104" y="774138"/>
                  </a:cubicBezTo>
                  <a:cubicBezTo>
                    <a:pt x="160276" y="784672"/>
                    <a:pt x="157589" y="794217"/>
                    <a:pt x="154619" y="804186"/>
                  </a:cubicBezTo>
                  <a:lnTo>
                    <a:pt x="137581" y="861736"/>
                  </a:lnTo>
                  <a:lnTo>
                    <a:pt x="133551" y="875382"/>
                  </a:lnTo>
                  <a:cubicBezTo>
                    <a:pt x="131148" y="872978"/>
                    <a:pt x="121038" y="867039"/>
                    <a:pt x="122523" y="875382"/>
                  </a:cubicBezTo>
                  <a:cubicBezTo>
                    <a:pt x="122523" y="877291"/>
                    <a:pt x="124643" y="877785"/>
                    <a:pt x="125845" y="878987"/>
                  </a:cubicBezTo>
                  <a:cubicBezTo>
                    <a:pt x="127754" y="880833"/>
                    <a:pt x="129310" y="883046"/>
                    <a:pt x="130370" y="885492"/>
                  </a:cubicBezTo>
                  <a:cubicBezTo>
                    <a:pt x="135743" y="897299"/>
                    <a:pt x="134612" y="912429"/>
                    <a:pt x="133410" y="925014"/>
                  </a:cubicBezTo>
                  <a:cubicBezTo>
                    <a:pt x="132774" y="932084"/>
                    <a:pt x="131572" y="938518"/>
                    <a:pt x="130441" y="945305"/>
                  </a:cubicBezTo>
                  <a:cubicBezTo>
                    <a:pt x="129663" y="949052"/>
                    <a:pt x="130299" y="952948"/>
                    <a:pt x="132208" y="956264"/>
                  </a:cubicBezTo>
                  <a:cubicBezTo>
                    <a:pt x="136450" y="966515"/>
                    <a:pt x="143166" y="981504"/>
                    <a:pt x="140975" y="992887"/>
                  </a:cubicBezTo>
                  <a:cubicBezTo>
                    <a:pt x="131219" y="985817"/>
                    <a:pt x="128956" y="970899"/>
                    <a:pt x="122169" y="961495"/>
                  </a:cubicBezTo>
                  <a:cubicBezTo>
                    <a:pt x="120260" y="958738"/>
                    <a:pt x="117290" y="955839"/>
                    <a:pt x="113615" y="957465"/>
                  </a:cubicBezTo>
                  <a:cubicBezTo>
                    <a:pt x="109938" y="959092"/>
                    <a:pt x="109797" y="965455"/>
                    <a:pt x="109726" y="969273"/>
                  </a:cubicBezTo>
                  <a:cubicBezTo>
                    <a:pt x="109726" y="982777"/>
                    <a:pt x="111352" y="996351"/>
                    <a:pt x="109726" y="1009926"/>
                  </a:cubicBezTo>
                  <a:cubicBezTo>
                    <a:pt x="109726" y="1012966"/>
                    <a:pt x="109019" y="1023005"/>
                    <a:pt x="105130" y="1024066"/>
                  </a:cubicBezTo>
                  <a:cubicBezTo>
                    <a:pt x="101242" y="1025126"/>
                    <a:pt x="98556" y="1014733"/>
                    <a:pt x="98060" y="1012047"/>
                  </a:cubicBezTo>
                  <a:cubicBezTo>
                    <a:pt x="95303" y="998755"/>
                    <a:pt x="96081" y="985039"/>
                    <a:pt x="94525" y="971535"/>
                  </a:cubicBezTo>
                  <a:cubicBezTo>
                    <a:pt x="94031" y="967788"/>
                    <a:pt x="93748" y="961708"/>
                    <a:pt x="89435" y="960011"/>
                  </a:cubicBezTo>
                  <a:cubicBezTo>
                    <a:pt x="85123" y="958314"/>
                    <a:pt x="82366" y="962627"/>
                    <a:pt x="81376" y="966232"/>
                  </a:cubicBezTo>
                  <a:cubicBezTo>
                    <a:pt x="79043" y="978393"/>
                    <a:pt x="77628" y="990702"/>
                    <a:pt x="76992" y="1003068"/>
                  </a:cubicBezTo>
                  <a:cubicBezTo>
                    <a:pt x="76427" y="1006744"/>
                    <a:pt x="70488" y="1033964"/>
                    <a:pt x="64832" y="1020248"/>
                  </a:cubicBezTo>
                  <a:cubicBezTo>
                    <a:pt x="60591" y="1009926"/>
                    <a:pt x="63842" y="995291"/>
                    <a:pt x="64832" y="984898"/>
                  </a:cubicBezTo>
                  <a:cubicBezTo>
                    <a:pt x="66246" y="978648"/>
                    <a:pt x="66812" y="972214"/>
                    <a:pt x="66458" y="965808"/>
                  </a:cubicBezTo>
                  <a:cubicBezTo>
                    <a:pt x="65822" y="962415"/>
                    <a:pt x="63489" y="959516"/>
                    <a:pt x="59388" y="960576"/>
                  </a:cubicBezTo>
                  <a:cubicBezTo>
                    <a:pt x="55288" y="961637"/>
                    <a:pt x="54086" y="966232"/>
                    <a:pt x="52742" y="969273"/>
                  </a:cubicBezTo>
                  <a:cubicBezTo>
                    <a:pt x="50126" y="975282"/>
                    <a:pt x="48148" y="981433"/>
                    <a:pt x="45672" y="987513"/>
                  </a:cubicBezTo>
                  <a:cubicBezTo>
                    <a:pt x="43976" y="991897"/>
                    <a:pt x="41501" y="1000947"/>
                    <a:pt x="37401" y="1003704"/>
                  </a:cubicBezTo>
                  <a:cubicBezTo>
                    <a:pt x="33300" y="1006461"/>
                    <a:pt x="33442" y="999462"/>
                    <a:pt x="33512" y="995998"/>
                  </a:cubicBezTo>
                  <a:cubicBezTo>
                    <a:pt x="34573" y="982769"/>
                    <a:pt x="37401" y="969753"/>
                    <a:pt x="42068" y="957324"/>
                  </a:cubicBezTo>
                  <a:cubicBezTo>
                    <a:pt x="43905" y="951244"/>
                    <a:pt x="45956" y="945164"/>
                    <a:pt x="47723" y="939013"/>
                  </a:cubicBezTo>
                  <a:cubicBezTo>
                    <a:pt x="48784" y="935265"/>
                    <a:pt x="51258" y="929397"/>
                    <a:pt x="48784" y="925650"/>
                  </a:cubicBezTo>
                  <a:cubicBezTo>
                    <a:pt x="42491" y="915893"/>
                    <a:pt x="29765" y="934629"/>
                    <a:pt x="26301" y="938306"/>
                  </a:cubicBezTo>
                  <a:cubicBezTo>
                    <a:pt x="22837" y="941982"/>
                    <a:pt x="16333" y="950395"/>
                    <a:pt x="12161" y="949406"/>
                  </a:cubicBezTo>
                  <a:cubicBezTo>
                    <a:pt x="6364" y="948204"/>
                    <a:pt x="11313" y="939083"/>
                    <a:pt x="12940" y="936467"/>
                  </a:cubicBezTo>
                  <a:cubicBezTo>
                    <a:pt x="19231" y="926498"/>
                    <a:pt x="27716" y="918651"/>
                    <a:pt x="32664" y="907763"/>
                  </a:cubicBezTo>
                  <a:cubicBezTo>
                    <a:pt x="39734" y="895178"/>
                    <a:pt x="48784" y="883830"/>
                    <a:pt x="59530" y="874180"/>
                  </a:cubicBezTo>
                  <a:cubicBezTo>
                    <a:pt x="61792" y="872320"/>
                    <a:pt x="63772" y="870235"/>
                    <a:pt x="65610" y="867958"/>
                  </a:cubicBezTo>
                  <a:cubicBezTo>
                    <a:pt x="66104" y="867110"/>
                    <a:pt x="66388" y="864635"/>
                    <a:pt x="66953" y="864140"/>
                  </a:cubicBezTo>
                  <a:cubicBezTo>
                    <a:pt x="69710" y="863058"/>
                    <a:pt x="72680" y="862458"/>
                    <a:pt x="75649" y="862373"/>
                  </a:cubicBezTo>
                  <a:cubicBezTo>
                    <a:pt x="72609" y="862154"/>
                    <a:pt x="69639" y="862535"/>
                    <a:pt x="66741" y="863504"/>
                  </a:cubicBezTo>
                  <a:cubicBezTo>
                    <a:pt x="69993" y="819118"/>
                    <a:pt x="77275" y="775121"/>
                    <a:pt x="88587" y="732071"/>
                  </a:cubicBezTo>
                  <a:cubicBezTo>
                    <a:pt x="93819" y="711617"/>
                    <a:pt x="101172" y="691757"/>
                    <a:pt x="110503" y="672823"/>
                  </a:cubicBezTo>
                  <a:cubicBezTo>
                    <a:pt x="112059" y="669783"/>
                    <a:pt x="114321" y="666814"/>
                    <a:pt x="115523" y="663703"/>
                  </a:cubicBezTo>
                  <a:cubicBezTo>
                    <a:pt x="116796" y="659100"/>
                    <a:pt x="117432" y="654342"/>
                    <a:pt x="117432" y="649563"/>
                  </a:cubicBezTo>
                  <a:cubicBezTo>
                    <a:pt x="118492" y="637685"/>
                    <a:pt x="119765" y="625878"/>
                    <a:pt x="121108" y="614212"/>
                  </a:cubicBezTo>
                  <a:cubicBezTo>
                    <a:pt x="125139" y="570073"/>
                    <a:pt x="133128" y="526394"/>
                    <a:pt x="145004" y="483698"/>
                  </a:cubicBezTo>
                  <a:cubicBezTo>
                    <a:pt x="149600" y="465238"/>
                    <a:pt x="158790" y="448227"/>
                    <a:pt x="171658" y="434207"/>
                  </a:cubicBezTo>
                  <a:cubicBezTo>
                    <a:pt x="186081" y="420526"/>
                    <a:pt x="203685" y="410621"/>
                    <a:pt x="222844" y="405361"/>
                  </a:cubicBezTo>
                  <a:cubicBezTo>
                    <a:pt x="232530" y="402420"/>
                    <a:pt x="242498" y="400242"/>
                    <a:pt x="252537" y="398857"/>
                  </a:cubicBezTo>
                  <a:cubicBezTo>
                    <a:pt x="262789" y="397195"/>
                    <a:pt x="272121" y="392020"/>
                    <a:pt x="278908" y="384222"/>
                  </a:cubicBezTo>
                  <a:cubicBezTo>
                    <a:pt x="285554" y="377420"/>
                    <a:pt x="291281" y="369791"/>
                    <a:pt x="295946" y="361526"/>
                  </a:cubicBezTo>
                  <a:cubicBezTo>
                    <a:pt x="300118" y="353962"/>
                    <a:pt x="298491" y="344346"/>
                    <a:pt x="297855" y="336003"/>
                  </a:cubicBezTo>
                  <a:cubicBezTo>
                    <a:pt x="316520" y="345138"/>
                    <a:pt x="337022" y="350101"/>
                    <a:pt x="357807" y="350568"/>
                  </a:cubicBezTo>
                  <a:cubicBezTo>
                    <a:pt x="378593" y="350045"/>
                    <a:pt x="399025" y="345081"/>
                    <a:pt x="417760" y="336003"/>
                  </a:cubicBezTo>
                  <a:cubicBezTo>
                    <a:pt x="416134" y="343986"/>
                    <a:pt x="416488" y="352236"/>
                    <a:pt x="418821" y="360042"/>
                  </a:cubicBezTo>
                  <a:cubicBezTo>
                    <a:pt x="422497" y="367105"/>
                    <a:pt x="427093" y="373659"/>
                    <a:pt x="432466" y="379555"/>
                  </a:cubicBezTo>
                  <a:cubicBezTo>
                    <a:pt x="437839" y="386519"/>
                    <a:pt x="444767" y="392197"/>
                    <a:pt x="452615" y="396170"/>
                  </a:cubicBezTo>
                  <a:cubicBezTo>
                    <a:pt x="461523" y="398934"/>
                    <a:pt x="470643" y="400858"/>
                    <a:pt x="479904" y="401897"/>
                  </a:cubicBezTo>
                  <a:cubicBezTo>
                    <a:pt x="519072" y="410734"/>
                    <a:pt x="551734" y="432722"/>
                    <a:pt x="565874" y="471396"/>
                  </a:cubicBezTo>
                  <a:cubicBezTo>
                    <a:pt x="580862" y="512403"/>
                    <a:pt x="587084" y="557227"/>
                    <a:pt x="592103" y="600355"/>
                  </a:cubicBezTo>
                  <a:cubicBezTo>
                    <a:pt x="593376" y="610323"/>
                    <a:pt x="594507" y="620363"/>
                    <a:pt x="595567" y="630332"/>
                  </a:cubicBezTo>
                  <a:cubicBezTo>
                    <a:pt x="596134" y="635847"/>
                    <a:pt x="596699" y="641290"/>
                    <a:pt x="597193" y="646735"/>
                  </a:cubicBezTo>
                  <a:cubicBezTo>
                    <a:pt x="597123" y="652412"/>
                    <a:pt x="597830" y="658075"/>
                    <a:pt x="599315" y="663561"/>
                  </a:cubicBezTo>
                  <a:cubicBezTo>
                    <a:pt x="602355" y="671409"/>
                    <a:pt x="607516" y="678762"/>
                    <a:pt x="610839" y="686539"/>
                  </a:cubicBezTo>
                  <a:cubicBezTo>
                    <a:pt x="615222" y="696862"/>
                    <a:pt x="619040" y="707410"/>
                    <a:pt x="622292" y="718142"/>
                  </a:cubicBezTo>
                  <a:cubicBezTo>
                    <a:pt x="636148" y="765491"/>
                    <a:pt x="644774" y="814211"/>
                    <a:pt x="648097" y="863433"/>
                  </a:cubicBezTo>
                  <a:cubicBezTo>
                    <a:pt x="645127" y="862401"/>
                    <a:pt x="642017" y="861991"/>
                    <a:pt x="638906" y="862231"/>
                  </a:cubicBezTo>
                  <a:cubicBezTo>
                    <a:pt x="641451" y="862415"/>
                    <a:pt x="643996" y="862938"/>
                    <a:pt x="646471" y="863787"/>
                  </a:cubicBezTo>
                  <a:cubicBezTo>
                    <a:pt x="648945" y="865059"/>
                    <a:pt x="647955" y="865695"/>
                    <a:pt x="649794" y="868453"/>
                  </a:cubicBezTo>
                  <a:cubicBezTo>
                    <a:pt x="653682" y="873161"/>
                    <a:pt x="657924" y="877559"/>
                    <a:pt x="662519" y="881603"/>
                  </a:cubicBezTo>
                  <a:cubicBezTo>
                    <a:pt x="666549" y="885987"/>
                    <a:pt x="670508" y="890512"/>
                    <a:pt x="674255" y="895249"/>
                  </a:cubicBezTo>
                  <a:cubicBezTo>
                    <a:pt x="680264" y="902884"/>
                    <a:pt x="683305" y="911863"/>
                    <a:pt x="689031" y="919640"/>
                  </a:cubicBezTo>
                  <a:cubicBezTo>
                    <a:pt x="693203" y="925367"/>
                    <a:pt x="709322" y="939578"/>
                    <a:pt x="704302" y="947638"/>
                  </a:cubicBezTo>
                  <a:close/>
                  <a:moveTo>
                    <a:pt x="483722" y="1270530"/>
                  </a:moveTo>
                  <a:cubicBezTo>
                    <a:pt x="471986" y="1290467"/>
                    <a:pt x="451483" y="1291033"/>
                    <a:pt x="431617" y="1296123"/>
                  </a:cubicBezTo>
                  <a:cubicBezTo>
                    <a:pt x="446606" y="1302635"/>
                    <a:pt x="463856" y="1301313"/>
                    <a:pt x="477713" y="1292588"/>
                  </a:cubicBezTo>
                  <a:cubicBezTo>
                    <a:pt x="490863" y="1283086"/>
                    <a:pt x="496236" y="1266175"/>
                    <a:pt x="491145" y="1250804"/>
                  </a:cubicBezTo>
                  <a:cubicBezTo>
                    <a:pt x="489590" y="1257705"/>
                    <a:pt x="487045" y="1264343"/>
                    <a:pt x="483581" y="1270530"/>
                  </a:cubicBezTo>
                  <a:close/>
                  <a:moveTo>
                    <a:pt x="620453" y="901258"/>
                  </a:moveTo>
                  <a:cubicBezTo>
                    <a:pt x="617696" y="897313"/>
                    <a:pt x="615151" y="893205"/>
                    <a:pt x="612818" y="888956"/>
                  </a:cubicBezTo>
                  <a:cubicBezTo>
                    <a:pt x="612252" y="907614"/>
                    <a:pt x="626958" y="923175"/>
                    <a:pt x="645623" y="923720"/>
                  </a:cubicBezTo>
                  <a:cubicBezTo>
                    <a:pt x="648874" y="923812"/>
                    <a:pt x="652126" y="923437"/>
                    <a:pt x="655238" y="922610"/>
                  </a:cubicBezTo>
                  <a:cubicBezTo>
                    <a:pt x="641522" y="919683"/>
                    <a:pt x="629149" y="912153"/>
                    <a:pt x="620312" y="901258"/>
                  </a:cubicBezTo>
                  <a:close/>
                </a:path>
              </a:pathLst>
            </a:custGeom>
            <a:solidFill>
              <a:schemeClr val="lt1"/>
            </a:solidFill>
            <a:ln>
              <a:noFill/>
            </a:ln>
          </p:spPr>
          <p:style>
            <a:lnRef idx="0">
              <a:scrgbClr r="0" g="0" b="0"/>
            </a:lnRef>
            <a:fillRef idx="0">
              <a:scrgbClr r="0" g="0" b="0"/>
            </a:fillRef>
            <a:effectRef idx="0">
              <a:scrgbClr r="0" g="0" b="0"/>
            </a:effectRef>
            <a:fontRef idx="minor"/>
          </p:style>
        </p:sp>
      </p:grpSp>
      <p:sp>
        <p:nvSpPr>
          <p:cNvPr id="123" name="CustomShape 9"/>
          <p:cNvSpPr/>
          <p:nvPr/>
        </p:nvSpPr>
        <p:spPr>
          <a:xfrm rot="19771800">
            <a:off x="8730000" y="1851120"/>
            <a:ext cx="171504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spcBef>
                <a:spcPts val="1001"/>
              </a:spcBef>
            </a:pPr>
            <a:r>
              <a:rPr lang="el-GR" sz="4000" b="1" strike="noStrike" spc="-1">
                <a:solidFill>
                  <a:srgbClr val="FF0000"/>
                </a:solidFill>
                <a:latin typeface="Calibri"/>
                <a:ea typeface="DejaVu Sans"/>
              </a:rPr>
              <a:t>MISC ?</a:t>
            </a:r>
            <a:endParaRPr lang="el-GR" sz="4000" b="0" strike="noStrike" spc="-1">
              <a:latin typeface="Arial"/>
            </a:endParaRPr>
          </a:p>
        </p:txBody>
      </p:sp>
      <p:sp>
        <p:nvSpPr>
          <p:cNvPr id="124" name="CustomShape 10"/>
          <p:cNvSpPr/>
          <p:nvPr/>
        </p:nvSpPr>
        <p:spPr>
          <a:xfrm rot="2110200">
            <a:off x="9643680" y="3862080"/>
            <a:ext cx="219492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000" lnSpcReduction="10000"/>
          </a:bodyPr>
          <a:lstStyle/>
          <a:p>
            <a:pPr algn="ctr">
              <a:lnSpc>
                <a:spcPct val="90000"/>
              </a:lnSpc>
              <a:spcBef>
                <a:spcPts val="1001"/>
              </a:spcBef>
            </a:pPr>
            <a:r>
              <a:rPr lang="el-GR" sz="4000" b="1" strike="noStrike" spc="-1">
                <a:solidFill>
                  <a:srgbClr val="FF0000"/>
                </a:solidFill>
                <a:latin typeface="Calibri"/>
                <a:ea typeface="DejaVu Sans"/>
              </a:rPr>
              <a:t>Αδενοϊός ?</a:t>
            </a:r>
            <a:endParaRPr lang="el-GR" sz="4000" b="0" strike="noStrike" spc="-1">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CustomShape 1"/>
          <p:cNvSpPr/>
          <p:nvPr/>
        </p:nvSpPr>
        <p:spPr>
          <a:xfrm>
            <a:off x="3036240" y="4273200"/>
            <a:ext cx="6118920" cy="132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el-GR" sz="3200" b="1" i="1" strike="noStrike" spc="-1">
                <a:solidFill>
                  <a:srgbClr val="000000"/>
                </a:solidFill>
                <a:latin typeface="Calibri Light"/>
              </a:rPr>
              <a:t>Ευχαριστούμε για την προσοχή σας</a:t>
            </a:r>
            <a:endParaRPr lang="el-GR" sz="3200" b="0" strike="noStrike" spc="-1">
              <a:latin typeface="Arial"/>
            </a:endParaRPr>
          </a:p>
        </p:txBody>
      </p:sp>
      <p:pic>
        <p:nvPicPr>
          <p:cNvPr id="285" name="Εικόνα 3"/>
          <p:cNvPicPr/>
          <p:nvPr/>
        </p:nvPicPr>
        <p:blipFill>
          <a:blip r:embed="rId2"/>
          <a:stretch/>
        </p:blipFill>
        <p:spPr>
          <a:xfrm>
            <a:off x="1371600" y="866520"/>
            <a:ext cx="9183240" cy="2743920"/>
          </a:xfrm>
          <a:prstGeom prst="rect">
            <a:avLst/>
          </a:prstGeom>
          <a:ln>
            <a:noFill/>
          </a:ln>
        </p:spPr>
      </p:pic>
      <p:sp>
        <p:nvSpPr>
          <p:cNvPr id="286" name="CustomShape 2"/>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06DFDFCE-B004-4CD1-8530-C41094998427}" type="slidenum">
              <a:rPr lang="el-GR" sz="1200" b="0" strike="noStrike" spc="-1">
                <a:solidFill>
                  <a:srgbClr val="8B8B8B"/>
                </a:solidFill>
                <a:latin typeface="Calibri"/>
              </a:rPr>
              <a:t>30</a:t>
            </a:fld>
            <a:endParaRPr lang="el-GR" sz="1200" b="0" strike="noStrike" spc="-1">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742320" y="149400"/>
            <a:ext cx="8596080" cy="132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2800" b="1" strike="noStrike" spc="-1" dirty="0">
                <a:solidFill>
                  <a:srgbClr val="000000"/>
                </a:solidFill>
                <a:latin typeface="Calibri Light"/>
              </a:rPr>
              <a:t>Παρουσίαση περιστατικού</a:t>
            </a:r>
            <a:endParaRPr lang="en-US" sz="2800" b="1" strike="noStrike" spc="-1" dirty="0">
              <a:solidFill>
                <a:srgbClr val="000000"/>
              </a:solidFill>
              <a:latin typeface="Calibri Light"/>
            </a:endParaRPr>
          </a:p>
          <a:p>
            <a:pPr algn="ctr">
              <a:lnSpc>
                <a:spcPct val="90000"/>
              </a:lnSpc>
            </a:pPr>
            <a:r>
              <a:rPr lang="en-US" sz="2800" b="1" spc="-1" dirty="0">
                <a:solidFill>
                  <a:srgbClr val="000000"/>
                </a:solidFill>
                <a:latin typeface="Calibri Light"/>
              </a:rPr>
              <a:t>(II)</a:t>
            </a:r>
            <a:endParaRPr lang="el-GR" sz="2800" b="0" strike="noStrike" spc="-1" dirty="0">
              <a:latin typeface="Arial"/>
            </a:endParaRPr>
          </a:p>
        </p:txBody>
      </p:sp>
      <p:sp>
        <p:nvSpPr>
          <p:cNvPr id="92" name="CustomShape 2"/>
          <p:cNvSpPr/>
          <p:nvPr/>
        </p:nvSpPr>
        <p:spPr>
          <a:xfrm>
            <a:off x="577440" y="1107360"/>
            <a:ext cx="8825040" cy="510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0000" lnSpcReduction="20000"/>
          </a:bodyPr>
          <a:lstStyle/>
          <a:p>
            <a:pPr>
              <a:lnSpc>
                <a:spcPct val="90000"/>
              </a:lnSpc>
              <a:spcBef>
                <a:spcPts val="1001"/>
              </a:spcBef>
            </a:pPr>
            <a:endParaRPr lang="el-GR" sz="1800" b="0" strike="noStrike" spc="-1">
              <a:latin typeface="Arial"/>
            </a:endParaRPr>
          </a:p>
          <a:p>
            <a:pPr algn="ctr">
              <a:lnSpc>
                <a:spcPct val="90000"/>
              </a:lnSpc>
              <a:spcBef>
                <a:spcPts val="1001"/>
              </a:spcBef>
            </a:pPr>
            <a:r>
              <a:rPr lang="el-GR" sz="2000" b="1" u="sng" strike="noStrike" spc="-1">
                <a:solidFill>
                  <a:srgbClr val="000000"/>
                </a:solidFill>
                <a:uFillTx/>
                <a:latin typeface="Calibri"/>
              </a:rPr>
              <a:t>2</a:t>
            </a:r>
            <a:r>
              <a:rPr lang="el-GR" sz="2000" b="1" u="sng" strike="noStrike" spc="-1" baseline="30000">
                <a:solidFill>
                  <a:srgbClr val="000000"/>
                </a:solidFill>
                <a:uFillTx/>
                <a:latin typeface="Calibri"/>
              </a:rPr>
              <a:t>η</a:t>
            </a:r>
            <a:r>
              <a:rPr lang="el-GR" sz="2000" b="1" u="sng" strike="noStrike" spc="-1">
                <a:solidFill>
                  <a:srgbClr val="000000"/>
                </a:solidFill>
                <a:uFillTx/>
                <a:latin typeface="Calibri"/>
              </a:rPr>
              <a:t> νοσηλεία (2/2023)</a:t>
            </a:r>
            <a:endParaRPr lang="el-GR" sz="2000" b="0" strike="noStrike" spc="-1">
              <a:latin typeface="Arial"/>
            </a:endParaRPr>
          </a:p>
          <a:p>
            <a:pPr algn="ctr">
              <a:lnSpc>
                <a:spcPct val="90000"/>
              </a:lnSpc>
              <a:spcBef>
                <a:spcPts val="1001"/>
              </a:spcBef>
            </a:pPr>
            <a:r>
              <a:rPr lang="el-GR" sz="2000" b="0" strike="noStrike" spc="-1">
                <a:solidFill>
                  <a:srgbClr val="000000"/>
                </a:solidFill>
                <a:latin typeface="Calibri"/>
              </a:rPr>
              <a:t>Υποτροπή κατά τη σταδιακή μείωση της κορτιζόνης (</a:t>
            </a:r>
            <a:r>
              <a:rPr lang="el-GR" sz="2000" b="0" strike="noStrike" spc="-1">
                <a:solidFill>
                  <a:srgbClr val="000000"/>
                </a:solidFill>
                <a:latin typeface="Calibri"/>
                <a:ea typeface="Calibri"/>
              </a:rPr>
              <a:t>≈ </a:t>
            </a:r>
            <a:r>
              <a:rPr lang="el-GR" sz="2000" b="0" strike="noStrike" spc="-1">
                <a:solidFill>
                  <a:srgbClr val="000000"/>
                </a:solidFill>
                <a:latin typeface="Calibri"/>
              </a:rPr>
              <a:t>4 mg/kg)</a:t>
            </a:r>
            <a:endParaRPr lang="el-GR" sz="2000" b="0" strike="noStrike" spc="-1">
              <a:latin typeface="Arial"/>
            </a:endParaRPr>
          </a:p>
          <a:p>
            <a:pPr>
              <a:lnSpc>
                <a:spcPct val="90000"/>
              </a:lnSpc>
              <a:spcBef>
                <a:spcPts val="1001"/>
              </a:spcBef>
            </a:pPr>
            <a:endParaRPr lang="el-GR" sz="2000" b="0" strike="noStrike" spc="-1">
              <a:latin typeface="Arial"/>
            </a:endParaRPr>
          </a:p>
          <a:p>
            <a:pPr algn="ctr">
              <a:lnSpc>
                <a:spcPct val="90000"/>
              </a:lnSpc>
              <a:spcBef>
                <a:spcPts val="1001"/>
              </a:spcBef>
            </a:pPr>
            <a:r>
              <a:rPr lang="el-GR" sz="2000" b="1" strike="noStrike" spc="-1">
                <a:solidFill>
                  <a:srgbClr val="000000"/>
                </a:solidFill>
                <a:latin typeface="Calibri"/>
              </a:rPr>
              <a:t>Συμπτώματα</a:t>
            </a:r>
            <a:endParaRPr lang="el-GR" sz="2000" b="0" strike="noStrike" spc="-1">
              <a:latin typeface="Arial"/>
            </a:endParaRPr>
          </a:p>
          <a:p>
            <a:pPr algn="ctr">
              <a:lnSpc>
                <a:spcPct val="90000"/>
              </a:lnSpc>
              <a:spcBef>
                <a:spcPts val="1001"/>
              </a:spcBef>
            </a:pPr>
            <a:r>
              <a:rPr lang="el-GR" sz="2000" b="0" strike="noStrike" spc="-1">
                <a:solidFill>
                  <a:srgbClr val="000000"/>
                </a:solidFill>
                <a:latin typeface="Calibri"/>
              </a:rPr>
              <a:t>Εμπύρετο, διαρροϊκές κενώσεις, αιμορραγικό εξάνθημα</a:t>
            </a:r>
            <a:endParaRPr lang="el-GR" sz="2000" b="0" strike="noStrike" spc="-1">
              <a:latin typeface="Arial"/>
            </a:endParaRPr>
          </a:p>
          <a:p>
            <a:pPr>
              <a:lnSpc>
                <a:spcPct val="90000"/>
              </a:lnSpc>
              <a:spcBef>
                <a:spcPts val="1001"/>
              </a:spcBef>
            </a:pPr>
            <a:endParaRPr lang="el-GR" sz="2000" b="0" strike="noStrike" spc="-1">
              <a:latin typeface="Arial"/>
            </a:endParaRPr>
          </a:p>
          <a:p>
            <a:pPr algn="ctr">
              <a:lnSpc>
                <a:spcPct val="90000"/>
              </a:lnSpc>
              <a:spcBef>
                <a:spcPts val="1001"/>
              </a:spcBef>
            </a:pPr>
            <a:r>
              <a:rPr lang="el-GR" sz="2000" b="1" strike="noStrike" spc="-1">
                <a:solidFill>
                  <a:srgbClr val="000000"/>
                </a:solidFill>
                <a:latin typeface="Calibri"/>
              </a:rPr>
              <a:t>Εργαστηριακός έλεγχος</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 Δείκτες φλεγμονής</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Υποτροπή λευκωματουρίας</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1" strike="noStrike" spc="-1">
                <a:solidFill>
                  <a:srgbClr val="000000"/>
                </a:solidFill>
                <a:latin typeface="Calibri"/>
              </a:rPr>
              <a:t> </a:t>
            </a:r>
            <a:r>
              <a:rPr lang="el-GR" sz="2000" b="1" strike="noStrike" spc="-1">
                <a:solidFill>
                  <a:srgbClr val="FF0000"/>
                </a:solidFill>
                <a:latin typeface="Calibri"/>
              </a:rPr>
              <a:t>↑</a:t>
            </a:r>
            <a:r>
              <a:rPr lang="el-GR" sz="2000" b="1" strike="noStrike" spc="-1">
                <a:solidFill>
                  <a:srgbClr val="000000"/>
                </a:solidFill>
                <a:latin typeface="Calibri"/>
              </a:rPr>
              <a:t> c-ANCA: 84 (ΦΤ: &lt;7), p-ANCA: 8,1 (ΦΤ: &lt;7)</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FA κοπράνων → Campylobacter</a:t>
            </a:r>
            <a:endParaRPr lang="el-GR" sz="2000" b="0" strike="noStrike" spc="-1">
              <a:latin typeface="Arial"/>
            </a:endParaRPr>
          </a:p>
          <a:p>
            <a:pPr>
              <a:lnSpc>
                <a:spcPct val="90000"/>
              </a:lnSpc>
              <a:spcBef>
                <a:spcPts val="1001"/>
              </a:spcBef>
            </a:pPr>
            <a:endParaRPr lang="el-GR" sz="2000" b="0" strike="noStrike" spc="-1">
              <a:latin typeface="Arial"/>
            </a:endParaRPr>
          </a:p>
          <a:p>
            <a:pPr algn="ctr">
              <a:lnSpc>
                <a:spcPct val="90000"/>
              </a:lnSpc>
              <a:spcBef>
                <a:spcPts val="1001"/>
              </a:spcBef>
            </a:pPr>
            <a:r>
              <a:rPr lang="el-GR" sz="2000" b="1" strike="noStrike" spc="-1">
                <a:solidFill>
                  <a:srgbClr val="000000"/>
                </a:solidFill>
                <a:latin typeface="Calibri"/>
              </a:rPr>
              <a:t>Αντιμετώπιση</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Μεθυλπρεδνιζολόνη 2 mg/kg/24h</a:t>
            </a:r>
            <a:endParaRPr lang="el-GR" sz="2000" b="0" strike="noStrike" spc="-1">
              <a:latin typeface="Arial"/>
            </a:endParaRPr>
          </a:p>
        </p:txBody>
      </p:sp>
      <p:sp>
        <p:nvSpPr>
          <p:cNvPr id="93" name="CustomShape 3"/>
          <p:cNvSpPr/>
          <p:nvPr/>
        </p:nvSpPr>
        <p:spPr>
          <a:xfrm>
            <a:off x="5979240" y="3244320"/>
            <a:ext cx="2325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l-GR" sz="1800" b="0" strike="noStrike" spc="-1">
                <a:solidFill>
                  <a:srgbClr val="000000"/>
                </a:solidFill>
                <a:latin typeface="Calibri"/>
                <a:ea typeface="DejaVu Sans"/>
              </a:rPr>
              <a:t> </a:t>
            </a:r>
            <a:endParaRPr lang="el-GR" sz="1800" b="0" strike="noStrike" spc="-1">
              <a:latin typeface="Arial"/>
            </a:endParaRPr>
          </a:p>
        </p:txBody>
      </p:sp>
      <p:sp>
        <p:nvSpPr>
          <p:cNvPr id="94" name="CustomShape 4"/>
          <p:cNvSpPr/>
          <p:nvPr/>
        </p:nvSpPr>
        <p:spPr>
          <a:xfrm>
            <a:off x="5979240" y="3244320"/>
            <a:ext cx="2325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l-GR" sz="1800" b="0" strike="noStrike" spc="-1">
                <a:solidFill>
                  <a:srgbClr val="000000"/>
                </a:solidFill>
                <a:latin typeface="Calibri"/>
                <a:ea typeface="DejaVu Sans"/>
              </a:rPr>
              <a:t> </a:t>
            </a:r>
            <a:endParaRPr lang="el-GR" sz="1800" b="0" strike="noStrike" spc="-1">
              <a:latin typeface="Arial"/>
            </a:endParaRPr>
          </a:p>
        </p:txBody>
      </p:sp>
      <p:sp>
        <p:nvSpPr>
          <p:cNvPr id="95" name="CustomShape 5"/>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7A44B2A9-6B6B-4941-972F-EDE3C1C69500}" type="slidenum">
              <a:rPr lang="el-GR" sz="1200" b="0" strike="noStrike" spc="-1">
                <a:solidFill>
                  <a:srgbClr val="8B8B8B"/>
                </a:solidFill>
                <a:latin typeface="Calibri"/>
              </a:rPr>
              <a:t>4</a:t>
            </a:fld>
            <a:endParaRPr lang="el-GR" sz="1200" b="0" strike="noStrike" spc="-1">
              <a:latin typeface="Arial"/>
            </a:endParaRPr>
          </a:p>
        </p:txBody>
      </p:sp>
      <p:grpSp>
        <p:nvGrpSpPr>
          <p:cNvPr id="96" name="Group 6"/>
          <p:cNvGrpSpPr/>
          <p:nvPr/>
        </p:nvGrpSpPr>
        <p:grpSpPr>
          <a:xfrm>
            <a:off x="9169200" y="1007640"/>
            <a:ext cx="2151000" cy="4841640"/>
            <a:chOff x="9169200" y="1007640"/>
            <a:chExt cx="2151000" cy="4841640"/>
          </a:xfrm>
        </p:grpSpPr>
        <p:sp>
          <p:nvSpPr>
            <p:cNvPr id="97" name="CustomShape 7"/>
            <p:cNvSpPr/>
            <p:nvPr/>
          </p:nvSpPr>
          <p:spPr>
            <a:xfrm>
              <a:off x="9169200" y="1007640"/>
              <a:ext cx="2151000" cy="4841640"/>
            </a:xfrm>
            <a:custGeom>
              <a:avLst/>
              <a:gdLst/>
              <a:ahLst/>
              <a:cxnLst/>
              <a:rect l="l" t="t" r="r" b="b"/>
              <a:pathLst>
                <a:path w="716282" h="1612078">
                  <a:moveTo>
                    <a:pt x="714907" y="938730"/>
                  </a:moveTo>
                  <a:cubicBezTo>
                    <a:pt x="711513" y="930578"/>
                    <a:pt x="706777" y="923084"/>
                    <a:pt x="700767" y="916600"/>
                  </a:cubicBezTo>
                  <a:cubicBezTo>
                    <a:pt x="695324" y="909530"/>
                    <a:pt x="692567" y="901753"/>
                    <a:pt x="687617" y="894612"/>
                  </a:cubicBezTo>
                  <a:cubicBezTo>
                    <a:pt x="681962" y="886651"/>
                    <a:pt x="675528" y="879263"/>
                    <a:pt x="668387" y="872553"/>
                  </a:cubicBezTo>
                  <a:cubicBezTo>
                    <a:pt x="665559" y="869796"/>
                    <a:pt x="659338" y="866120"/>
                    <a:pt x="657641" y="862726"/>
                  </a:cubicBezTo>
                  <a:cubicBezTo>
                    <a:pt x="657076" y="860054"/>
                    <a:pt x="656934" y="857311"/>
                    <a:pt x="657217" y="854596"/>
                  </a:cubicBezTo>
                  <a:cubicBezTo>
                    <a:pt x="657217" y="850990"/>
                    <a:pt x="656793" y="847525"/>
                    <a:pt x="656510" y="843778"/>
                  </a:cubicBezTo>
                  <a:cubicBezTo>
                    <a:pt x="653894" y="799060"/>
                    <a:pt x="646824" y="754716"/>
                    <a:pt x="635300" y="711426"/>
                  </a:cubicBezTo>
                  <a:cubicBezTo>
                    <a:pt x="632473" y="701316"/>
                    <a:pt x="629291" y="691205"/>
                    <a:pt x="625474" y="681449"/>
                  </a:cubicBezTo>
                  <a:cubicBezTo>
                    <a:pt x="621656" y="671692"/>
                    <a:pt x="614939" y="662006"/>
                    <a:pt x="614020" y="651825"/>
                  </a:cubicBezTo>
                  <a:cubicBezTo>
                    <a:pt x="611828" y="629059"/>
                    <a:pt x="609071" y="606414"/>
                    <a:pt x="605678" y="583881"/>
                  </a:cubicBezTo>
                  <a:cubicBezTo>
                    <a:pt x="601294" y="550821"/>
                    <a:pt x="594437" y="518136"/>
                    <a:pt x="585175" y="486102"/>
                  </a:cubicBezTo>
                  <a:cubicBezTo>
                    <a:pt x="581216" y="471205"/>
                    <a:pt x="575206" y="456931"/>
                    <a:pt x="567288" y="443681"/>
                  </a:cubicBezTo>
                  <a:cubicBezTo>
                    <a:pt x="557249" y="428579"/>
                    <a:pt x="543604" y="416178"/>
                    <a:pt x="527626" y="407553"/>
                  </a:cubicBezTo>
                  <a:cubicBezTo>
                    <a:pt x="509103" y="397803"/>
                    <a:pt x="488883" y="391574"/>
                    <a:pt x="468098" y="389171"/>
                  </a:cubicBezTo>
                  <a:cubicBezTo>
                    <a:pt x="459332" y="388520"/>
                    <a:pt x="451060" y="384815"/>
                    <a:pt x="444767" y="378707"/>
                  </a:cubicBezTo>
                  <a:cubicBezTo>
                    <a:pt x="437768" y="372429"/>
                    <a:pt x="431830" y="365076"/>
                    <a:pt x="427163" y="356931"/>
                  </a:cubicBezTo>
                  <a:cubicBezTo>
                    <a:pt x="425184" y="351353"/>
                    <a:pt x="424618" y="345385"/>
                    <a:pt x="425467" y="339539"/>
                  </a:cubicBezTo>
                  <a:cubicBezTo>
                    <a:pt x="425467" y="337983"/>
                    <a:pt x="424901" y="333175"/>
                    <a:pt x="425467" y="331903"/>
                  </a:cubicBezTo>
                  <a:cubicBezTo>
                    <a:pt x="426032" y="330630"/>
                    <a:pt x="430204" y="329216"/>
                    <a:pt x="431476" y="328438"/>
                  </a:cubicBezTo>
                  <a:cubicBezTo>
                    <a:pt x="436142" y="325618"/>
                    <a:pt x="440596" y="322507"/>
                    <a:pt x="444838" y="319106"/>
                  </a:cubicBezTo>
                  <a:cubicBezTo>
                    <a:pt x="459897" y="307242"/>
                    <a:pt x="472340" y="292416"/>
                    <a:pt x="481390" y="275554"/>
                  </a:cubicBezTo>
                  <a:cubicBezTo>
                    <a:pt x="502175" y="237658"/>
                    <a:pt x="506699" y="192268"/>
                    <a:pt x="503942" y="149777"/>
                  </a:cubicBezTo>
                  <a:cubicBezTo>
                    <a:pt x="501326" y="109265"/>
                    <a:pt x="489802" y="67127"/>
                    <a:pt x="460462" y="37645"/>
                  </a:cubicBezTo>
                  <a:cubicBezTo>
                    <a:pt x="447312" y="24643"/>
                    <a:pt x="431547" y="14674"/>
                    <a:pt x="414155" y="8445"/>
                  </a:cubicBezTo>
                  <a:cubicBezTo>
                    <a:pt x="394218" y="2238"/>
                    <a:pt x="373432" y="-604"/>
                    <a:pt x="352576" y="32"/>
                  </a:cubicBezTo>
                  <a:cubicBezTo>
                    <a:pt x="312349" y="-1431"/>
                    <a:pt x="273606" y="15509"/>
                    <a:pt x="247305" y="46058"/>
                  </a:cubicBezTo>
                  <a:cubicBezTo>
                    <a:pt x="221006" y="77803"/>
                    <a:pt x="211956" y="120082"/>
                    <a:pt x="210896" y="160382"/>
                  </a:cubicBezTo>
                  <a:cubicBezTo>
                    <a:pt x="209623" y="202803"/>
                    <a:pt x="215774" y="247556"/>
                    <a:pt x="239176" y="284109"/>
                  </a:cubicBezTo>
                  <a:cubicBezTo>
                    <a:pt x="249710" y="300801"/>
                    <a:pt x="263708" y="315048"/>
                    <a:pt x="280180" y="325893"/>
                  </a:cubicBezTo>
                  <a:cubicBezTo>
                    <a:pt x="282089" y="327237"/>
                    <a:pt x="284069" y="328438"/>
                    <a:pt x="286120" y="329640"/>
                  </a:cubicBezTo>
                  <a:cubicBezTo>
                    <a:pt x="289372" y="331549"/>
                    <a:pt x="289301" y="330984"/>
                    <a:pt x="290220" y="334448"/>
                  </a:cubicBezTo>
                  <a:cubicBezTo>
                    <a:pt x="290785" y="338626"/>
                    <a:pt x="290785" y="342854"/>
                    <a:pt x="290220" y="347033"/>
                  </a:cubicBezTo>
                  <a:cubicBezTo>
                    <a:pt x="290503" y="352385"/>
                    <a:pt x="288736" y="357638"/>
                    <a:pt x="285271" y="361739"/>
                  </a:cubicBezTo>
                  <a:cubicBezTo>
                    <a:pt x="279827" y="370004"/>
                    <a:pt x="273111" y="377314"/>
                    <a:pt x="265263" y="383373"/>
                  </a:cubicBezTo>
                  <a:cubicBezTo>
                    <a:pt x="256992" y="389312"/>
                    <a:pt x="247165" y="388958"/>
                    <a:pt x="237408" y="390443"/>
                  </a:cubicBezTo>
                  <a:cubicBezTo>
                    <a:pt x="216905" y="393801"/>
                    <a:pt x="197322" y="401232"/>
                    <a:pt x="179718" y="412290"/>
                  </a:cubicBezTo>
                  <a:cubicBezTo>
                    <a:pt x="151933" y="430460"/>
                    <a:pt x="138501" y="458104"/>
                    <a:pt x="129522" y="489071"/>
                  </a:cubicBezTo>
                  <a:cubicBezTo>
                    <a:pt x="119978" y="523658"/>
                    <a:pt x="112837" y="558888"/>
                    <a:pt x="108312" y="594486"/>
                  </a:cubicBezTo>
                  <a:cubicBezTo>
                    <a:pt x="106827" y="605304"/>
                    <a:pt x="105413" y="616192"/>
                    <a:pt x="104140" y="627079"/>
                  </a:cubicBezTo>
                  <a:cubicBezTo>
                    <a:pt x="102868" y="637968"/>
                    <a:pt x="103646" y="651754"/>
                    <a:pt x="98627" y="661794"/>
                  </a:cubicBezTo>
                  <a:cubicBezTo>
                    <a:pt x="89082" y="681739"/>
                    <a:pt x="81800" y="702673"/>
                    <a:pt x="76851" y="724223"/>
                  </a:cubicBezTo>
                  <a:cubicBezTo>
                    <a:pt x="66741" y="766947"/>
                    <a:pt x="60591" y="810520"/>
                    <a:pt x="58540" y="854383"/>
                  </a:cubicBezTo>
                  <a:cubicBezTo>
                    <a:pt x="58752" y="857098"/>
                    <a:pt x="58611" y="859834"/>
                    <a:pt x="58116" y="862514"/>
                  </a:cubicBezTo>
                  <a:cubicBezTo>
                    <a:pt x="57268" y="864140"/>
                    <a:pt x="54015" y="866120"/>
                    <a:pt x="52672" y="867392"/>
                  </a:cubicBezTo>
                  <a:cubicBezTo>
                    <a:pt x="49067" y="870645"/>
                    <a:pt x="45603" y="873968"/>
                    <a:pt x="42209" y="877503"/>
                  </a:cubicBezTo>
                  <a:cubicBezTo>
                    <a:pt x="34573" y="884827"/>
                    <a:pt x="28210" y="893326"/>
                    <a:pt x="23332" y="902672"/>
                  </a:cubicBezTo>
                  <a:cubicBezTo>
                    <a:pt x="19797" y="909530"/>
                    <a:pt x="15556" y="915985"/>
                    <a:pt x="10606" y="921903"/>
                  </a:cubicBezTo>
                  <a:cubicBezTo>
                    <a:pt x="5304" y="928973"/>
                    <a:pt x="-1271" y="936679"/>
                    <a:pt x="-422" y="945729"/>
                  </a:cubicBezTo>
                  <a:cubicBezTo>
                    <a:pt x="-281" y="953301"/>
                    <a:pt x="6011" y="959325"/>
                    <a:pt x="13576" y="959169"/>
                  </a:cubicBezTo>
                  <a:cubicBezTo>
                    <a:pt x="14141" y="959162"/>
                    <a:pt x="14778" y="959113"/>
                    <a:pt x="15343" y="959021"/>
                  </a:cubicBezTo>
                  <a:cubicBezTo>
                    <a:pt x="24181" y="957253"/>
                    <a:pt x="31321" y="948628"/>
                    <a:pt x="36553" y="942265"/>
                  </a:cubicBezTo>
                  <a:cubicBezTo>
                    <a:pt x="33301" y="953082"/>
                    <a:pt x="29907" y="963475"/>
                    <a:pt x="27362" y="974787"/>
                  </a:cubicBezTo>
                  <a:cubicBezTo>
                    <a:pt x="24393" y="984127"/>
                    <a:pt x="23686" y="994025"/>
                    <a:pt x="25170" y="1003704"/>
                  </a:cubicBezTo>
                  <a:cubicBezTo>
                    <a:pt x="27150" y="1011340"/>
                    <a:pt x="34573" y="1017278"/>
                    <a:pt x="42068" y="1012259"/>
                  </a:cubicBezTo>
                  <a:cubicBezTo>
                    <a:pt x="49561" y="1007239"/>
                    <a:pt x="52672" y="995998"/>
                    <a:pt x="55570" y="988362"/>
                  </a:cubicBezTo>
                  <a:cubicBezTo>
                    <a:pt x="54369" y="999603"/>
                    <a:pt x="49561" y="1032762"/>
                    <a:pt x="68650" y="1032409"/>
                  </a:cubicBezTo>
                  <a:cubicBezTo>
                    <a:pt x="87739" y="1032055"/>
                    <a:pt x="86254" y="997058"/>
                    <a:pt x="87173" y="984898"/>
                  </a:cubicBezTo>
                  <a:cubicBezTo>
                    <a:pt x="87668" y="994937"/>
                    <a:pt x="87597" y="1039903"/>
                    <a:pt x="108383" y="1031419"/>
                  </a:cubicBezTo>
                  <a:cubicBezTo>
                    <a:pt x="116867" y="1027884"/>
                    <a:pt x="117644" y="1015228"/>
                    <a:pt x="118280" y="1007522"/>
                  </a:cubicBezTo>
                  <a:cubicBezTo>
                    <a:pt x="119129" y="996492"/>
                    <a:pt x="118280" y="985392"/>
                    <a:pt x="118280" y="974363"/>
                  </a:cubicBezTo>
                  <a:cubicBezTo>
                    <a:pt x="122452" y="983130"/>
                    <a:pt x="127188" y="997624"/>
                    <a:pt x="136945" y="1001795"/>
                  </a:cubicBezTo>
                  <a:cubicBezTo>
                    <a:pt x="151084" y="1008017"/>
                    <a:pt x="151509" y="988079"/>
                    <a:pt x="150448" y="979595"/>
                  </a:cubicBezTo>
                  <a:cubicBezTo>
                    <a:pt x="148893" y="967576"/>
                    <a:pt x="143379" y="954920"/>
                    <a:pt x="144298" y="942901"/>
                  </a:cubicBezTo>
                  <a:cubicBezTo>
                    <a:pt x="145782" y="929143"/>
                    <a:pt x="145641" y="915257"/>
                    <a:pt x="143803" y="901541"/>
                  </a:cubicBezTo>
                  <a:cubicBezTo>
                    <a:pt x="143308" y="898084"/>
                    <a:pt x="142530" y="894655"/>
                    <a:pt x="141611" y="891289"/>
                  </a:cubicBezTo>
                  <a:cubicBezTo>
                    <a:pt x="140339" y="888695"/>
                    <a:pt x="139349" y="886001"/>
                    <a:pt x="138572" y="883229"/>
                  </a:cubicBezTo>
                  <a:cubicBezTo>
                    <a:pt x="139561" y="879772"/>
                    <a:pt x="141117" y="876484"/>
                    <a:pt x="143095" y="873473"/>
                  </a:cubicBezTo>
                  <a:cubicBezTo>
                    <a:pt x="144581" y="870291"/>
                    <a:pt x="145994" y="867039"/>
                    <a:pt x="147409" y="863716"/>
                  </a:cubicBezTo>
                  <a:cubicBezTo>
                    <a:pt x="152641" y="851605"/>
                    <a:pt x="157518" y="839324"/>
                    <a:pt x="162114" y="826881"/>
                  </a:cubicBezTo>
                  <a:cubicBezTo>
                    <a:pt x="171729" y="800792"/>
                    <a:pt x="184384" y="742039"/>
                    <a:pt x="190393" y="714890"/>
                  </a:cubicBezTo>
                  <a:cubicBezTo>
                    <a:pt x="188343" y="750948"/>
                    <a:pt x="183324" y="819598"/>
                    <a:pt x="188414" y="855515"/>
                  </a:cubicBezTo>
                  <a:cubicBezTo>
                    <a:pt x="190464" y="864324"/>
                    <a:pt x="191807" y="873289"/>
                    <a:pt x="192373" y="882310"/>
                  </a:cubicBezTo>
                  <a:cubicBezTo>
                    <a:pt x="191736" y="889720"/>
                    <a:pt x="190393" y="897044"/>
                    <a:pt x="188201" y="904157"/>
                  </a:cubicBezTo>
                  <a:cubicBezTo>
                    <a:pt x="184384" y="921288"/>
                    <a:pt x="181768" y="938680"/>
                    <a:pt x="180566" y="956193"/>
                  </a:cubicBezTo>
                  <a:cubicBezTo>
                    <a:pt x="172931" y="1019902"/>
                    <a:pt x="173638" y="1084324"/>
                    <a:pt x="182546" y="1147863"/>
                  </a:cubicBezTo>
                  <a:cubicBezTo>
                    <a:pt x="185374" y="1165539"/>
                    <a:pt x="190606" y="1182860"/>
                    <a:pt x="193787" y="1200465"/>
                  </a:cubicBezTo>
                  <a:cubicBezTo>
                    <a:pt x="200927" y="1233786"/>
                    <a:pt x="202695" y="1268041"/>
                    <a:pt x="198948" y="1301921"/>
                  </a:cubicBezTo>
                  <a:cubicBezTo>
                    <a:pt x="195200" y="1333843"/>
                    <a:pt x="196898" y="1366174"/>
                    <a:pt x="204109" y="1397509"/>
                  </a:cubicBezTo>
                  <a:cubicBezTo>
                    <a:pt x="207643" y="1415035"/>
                    <a:pt x="212522" y="1432244"/>
                    <a:pt x="218814" y="1448979"/>
                  </a:cubicBezTo>
                  <a:cubicBezTo>
                    <a:pt x="221925" y="1457180"/>
                    <a:pt x="228995" y="1467573"/>
                    <a:pt x="228642" y="1476765"/>
                  </a:cubicBezTo>
                  <a:cubicBezTo>
                    <a:pt x="228075" y="1492390"/>
                    <a:pt x="214502" y="1508439"/>
                    <a:pt x="205098" y="1519822"/>
                  </a:cubicBezTo>
                  <a:cubicBezTo>
                    <a:pt x="193363" y="1533962"/>
                    <a:pt x="177597" y="1544143"/>
                    <a:pt x="168335" y="1560263"/>
                  </a:cubicBezTo>
                  <a:cubicBezTo>
                    <a:pt x="158367" y="1577584"/>
                    <a:pt x="164305" y="1593209"/>
                    <a:pt x="182475" y="1600350"/>
                  </a:cubicBezTo>
                  <a:cubicBezTo>
                    <a:pt x="197887" y="1606289"/>
                    <a:pt x="217825" y="1608905"/>
                    <a:pt x="230833" y="1596461"/>
                  </a:cubicBezTo>
                  <a:cubicBezTo>
                    <a:pt x="235852" y="1614490"/>
                    <a:pt x="263708" y="1615480"/>
                    <a:pt x="276645" y="1606430"/>
                  </a:cubicBezTo>
                  <a:cubicBezTo>
                    <a:pt x="283715" y="1600972"/>
                    <a:pt x="289089" y="1593612"/>
                    <a:pt x="292129" y="1585220"/>
                  </a:cubicBezTo>
                  <a:cubicBezTo>
                    <a:pt x="293260" y="1580872"/>
                    <a:pt x="294957" y="1576708"/>
                    <a:pt x="297290" y="1572847"/>
                  </a:cubicBezTo>
                  <a:cubicBezTo>
                    <a:pt x="300189" y="1569171"/>
                    <a:pt x="303794" y="1566272"/>
                    <a:pt x="306551" y="1562384"/>
                  </a:cubicBezTo>
                  <a:cubicBezTo>
                    <a:pt x="317368" y="1545663"/>
                    <a:pt x="321539" y="1525470"/>
                    <a:pt x="318216" y="1505823"/>
                  </a:cubicBezTo>
                  <a:cubicBezTo>
                    <a:pt x="317015" y="1500541"/>
                    <a:pt x="316237" y="1495175"/>
                    <a:pt x="315884" y="1489774"/>
                  </a:cubicBezTo>
                  <a:cubicBezTo>
                    <a:pt x="315884" y="1484330"/>
                    <a:pt x="317086" y="1478674"/>
                    <a:pt x="317580" y="1473230"/>
                  </a:cubicBezTo>
                  <a:cubicBezTo>
                    <a:pt x="318641" y="1462200"/>
                    <a:pt x="319419" y="1451100"/>
                    <a:pt x="320055" y="1440071"/>
                  </a:cubicBezTo>
                  <a:cubicBezTo>
                    <a:pt x="321469" y="1417729"/>
                    <a:pt x="322529" y="1395317"/>
                    <a:pt x="323448" y="1372975"/>
                  </a:cubicBezTo>
                  <a:cubicBezTo>
                    <a:pt x="324367" y="1350634"/>
                    <a:pt x="323448" y="1328293"/>
                    <a:pt x="325782" y="1306446"/>
                  </a:cubicBezTo>
                  <a:cubicBezTo>
                    <a:pt x="326841" y="1296123"/>
                    <a:pt x="331155" y="1285730"/>
                    <a:pt x="332851" y="1275337"/>
                  </a:cubicBezTo>
                  <a:cubicBezTo>
                    <a:pt x="334548" y="1264944"/>
                    <a:pt x="336174" y="1254127"/>
                    <a:pt x="337446" y="1243663"/>
                  </a:cubicBezTo>
                  <a:cubicBezTo>
                    <a:pt x="340063" y="1221746"/>
                    <a:pt x="341830" y="1199758"/>
                    <a:pt x="343315" y="1177770"/>
                  </a:cubicBezTo>
                  <a:cubicBezTo>
                    <a:pt x="344941" y="1152530"/>
                    <a:pt x="346214" y="1127219"/>
                    <a:pt x="347203" y="1101978"/>
                  </a:cubicBezTo>
                  <a:cubicBezTo>
                    <a:pt x="347698" y="1089747"/>
                    <a:pt x="348051" y="1077516"/>
                    <a:pt x="348405" y="1065355"/>
                  </a:cubicBezTo>
                  <a:cubicBezTo>
                    <a:pt x="348405" y="1058780"/>
                    <a:pt x="348759" y="1052205"/>
                    <a:pt x="348900" y="1045630"/>
                  </a:cubicBezTo>
                  <a:cubicBezTo>
                    <a:pt x="349678" y="1039599"/>
                    <a:pt x="349678" y="1033490"/>
                    <a:pt x="348900" y="1027459"/>
                  </a:cubicBezTo>
                  <a:cubicBezTo>
                    <a:pt x="354132" y="1028237"/>
                    <a:pt x="359434" y="1028237"/>
                    <a:pt x="364666" y="1027459"/>
                  </a:cubicBezTo>
                  <a:cubicBezTo>
                    <a:pt x="363958" y="1032600"/>
                    <a:pt x="363958" y="1037803"/>
                    <a:pt x="364666" y="1042943"/>
                  </a:cubicBezTo>
                  <a:lnTo>
                    <a:pt x="365090" y="1059841"/>
                  </a:lnTo>
                  <a:cubicBezTo>
                    <a:pt x="365090" y="1071082"/>
                    <a:pt x="365726" y="1082394"/>
                    <a:pt x="366150" y="1093636"/>
                  </a:cubicBezTo>
                  <a:cubicBezTo>
                    <a:pt x="366999" y="1116189"/>
                    <a:pt x="367989" y="1138672"/>
                    <a:pt x="369331" y="1161226"/>
                  </a:cubicBezTo>
                  <a:cubicBezTo>
                    <a:pt x="371877" y="1204071"/>
                    <a:pt x="373432" y="1249036"/>
                    <a:pt x="384037" y="1290821"/>
                  </a:cubicBezTo>
                  <a:cubicBezTo>
                    <a:pt x="385805" y="1295968"/>
                    <a:pt x="387148" y="1301235"/>
                    <a:pt x="388138" y="1306587"/>
                  </a:cubicBezTo>
                  <a:cubicBezTo>
                    <a:pt x="388703" y="1312031"/>
                    <a:pt x="388138" y="1317687"/>
                    <a:pt x="388633" y="1323202"/>
                  </a:cubicBezTo>
                  <a:cubicBezTo>
                    <a:pt x="388633" y="1334302"/>
                    <a:pt x="389340" y="1345402"/>
                    <a:pt x="389763" y="1356502"/>
                  </a:cubicBezTo>
                  <a:cubicBezTo>
                    <a:pt x="390612" y="1378752"/>
                    <a:pt x="391602" y="1401023"/>
                    <a:pt x="392804" y="1423315"/>
                  </a:cubicBezTo>
                  <a:cubicBezTo>
                    <a:pt x="393440" y="1434485"/>
                    <a:pt x="394076" y="1445656"/>
                    <a:pt x="394924" y="1456827"/>
                  </a:cubicBezTo>
                  <a:cubicBezTo>
                    <a:pt x="395773" y="1467998"/>
                    <a:pt x="397752" y="1478956"/>
                    <a:pt x="398036" y="1489915"/>
                  </a:cubicBezTo>
                  <a:cubicBezTo>
                    <a:pt x="398036" y="1499389"/>
                    <a:pt x="394784" y="1509146"/>
                    <a:pt x="394713" y="1518973"/>
                  </a:cubicBezTo>
                  <a:cubicBezTo>
                    <a:pt x="394571" y="1529585"/>
                    <a:pt x="396551" y="1540120"/>
                    <a:pt x="400581" y="1549940"/>
                  </a:cubicBezTo>
                  <a:cubicBezTo>
                    <a:pt x="402702" y="1554981"/>
                    <a:pt x="405388" y="1559732"/>
                    <a:pt x="408711" y="1564080"/>
                  </a:cubicBezTo>
                  <a:cubicBezTo>
                    <a:pt x="411398" y="1567616"/>
                    <a:pt x="415781" y="1570656"/>
                    <a:pt x="418326" y="1574261"/>
                  </a:cubicBezTo>
                  <a:cubicBezTo>
                    <a:pt x="420871" y="1577867"/>
                    <a:pt x="421366" y="1584654"/>
                    <a:pt x="423628" y="1589179"/>
                  </a:cubicBezTo>
                  <a:cubicBezTo>
                    <a:pt x="425820" y="1593846"/>
                    <a:pt x="428789" y="1598116"/>
                    <a:pt x="432324" y="1601835"/>
                  </a:cubicBezTo>
                  <a:cubicBezTo>
                    <a:pt x="444767" y="1614420"/>
                    <a:pt x="477147" y="1617106"/>
                    <a:pt x="483086" y="1596037"/>
                  </a:cubicBezTo>
                  <a:cubicBezTo>
                    <a:pt x="502175" y="1614207"/>
                    <a:pt x="558592" y="1603107"/>
                    <a:pt x="550250" y="1570019"/>
                  </a:cubicBezTo>
                  <a:cubicBezTo>
                    <a:pt x="546432" y="1555172"/>
                    <a:pt x="533424" y="1542658"/>
                    <a:pt x="521971" y="1532972"/>
                  </a:cubicBezTo>
                  <a:cubicBezTo>
                    <a:pt x="509244" y="1521843"/>
                    <a:pt x="498710" y="1508410"/>
                    <a:pt x="490934" y="1493379"/>
                  </a:cubicBezTo>
                  <a:cubicBezTo>
                    <a:pt x="485702" y="1485659"/>
                    <a:pt x="484358" y="1475916"/>
                    <a:pt x="487399" y="1467079"/>
                  </a:cubicBezTo>
                  <a:cubicBezTo>
                    <a:pt x="493620" y="1452740"/>
                    <a:pt x="498923" y="1438063"/>
                    <a:pt x="503448" y="1423103"/>
                  </a:cubicBezTo>
                  <a:cubicBezTo>
                    <a:pt x="513557" y="1388706"/>
                    <a:pt x="518082" y="1352882"/>
                    <a:pt x="516668" y="1317051"/>
                  </a:cubicBezTo>
                  <a:cubicBezTo>
                    <a:pt x="516031" y="1303759"/>
                    <a:pt x="513557" y="1290750"/>
                    <a:pt x="513275" y="1277388"/>
                  </a:cubicBezTo>
                  <a:cubicBezTo>
                    <a:pt x="513062" y="1259613"/>
                    <a:pt x="514123" y="1241846"/>
                    <a:pt x="516456" y="1224221"/>
                  </a:cubicBezTo>
                  <a:cubicBezTo>
                    <a:pt x="519495" y="1200041"/>
                    <a:pt x="525788" y="1176709"/>
                    <a:pt x="530596" y="1152812"/>
                  </a:cubicBezTo>
                  <a:cubicBezTo>
                    <a:pt x="541554" y="1097312"/>
                    <a:pt x="540281" y="1038984"/>
                    <a:pt x="535969" y="983130"/>
                  </a:cubicBezTo>
                  <a:cubicBezTo>
                    <a:pt x="534414" y="963051"/>
                    <a:pt x="532292" y="942972"/>
                    <a:pt x="529393" y="923034"/>
                  </a:cubicBezTo>
                  <a:cubicBezTo>
                    <a:pt x="528121" y="914479"/>
                    <a:pt x="526212" y="906278"/>
                    <a:pt x="524303" y="897935"/>
                  </a:cubicBezTo>
                  <a:cubicBezTo>
                    <a:pt x="523313" y="893622"/>
                    <a:pt x="522677" y="889168"/>
                    <a:pt x="522041" y="884785"/>
                  </a:cubicBezTo>
                  <a:cubicBezTo>
                    <a:pt x="521688" y="879383"/>
                    <a:pt x="522253" y="873968"/>
                    <a:pt x="523597" y="868736"/>
                  </a:cubicBezTo>
                  <a:cubicBezTo>
                    <a:pt x="530666" y="828719"/>
                    <a:pt x="526425" y="755614"/>
                    <a:pt x="524091" y="715456"/>
                  </a:cubicBezTo>
                  <a:cubicBezTo>
                    <a:pt x="529889" y="742676"/>
                    <a:pt x="542049" y="800297"/>
                    <a:pt x="551734" y="826739"/>
                  </a:cubicBezTo>
                  <a:cubicBezTo>
                    <a:pt x="556472" y="839183"/>
                    <a:pt x="561349" y="851463"/>
                    <a:pt x="566440" y="863575"/>
                  </a:cubicBezTo>
                  <a:cubicBezTo>
                    <a:pt x="567854" y="866897"/>
                    <a:pt x="569268" y="870150"/>
                    <a:pt x="570752" y="873331"/>
                  </a:cubicBezTo>
                  <a:cubicBezTo>
                    <a:pt x="572237" y="876513"/>
                    <a:pt x="575277" y="880401"/>
                    <a:pt x="575206" y="883088"/>
                  </a:cubicBezTo>
                  <a:cubicBezTo>
                    <a:pt x="574429" y="885860"/>
                    <a:pt x="573439" y="888553"/>
                    <a:pt x="572167" y="891148"/>
                  </a:cubicBezTo>
                  <a:cubicBezTo>
                    <a:pt x="571247" y="894513"/>
                    <a:pt x="570541" y="897942"/>
                    <a:pt x="570045" y="901400"/>
                  </a:cubicBezTo>
                  <a:cubicBezTo>
                    <a:pt x="568136" y="915109"/>
                    <a:pt x="567996" y="929001"/>
                    <a:pt x="569480" y="942760"/>
                  </a:cubicBezTo>
                  <a:cubicBezTo>
                    <a:pt x="570611" y="954779"/>
                    <a:pt x="564955" y="967434"/>
                    <a:pt x="563400" y="979454"/>
                  </a:cubicBezTo>
                  <a:cubicBezTo>
                    <a:pt x="562269" y="987938"/>
                    <a:pt x="562339" y="1007734"/>
                    <a:pt x="576904" y="1001654"/>
                  </a:cubicBezTo>
                  <a:cubicBezTo>
                    <a:pt x="586589" y="997482"/>
                    <a:pt x="591043" y="982989"/>
                    <a:pt x="595567" y="974222"/>
                  </a:cubicBezTo>
                  <a:cubicBezTo>
                    <a:pt x="595567" y="984827"/>
                    <a:pt x="595002" y="995432"/>
                    <a:pt x="595567" y="1006037"/>
                  </a:cubicBezTo>
                  <a:cubicBezTo>
                    <a:pt x="596134" y="1014026"/>
                    <a:pt x="596699" y="1027601"/>
                    <a:pt x="605536" y="1031277"/>
                  </a:cubicBezTo>
                  <a:cubicBezTo>
                    <a:pt x="626251" y="1039762"/>
                    <a:pt x="626110" y="994725"/>
                    <a:pt x="626746" y="984756"/>
                  </a:cubicBezTo>
                  <a:cubicBezTo>
                    <a:pt x="627736" y="996634"/>
                    <a:pt x="627241" y="1032197"/>
                    <a:pt x="645269" y="1032267"/>
                  </a:cubicBezTo>
                  <a:cubicBezTo>
                    <a:pt x="663297" y="1032338"/>
                    <a:pt x="659409" y="999603"/>
                    <a:pt x="658348" y="988220"/>
                  </a:cubicBezTo>
                  <a:cubicBezTo>
                    <a:pt x="661318" y="995998"/>
                    <a:pt x="664640" y="1007168"/>
                    <a:pt x="671922" y="1012117"/>
                  </a:cubicBezTo>
                  <a:cubicBezTo>
                    <a:pt x="679205" y="1017066"/>
                    <a:pt x="686840" y="1011057"/>
                    <a:pt x="688819" y="1003562"/>
                  </a:cubicBezTo>
                  <a:cubicBezTo>
                    <a:pt x="690304" y="993876"/>
                    <a:pt x="689526" y="983985"/>
                    <a:pt x="686557" y="974646"/>
                  </a:cubicBezTo>
                  <a:cubicBezTo>
                    <a:pt x="684012" y="963687"/>
                    <a:pt x="680618" y="952941"/>
                    <a:pt x="677366" y="942123"/>
                  </a:cubicBezTo>
                  <a:cubicBezTo>
                    <a:pt x="683446" y="949194"/>
                    <a:pt x="692920" y="960576"/>
                    <a:pt x="703383" y="959092"/>
                  </a:cubicBezTo>
                  <a:cubicBezTo>
                    <a:pt x="711797" y="957402"/>
                    <a:pt x="717170" y="949229"/>
                    <a:pt x="715473" y="940851"/>
                  </a:cubicBezTo>
                  <a:cubicBezTo>
                    <a:pt x="715331" y="940130"/>
                    <a:pt x="715119" y="939423"/>
                    <a:pt x="714907" y="938730"/>
                  </a:cubicBezTo>
                  <a:close/>
                </a:path>
              </a:pathLst>
            </a:custGeom>
            <a:solidFill>
              <a:srgbClr val="001033">
                <a:alpha val="33000"/>
              </a:srgbClr>
            </a:solidFill>
            <a:ln>
              <a:noFill/>
            </a:ln>
          </p:spPr>
          <p:style>
            <a:lnRef idx="0">
              <a:scrgbClr r="0" g="0" b="0"/>
            </a:lnRef>
            <a:fillRef idx="0">
              <a:scrgbClr r="0" g="0" b="0"/>
            </a:fillRef>
            <a:effectRef idx="0">
              <a:scrgbClr r="0" g="0" b="0"/>
            </a:effectRef>
            <a:fontRef idx="minor"/>
          </p:style>
        </p:sp>
        <p:sp>
          <p:nvSpPr>
            <p:cNvPr id="98" name="CustomShape 8"/>
            <p:cNvSpPr/>
            <p:nvPr/>
          </p:nvSpPr>
          <p:spPr>
            <a:xfrm>
              <a:off x="9169560" y="1007640"/>
              <a:ext cx="2150640" cy="4841640"/>
            </a:xfrm>
            <a:custGeom>
              <a:avLst/>
              <a:gdLst/>
              <a:ahLst/>
              <a:cxnLst/>
              <a:rect l="l" t="t" r="r" b="b"/>
              <a:pathLst>
                <a:path w="716164" h="1612078">
                  <a:moveTo>
                    <a:pt x="262506" y="1291952"/>
                  </a:moveTo>
                  <a:cubicBezTo>
                    <a:pt x="252679" y="1289803"/>
                    <a:pt x="243700" y="1284896"/>
                    <a:pt x="236630" y="1277812"/>
                  </a:cubicBezTo>
                  <a:cubicBezTo>
                    <a:pt x="230408" y="1270006"/>
                    <a:pt x="226166" y="1260851"/>
                    <a:pt x="224187" y="1251087"/>
                  </a:cubicBezTo>
                  <a:cubicBezTo>
                    <a:pt x="219097" y="1266457"/>
                    <a:pt x="224541" y="1283341"/>
                    <a:pt x="237620" y="1292871"/>
                  </a:cubicBezTo>
                  <a:cubicBezTo>
                    <a:pt x="251477" y="1301596"/>
                    <a:pt x="268727" y="1302918"/>
                    <a:pt x="283715" y="1296406"/>
                  </a:cubicBezTo>
                  <a:cubicBezTo>
                    <a:pt x="276787" y="1294356"/>
                    <a:pt x="269505" y="1293437"/>
                    <a:pt x="262506" y="1291952"/>
                  </a:cubicBezTo>
                  <a:close/>
                  <a:moveTo>
                    <a:pt x="85759" y="910874"/>
                  </a:moveTo>
                  <a:cubicBezTo>
                    <a:pt x="78195" y="916381"/>
                    <a:pt x="69569" y="920369"/>
                    <a:pt x="60449" y="922610"/>
                  </a:cubicBezTo>
                  <a:cubicBezTo>
                    <a:pt x="78477" y="927382"/>
                    <a:pt x="97000" y="916621"/>
                    <a:pt x="101737" y="898579"/>
                  </a:cubicBezTo>
                  <a:cubicBezTo>
                    <a:pt x="102585" y="895439"/>
                    <a:pt x="102939" y="892201"/>
                    <a:pt x="102868" y="888956"/>
                  </a:cubicBezTo>
                  <a:cubicBezTo>
                    <a:pt x="98627" y="897313"/>
                    <a:pt x="92758" y="904751"/>
                    <a:pt x="85617" y="910874"/>
                  </a:cubicBezTo>
                  <a:close/>
                  <a:moveTo>
                    <a:pt x="356252" y="807862"/>
                  </a:moveTo>
                  <a:cubicBezTo>
                    <a:pt x="355475" y="803479"/>
                    <a:pt x="355121" y="796267"/>
                    <a:pt x="360494" y="794712"/>
                  </a:cubicBezTo>
                  <a:cubicBezTo>
                    <a:pt x="350243" y="788137"/>
                    <a:pt x="346991" y="806307"/>
                    <a:pt x="348334" y="812811"/>
                  </a:cubicBezTo>
                  <a:cubicBezTo>
                    <a:pt x="348899" y="818093"/>
                    <a:pt x="353637" y="821917"/>
                    <a:pt x="358939" y="821352"/>
                  </a:cubicBezTo>
                  <a:cubicBezTo>
                    <a:pt x="364171" y="820786"/>
                    <a:pt x="367989" y="816049"/>
                    <a:pt x="367422" y="810768"/>
                  </a:cubicBezTo>
                  <a:cubicBezTo>
                    <a:pt x="367352" y="809637"/>
                    <a:pt x="366999" y="808534"/>
                    <a:pt x="366503" y="807509"/>
                  </a:cubicBezTo>
                  <a:cubicBezTo>
                    <a:pt x="367352" y="809064"/>
                    <a:pt x="358161" y="818962"/>
                    <a:pt x="356111" y="807862"/>
                  </a:cubicBezTo>
                  <a:close/>
                  <a:moveTo>
                    <a:pt x="714907" y="938730"/>
                  </a:moveTo>
                  <a:cubicBezTo>
                    <a:pt x="711513" y="930578"/>
                    <a:pt x="706776" y="923084"/>
                    <a:pt x="700767" y="916600"/>
                  </a:cubicBezTo>
                  <a:cubicBezTo>
                    <a:pt x="695323" y="909530"/>
                    <a:pt x="692566" y="901753"/>
                    <a:pt x="687617" y="894612"/>
                  </a:cubicBezTo>
                  <a:cubicBezTo>
                    <a:pt x="681961" y="886651"/>
                    <a:pt x="675528" y="879263"/>
                    <a:pt x="668387" y="872553"/>
                  </a:cubicBezTo>
                  <a:cubicBezTo>
                    <a:pt x="665559" y="869796"/>
                    <a:pt x="659338" y="866120"/>
                    <a:pt x="657641" y="862726"/>
                  </a:cubicBezTo>
                  <a:cubicBezTo>
                    <a:pt x="657076" y="860054"/>
                    <a:pt x="656934" y="857311"/>
                    <a:pt x="657216" y="854596"/>
                  </a:cubicBezTo>
                  <a:cubicBezTo>
                    <a:pt x="657216" y="850990"/>
                    <a:pt x="656793" y="847525"/>
                    <a:pt x="656510" y="843778"/>
                  </a:cubicBezTo>
                  <a:cubicBezTo>
                    <a:pt x="653894" y="799060"/>
                    <a:pt x="646824" y="754716"/>
                    <a:pt x="635300" y="711426"/>
                  </a:cubicBezTo>
                  <a:cubicBezTo>
                    <a:pt x="632472" y="701316"/>
                    <a:pt x="629291" y="691205"/>
                    <a:pt x="625473" y="681449"/>
                  </a:cubicBezTo>
                  <a:cubicBezTo>
                    <a:pt x="621656" y="671692"/>
                    <a:pt x="614939" y="662006"/>
                    <a:pt x="614020" y="651825"/>
                  </a:cubicBezTo>
                  <a:cubicBezTo>
                    <a:pt x="611828" y="629059"/>
                    <a:pt x="609071" y="606414"/>
                    <a:pt x="605678" y="583881"/>
                  </a:cubicBezTo>
                  <a:cubicBezTo>
                    <a:pt x="601294" y="550821"/>
                    <a:pt x="594437" y="518136"/>
                    <a:pt x="585175" y="486102"/>
                  </a:cubicBezTo>
                  <a:cubicBezTo>
                    <a:pt x="581215" y="471205"/>
                    <a:pt x="575206" y="456931"/>
                    <a:pt x="567288" y="443681"/>
                  </a:cubicBezTo>
                  <a:cubicBezTo>
                    <a:pt x="557249" y="428579"/>
                    <a:pt x="543604" y="416178"/>
                    <a:pt x="527626" y="407553"/>
                  </a:cubicBezTo>
                  <a:cubicBezTo>
                    <a:pt x="509103" y="397803"/>
                    <a:pt x="488883" y="391574"/>
                    <a:pt x="468097" y="389171"/>
                  </a:cubicBezTo>
                  <a:cubicBezTo>
                    <a:pt x="459331" y="388520"/>
                    <a:pt x="451060" y="384815"/>
                    <a:pt x="444767" y="378707"/>
                  </a:cubicBezTo>
                  <a:cubicBezTo>
                    <a:pt x="437768" y="372429"/>
                    <a:pt x="431830" y="365076"/>
                    <a:pt x="427163" y="356931"/>
                  </a:cubicBezTo>
                  <a:cubicBezTo>
                    <a:pt x="425184" y="351353"/>
                    <a:pt x="424618" y="345385"/>
                    <a:pt x="425467" y="339539"/>
                  </a:cubicBezTo>
                  <a:cubicBezTo>
                    <a:pt x="425467" y="337983"/>
                    <a:pt x="424901" y="333175"/>
                    <a:pt x="425467" y="331903"/>
                  </a:cubicBezTo>
                  <a:cubicBezTo>
                    <a:pt x="426032" y="330630"/>
                    <a:pt x="430203" y="329216"/>
                    <a:pt x="431476" y="328438"/>
                  </a:cubicBezTo>
                  <a:cubicBezTo>
                    <a:pt x="436142" y="325618"/>
                    <a:pt x="440596" y="322507"/>
                    <a:pt x="444838" y="319106"/>
                  </a:cubicBezTo>
                  <a:cubicBezTo>
                    <a:pt x="459897" y="307242"/>
                    <a:pt x="472340" y="292416"/>
                    <a:pt x="481389" y="275554"/>
                  </a:cubicBezTo>
                  <a:cubicBezTo>
                    <a:pt x="502175" y="237658"/>
                    <a:pt x="506699" y="192268"/>
                    <a:pt x="503942" y="149777"/>
                  </a:cubicBezTo>
                  <a:cubicBezTo>
                    <a:pt x="501326" y="109265"/>
                    <a:pt x="489802" y="67127"/>
                    <a:pt x="460462" y="37645"/>
                  </a:cubicBezTo>
                  <a:cubicBezTo>
                    <a:pt x="447312" y="24643"/>
                    <a:pt x="431547" y="14674"/>
                    <a:pt x="414155" y="8445"/>
                  </a:cubicBezTo>
                  <a:cubicBezTo>
                    <a:pt x="394218" y="2238"/>
                    <a:pt x="373432" y="-604"/>
                    <a:pt x="352576" y="32"/>
                  </a:cubicBezTo>
                  <a:cubicBezTo>
                    <a:pt x="312349" y="-1431"/>
                    <a:pt x="273606" y="15509"/>
                    <a:pt x="247305" y="46058"/>
                  </a:cubicBezTo>
                  <a:cubicBezTo>
                    <a:pt x="221006" y="77803"/>
                    <a:pt x="211956" y="120082"/>
                    <a:pt x="210896" y="160382"/>
                  </a:cubicBezTo>
                  <a:cubicBezTo>
                    <a:pt x="209623" y="202803"/>
                    <a:pt x="215774" y="247556"/>
                    <a:pt x="239176" y="284109"/>
                  </a:cubicBezTo>
                  <a:cubicBezTo>
                    <a:pt x="249710" y="300801"/>
                    <a:pt x="263708" y="315048"/>
                    <a:pt x="280180" y="325893"/>
                  </a:cubicBezTo>
                  <a:cubicBezTo>
                    <a:pt x="282089" y="327237"/>
                    <a:pt x="284069" y="328438"/>
                    <a:pt x="286119" y="329640"/>
                  </a:cubicBezTo>
                  <a:cubicBezTo>
                    <a:pt x="289372" y="331549"/>
                    <a:pt x="289301" y="330984"/>
                    <a:pt x="290220" y="334448"/>
                  </a:cubicBezTo>
                  <a:cubicBezTo>
                    <a:pt x="290785" y="338626"/>
                    <a:pt x="290785" y="342854"/>
                    <a:pt x="290220" y="347033"/>
                  </a:cubicBezTo>
                  <a:cubicBezTo>
                    <a:pt x="290502" y="352385"/>
                    <a:pt x="288735" y="357638"/>
                    <a:pt x="285271" y="361739"/>
                  </a:cubicBezTo>
                  <a:cubicBezTo>
                    <a:pt x="279827" y="370004"/>
                    <a:pt x="273111" y="377314"/>
                    <a:pt x="265263" y="383373"/>
                  </a:cubicBezTo>
                  <a:cubicBezTo>
                    <a:pt x="256991" y="389312"/>
                    <a:pt x="247164" y="388958"/>
                    <a:pt x="237408" y="390443"/>
                  </a:cubicBezTo>
                  <a:cubicBezTo>
                    <a:pt x="216905" y="393801"/>
                    <a:pt x="197322" y="401232"/>
                    <a:pt x="179718" y="412290"/>
                  </a:cubicBezTo>
                  <a:cubicBezTo>
                    <a:pt x="151933" y="430460"/>
                    <a:pt x="138500" y="458104"/>
                    <a:pt x="129522" y="489071"/>
                  </a:cubicBezTo>
                  <a:cubicBezTo>
                    <a:pt x="119977" y="523658"/>
                    <a:pt x="112836" y="558888"/>
                    <a:pt x="108312" y="594486"/>
                  </a:cubicBezTo>
                  <a:cubicBezTo>
                    <a:pt x="106827" y="605304"/>
                    <a:pt x="105413" y="616192"/>
                    <a:pt x="104140" y="627079"/>
                  </a:cubicBezTo>
                  <a:cubicBezTo>
                    <a:pt x="102868" y="637968"/>
                    <a:pt x="103646" y="651754"/>
                    <a:pt x="98627" y="661794"/>
                  </a:cubicBezTo>
                  <a:cubicBezTo>
                    <a:pt x="89082" y="681739"/>
                    <a:pt x="81800" y="702673"/>
                    <a:pt x="76851" y="724223"/>
                  </a:cubicBezTo>
                  <a:cubicBezTo>
                    <a:pt x="66741" y="766947"/>
                    <a:pt x="60591" y="810520"/>
                    <a:pt x="58540" y="854383"/>
                  </a:cubicBezTo>
                  <a:cubicBezTo>
                    <a:pt x="58752" y="857098"/>
                    <a:pt x="58611" y="859834"/>
                    <a:pt x="58115" y="862514"/>
                  </a:cubicBezTo>
                  <a:cubicBezTo>
                    <a:pt x="57267" y="864140"/>
                    <a:pt x="54015" y="866120"/>
                    <a:pt x="52672" y="867392"/>
                  </a:cubicBezTo>
                  <a:cubicBezTo>
                    <a:pt x="49067" y="870645"/>
                    <a:pt x="45603" y="873968"/>
                    <a:pt x="42208" y="877503"/>
                  </a:cubicBezTo>
                  <a:cubicBezTo>
                    <a:pt x="34573" y="884827"/>
                    <a:pt x="28210" y="893326"/>
                    <a:pt x="23332" y="902672"/>
                  </a:cubicBezTo>
                  <a:cubicBezTo>
                    <a:pt x="19797" y="909530"/>
                    <a:pt x="15556" y="915985"/>
                    <a:pt x="10606" y="921903"/>
                  </a:cubicBezTo>
                  <a:cubicBezTo>
                    <a:pt x="5304" y="928973"/>
                    <a:pt x="-1271" y="936679"/>
                    <a:pt x="-422" y="945800"/>
                  </a:cubicBezTo>
                  <a:cubicBezTo>
                    <a:pt x="-211" y="953372"/>
                    <a:pt x="6081" y="959360"/>
                    <a:pt x="13647" y="959169"/>
                  </a:cubicBezTo>
                  <a:cubicBezTo>
                    <a:pt x="14212" y="959155"/>
                    <a:pt x="14777" y="959106"/>
                    <a:pt x="15343" y="959021"/>
                  </a:cubicBezTo>
                  <a:cubicBezTo>
                    <a:pt x="24181" y="957324"/>
                    <a:pt x="31321" y="948628"/>
                    <a:pt x="36553" y="942265"/>
                  </a:cubicBezTo>
                  <a:cubicBezTo>
                    <a:pt x="33300" y="953082"/>
                    <a:pt x="29907" y="963475"/>
                    <a:pt x="27362" y="974787"/>
                  </a:cubicBezTo>
                  <a:cubicBezTo>
                    <a:pt x="24393" y="984127"/>
                    <a:pt x="23685" y="994025"/>
                    <a:pt x="25170" y="1003704"/>
                  </a:cubicBezTo>
                  <a:cubicBezTo>
                    <a:pt x="27149" y="1011340"/>
                    <a:pt x="34573" y="1017278"/>
                    <a:pt x="42068" y="1012259"/>
                  </a:cubicBezTo>
                  <a:cubicBezTo>
                    <a:pt x="49561" y="1007239"/>
                    <a:pt x="52672" y="995998"/>
                    <a:pt x="55570" y="988362"/>
                  </a:cubicBezTo>
                  <a:cubicBezTo>
                    <a:pt x="54369" y="999603"/>
                    <a:pt x="49561" y="1032762"/>
                    <a:pt x="68650" y="1032409"/>
                  </a:cubicBezTo>
                  <a:cubicBezTo>
                    <a:pt x="87739" y="1032055"/>
                    <a:pt x="86254" y="997058"/>
                    <a:pt x="87173" y="984898"/>
                  </a:cubicBezTo>
                  <a:cubicBezTo>
                    <a:pt x="87668" y="994937"/>
                    <a:pt x="87597" y="1039903"/>
                    <a:pt x="108383" y="1031419"/>
                  </a:cubicBezTo>
                  <a:cubicBezTo>
                    <a:pt x="116867" y="1027884"/>
                    <a:pt x="117644" y="1015228"/>
                    <a:pt x="118280" y="1007522"/>
                  </a:cubicBezTo>
                  <a:cubicBezTo>
                    <a:pt x="119129" y="996492"/>
                    <a:pt x="118280" y="985392"/>
                    <a:pt x="118280" y="974363"/>
                  </a:cubicBezTo>
                  <a:cubicBezTo>
                    <a:pt x="122452" y="983130"/>
                    <a:pt x="127188" y="997624"/>
                    <a:pt x="136945" y="1001795"/>
                  </a:cubicBezTo>
                  <a:cubicBezTo>
                    <a:pt x="151084" y="1008017"/>
                    <a:pt x="151509" y="988079"/>
                    <a:pt x="150448" y="979595"/>
                  </a:cubicBezTo>
                  <a:cubicBezTo>
                    <a:pt x="148893" y="967576"/>
                    <a:pt x="143379" y="954920"/>
                    <a:pt x="144298" y="942901"/>
                  </a:cubicBezTo>
                  <a:cubicBezTo>
                    <a:pt x="145782" y="929143"/>
                    <a:pt x="145641" y="915257"/>
                    <a:pt x="143802" y="901541"/>
                  </a:cubicBezTo>
                  <a:cubicBezTo>
                    <a:pt x="143308" y="898084"/>
                    <a:pt x="142530" y="894655"/>
                    <a:pt x="141611" y="891289"/>
                  </a:cubicBezTo>
                  <a:cubicBezTo>
                    <a:pt x="140338" y="888695"/>
                    <a:pt x="139348" y="886001"/>
                    <a:pt x="138571" y="883229"/>
                  </a:cubicBezTo>
                  <a:cubicBezTo>
                    <a:pt x="139561" y="879772"/>
                    <a:pt x="141116" y="876484"/>
                    <a:pt x="143095" y="873473"/>
                  </a:cubicBezTo>
                  <a:cubicBezTo>
                    <a:pt x="144581" y="870291"/>
                    <a:pt x="145994" y="867039"/>
                    <a:pt x="147408" y="863716"/>
                  </a:cubicBezTo>
                  <a:cubicBezTo>
                    <a:pt x="152640" y="851605"/>
                    <a:pt x="157518" y="839324"/>
                    <a:pt x="162114" y="826881"/>
                  </a:cubicBezTo>
                  <a:cubicBezTo>
                    <a:pt x="171729" y="800792"/>
                    <a:pt x="184384" y="742039"/>
                    <a:pt x="190393" y="714890"/>
                  </a:cubicBezTo>
                  <a:cubicBezTo>
                    <a:pt x="188343" y="750948"/>
                    <a:pt x="183324" y="819598"/>
                    <a:pt x="188414" y="855515"/>
                  </a:cubicBezTo>
                  <a:cubicBezTo>
                    <a:pt x="190464" y="864324"/>
                    <a:pt x="191807" y="873289"/>
                    <a:pt x="192372" y="882310"/>
                  </a:cubicBezTo>
                  <a:cubicBezTo>
                    <a:pt x="191736" y="889720"/>
                    <a:pt x="190393" y="897044"/>
                    <a:pt x="188201" y="904157"/>
                  </a:cubicBezTo>
                  <a:cubicBezTo>
                    <a:pt x="184384" y="921288"/>
                    <a:pt x="181767" y="938680"/>
                    <a:pt x="180566" y="956193"/>
                  </a:cubicBezTo>
                  <a:cubicBezTo>
                    <a:pt x="172930" y="1019902"/>
                    <a:pt x="173638" y="1084324"/>
                    <a:pt x="182546" y="1147863"/>
                  </a:cubicBezTo>
                  <a:cubicBezTo>
                    <a:pt x="185373" y="1165539"/>
                    <a:pt x="190605" y="1182860"/>
                    <a:pt x="193787" y="1200465"/>
                  </a:cubicBezTo>
                  <a:cubicBezTo>
                    <a:pt x="200927" y="1233786"/>
                    <a:pt x="202695" y="1268041"/>
                    <a:pt x="198948" y="1301921"/>
                  </a:cubicBezTo>
                  <a:cubicBezTo>
                    <a:pt x="195200" y="1333843"/>
                    <a:pt x="196897" y="1366174"/>
                    <a:pt x="204109" y="1397509"/>
                  </a:cubicBezTo>
                  <a:cubicBezTo>
                    <a:pt x="207643" y="1415035"/>
                    <a:pt x="212522" y="1432244"/>
                    <a:pt x="218814" y="1448979"/>
                  </a:cubicBezTo>
                  <a:cubicBezTo>
                    <a:pt x="221925" y="1457180"/>
                    <a:pt x="228995" y="1467573"/>
                    <a:pt x="228641" y="1476765"/>
                  </a:cubicBezTo>
                  <a:cubicBezTo>
                    <a:pt x="228075" y="1492390"/>
                    <a:pt x="214501" y="1508439"/>
                    <a:pt x="205098" y="1519822"/>
                  </a:cubicBezTo>
                  <a:cubicBezTo>
                    <a:pt x="193362" y="1533962"/>
                    <a:pt x="177597" y="1544143"/>
                    <a:pt x="168335" y="1560263"/>
                  </a:cubicBezTo>
                  <a:cubicBezTo>
                    <a:pt x="158367" y="1577584"/>
                    <a:pt x="164305" y="1593209"/>
                    <a:pt x="182475" y="1600350"/>
                  </a:cubicBezTo>
                  <a:cubicBezTo>
                    <a:pt x="197887" y="1606289"/>
                    <a:pt x="217825" y="1608905"/>
                    <a:pt x="230833" y="1596461"/>
                  </a:cubicBezTo>
                  <a:cubicBezTo>
                    <a:pt x="235852" y="1614490"/>
                    <a:pt x="263708" y="1615480"/>
                    <a:pt x="276645" y="1606430"/>
                  </a:cubicBezTo>
                  <a:cubicBezTo>
                    <a:pt x="283715" y="1600972"/>
                    <a:pt x="289089" y="1593612"/>
                    <a:pt x="292129" y="1585220"/>
                  </a:cubicBezTo>
                  <a:cubicBezTo>
                    <a:pt x="293260" y="1580872"/>
                    <a:pt x="294956" y="1576708"/>
                    <a:pt x="297290" y="1572847"/>
                  </a:cubicBezTo>
                  <a:cubicBezTo>
                    <a:pt x="300188" y="1569171"/>
                    <a:pt x="303794" y="1566272"/>
                    <a:pt x="306551" y="1562384"/>
                  </a:cubicBezTo>
                  <a:cubicBezTo>
                    <a:pt x="317368" y="1545663"/>
                    <a:pt x="321539" y="1525470"/>
                    <a:pt x="318216" y="1505823"/>
                  </a:cubicBezTo>
                  <a:cubicBezTo>
                    <a:pt x="317014" y="1500541"/>
                    <a:pt x="316237" y="1495175"/>
                    <a:pt x="315884" y="1489774"/>
                  </a:cubicBezTo>
                  <a:cubicBezTo>
                    <a:pt x="315884" y="1484330"/>
                    <a:pt x="317085" y="1478674"/>
                    <a:pt x="317580" y="1473230"/>
                  </a:cubicBezTo>
                  <a:cubicBezTo>
                    <a:pt x="318641" y="1462200"/>
                    <a:pt x="319419" y="1451100"/>
                    <a:pt x="320055" y="1440071"/>
                  </a:cubicBezTo>
                  <a:cubicBezTo>
                    <a:pt x="321468" y="1417729"/>
                    <a:pt x="322529" y="1395317"/>
                    <a:pt x="323448" y="1372975"/>
                  </a:cubicBezTo>
                  <a:cubicBezTo>
                    <a:pt x="324367" y="1350634"/>
                    <a:pt x="323448" y="1328293"/>
                    <a:pt x="325782" y="1306446"/>
                  </a:cubicBezTo>
                  <a:cubicBezTo>
                    <a:pt x="326841" y="1296123"/>
                    <a:pt x="331154" y="1285730"/>
                    <a:pt x="332851" y="1275337"/>
                  </a:cubicBezTo>
                  <a:cubicBezTo>
                    <a:pt x="334548" y="1264944"/>
                    <a:pt x="336174" y="1254127"/>
                    <a:pt x="337446" y="1243663"/>
                  </a:cubicBezTo>
                  <a:cubicBezTo>
                    <a:pt x="340062" y="1221746"/>
                    <a:pt x="341830" y="1199758"/>
                    <a:pt x="343315" y="1177770"/>
                  </a:cubicBezTo>
                  <a:cubicBezTo>
                    <a:pt x="344941" y="1152530"/>
                    <a:pt x="346213" y="1127219"/>
                    <a:pt x="347203" y="1101978"/>
                  </a:cubicBezTo>
                  <a:cubicBezTo>
                    <a:pt x="347698" y="1089747"/>
                    <a:pt x="348051" y="1077516"/>
                    <a:pt x="348405" y="1065355"/>
                  </a:cubicBezTo>
                  <a:cubicBezTo>
                    <a:pt x="348405" y="1058780"/>
                    <a:pt x="348759" y="1052205"/>
                    <a:pt x="348899" y="1045630"/>
                  </a:cubicBezTo>
                  <a:cubicBezTo>
                    <a:pt x="349677" y="1039599"/>
                    <a:pt x="349677" y="1033490"/>
                    <a:pt x="348899" y="1027459"/>
                  </a:cubicBezTo>
                  <a:cubicBezTo>
                    <a:pt x="354131" y="1028237"/>
                    <a:pt x="359433" y="1028237"/>
                    <a:pt x="364666" y="1027459"/>
                  </a:cubicBezTo>
                  <a:cubicBezTo>
                    <a:pt x="363958" y="1032600"/>
                    <a:pt x="363958" y="1037803"/>
                    <a:pt x="364666" y="1042943"/>
                  </a:cubicBezTo>
                  <a:lnTo>
                    <a:pt x="365090" y="1059841"/>
                  </a:lnTo>
                  <a:cubicBezTo>
                    <a:pt x="365090" y="1071082"/>
                    <a:pt x="365726" y="1082394"/>
                    <a:pt x="366150" y="1093636"/>
                  </a:cubicBezTo>
                  <a:cubicBezTo>
                    <a:pt x="366999" y="1116189"/>
                    <a:pt x="367989" y="1138672"/>
                    <a:pt x="369331" y="1161226"/>
                  </a:cubicBezTo>
                  <a:cubicBezTo>
                    <a:pt x="371876" y="1204071"/>
                    <a:pt x="373432" y="1249036"/>
                    <a:pt x="384037" y="1290821"/>
                  </a:cubicBezTo>
                  <a:cubicBezTo>
                    <a:pt x="385805" y="1295968"/>
                    <a:pt x="387148" y="1301235"/>
                    <a:pt x="388138" y="1306587"/>
                  </a:cubicBezTo>
                  <a:cubicBezTo>
                    <a:pt x="388703" y="1312031"/>
                    <a:pt x="388138" y="1317687"/>
                    <a:pt x="388632" y="1323202"/>
                  </a:cubicBezTo>
                  <a:cubicBezTo>
                    <a:pt x="388632" y="1334302"/>
                    <a:pt x="389340" y="1345402"/>
                    <a:pt x="389763" y="1356502"/>
                  </a:cubicBezTo>
                  <a:cubicBezTo>
                    <a:pt x="390612" y="1378752"/>
                    <a:pt x="391602" y="1401023"/>
                    <a:pt x="392804" y="1423315"/>
                  </a:cubicBezTo>
                  <a:cubicBezTo>
                    <a:pt x="393440" y="1434485"/>
                    <a:pt x="394076" y="1445656"/>
                    <a:pt x="394924" y="1456827"/>
                  </a:cubicBezTo>
                  <a:cubicBezTo>
                    <a:pt x="395773" y="1467998"/>
                    <a:pt x="397752" y="1478956"/>
                    <a:pt x="398036" y="1489915"/>
                  </a:cubicBezTo>
                  <a:cubicBezTo>
                    <a:pt x="398036" y="1499389"/>
                    <a:pt x="394783" y="1509146"/>
                    <a:pt x="394713" y="1518973"/>
                  </a:cubicBezTo>
                  <a:cubicBezTo>
                    <a:pt x="394571" y="1529585"/>
                    <a:pt x="396550" y="1540120"/>
                    <a:pt x="400581" y="1549940"/>
                  </a:cubicBezTo>
                  <a:cubicBezTo>
                    <a:pt x="402701" y="1554981"/>
                    <a:pt x="405388" y="1559732"/>
                    <a:pt x="408711" y="1564080"/>
                  </a:cubicBezTo>
                  <a:cubicBezTo>
                    <a:pt x="411398" y="1567616"/>
                    <a:pt x="415781" y="1570656"/>
                    <a:pt x="418326" y="1574261"/>
                  </a:cubicBezTo>
                  <a:cubicBezTo>
                    <a:pt x="420871" y="1577867"/>
                    <a:pt x="421366" y="1584654"/>
                    <a:pt x="423628" y="1589179"/>
                  </a:cubicBezTo>
                  <a:cubicBezTo>
                    <a:pt x="425820" y="1593846"/>
                    <a:pt x="428789" y="1598116"/>
                    <a:pt x="432324" y="1601835"/>
                  </a:cubicBezTo>
                  <a:cubicBezTo>
                    <a:pt x="444767" y="1614420"/>
                    <a:pt x="477147" y="1617106"/>
                    <a:pt x="483086" y="1596037"/>
                  </a:cubicBezTo>
                  <a:cubicBezTo>
                    <a:pt x="502175" y="1614207"/>
                    <a:pt x="558592" y="1603107"/>
                    <a:pt x="550250" y="1570019"/>
                  </a:cubicBezTo>
                  <a:cubicBezTo>
                    <a:pt x="546432" y="1555172"/>
                    <a:pt x="533424" y="1542658"/>
                    <a:pt x="521971" y="1532972"/>
                  </a:cubicBezTo>
                  <a:cubicBezTo>
                    <a:pt x="509244" y="1521843"/>
                    <a:pt x="498710" y="1508410"/>
                    <a:pt x="490934" y="1493379"/>
                  </a:cubicBezTo>
                  <a:cubicBezTo>
                    <a:pt x="485702" y="1485659"/>
                    <a:pt x="484358" y="1475916"/>
                    <a:pt x="487399" y="1467079"/>
                  </a:cubicBezTo>
                  <a:cubicBezTo>
                    <a:pt x="493620" y="1452740"/>
                    <a:pt x="498923" y="1438063"/>
                    <a:pt x="503447" y="1423103"/>
                  </a:cubicBezTo>
                  <a:cubicBezTo>
                    <a:pt x="513557" y="1388706"/>
                    <a:pt x="518082" y="1352882"/>
                    <a:pt x="516668" y="1317051"/>
                  </a:cubicBezTo>
                  <a:cubicBezTo>
                    <a:pt x="516031" y="1303759"/>
                    <a:pt x="513557" y="1290750"/>
                    <a:pt x="513274" y="1277388"/>
                  </a:cubicBezTo>
                  <a:cubicBezTo>
                    <a:pt x="513062" y="1259613"/>
                    <a:pt x="514122" y="1241846"/>
                    <a:pt x="516456" y="1224221"/>
                  </a:cubicBezTo>
                  <a:cubicBezTo>
                    <a:pt x="519495" y="1200041"/>
                    <a:pt x="525788" y="1176709"/>
                    <a:pt x="530596" y="1152812"/>
                  </a:cubicBezTo>
                  <a:cubicBezTo>
                    <a:pt x="541553" y="1097312"/>
                    <a:pt x="540281" y="1038984"/>
                    <a:pt x="535969" y="983130"/>
                  </a:cubicBezTo>
                  <a:cubicBezTo>
                    <a:pt x="534413" y="963051"/>
                    <a:pt x="532292" y="942972"/>
                    <a:pt x="529393" y="923034"/>
                  </a:cubicBezTo>
                  <a:cubicBezTo>
                    <a:pt x="528121" y="914479"/>
                    <a:pt x="526212" y="906278"/>
                    <a:pt x="524303" y="897935"/>
                  </a:cubicBezTo>
                  <a:cubicBezTo>
                    <a:pt x="523313" y="893622"/>
                    <a:pt x="522677" y="889168"/>
                    <a:pt x="522040" y="884785"/>
                  </a:cubicBezTo>
                  <a:cubicBezTo>
                    <a:pt x="521688" y="879383"/>
                    <a:pt x="522253" y="873968"/>
                    <a:pt x="523597" y="868736"/>
                  </a:cubicBezTo>
                  <a:cubicBezTo>
                    <a:pt x="530666" y="828719"/>
                    <a:pt x="526424" y="755614"/>
                    <a:pt x="524091" y="715456"/>
                  </a:cubicBezTo>
                  <a:cubicBezTo>
                    <a:pt x="529889" y="742676"/>
                    <a:pt x="542049" y="800297"/>
                    <a:pt x="551734" y="826739"/>
                  </a:cubicBezTo>
                  <a:cubicBezTo>
                    <a:pt x="556471" y="839183"/>
                    <a:pt x="561349" y="851463"/>
                    <a:pt x="566440" y="863575"/>
                  </a:cubicBezTo>
                  <a:cubicBezTo>
                    <a:pt x="567854" y="866897"/>
                    <a:pt x="569268" y="870150"/>
                    <a:pt x="570752" y="873331"/>
                  </a:cubicBezTo>
                  <a:cubicBezTo>
                    <a:pt x="572237" y="876513"/>
                    <a:pt x="575277" y="880401"/>
                    <a:pt x="575206" y="883088"/>
                  </a:cubicBezTo>
                  <a:cubicBezTo>
                    <a:pt x="574429" y="885860"/>
                    <a:pt x="573439" y="888553"/>
                    <a:pt x="572167" y="891148"/>
                  </a:cubicBezTo>
                  <a:cubicBezTo>
                    <a:pt x="571247" y="894513"/>
                    <a:pt x="570541" y="897942"/>
                    <a:pt x="570045" y="901400"/>
                  </a:cubicBezTo>
                  <a:cubicBezTo>
                    <a:pt x="568136" y="915109"/>
                    <a:pt x="567995" y="929001"/>
                    <a:pt x="569480" y="942760"/>
                  </a:cubicBezTo>
                  <a:cubicBezTo>
                    <a:pt x="570611" y="954779"/>
                    <a:pt x="564955" y="967434"/>
                    <a:pt x="563400" y="979454"/>
                  </a:cubicBezTo>
                  <a:cubicBezTo>
                    <a:pt x="562269" y="987938"/>
                    <a:pt x="562339" y="1007734"/>
                    <a:pt x="576903" y="1001654"/>
                  </a:cubicBezTo>
                  <a:cubicBezTo>
                    <a:pt x="586588" y="997482"/>
                    <a:pt x="591043" y="982989"/>
                    <a:pt x="595567" y="974222"/>
                  </a:cubicBezTo>
                  <a:cubicBezTo>
                    <a:pt x="595567" y="984827"/>
                    <a:pt x="595002" y="995432"/>
                    <a:pt x="595567" y="1006037"/>
                  </a:cubicBezTo>
                  <a:cubicBezTo>
                    <a:pt x="596134" y="1014026"/>
                    <a:pt x="596699" y="1027601"/>
                    <a:pt x="605536" y="1031277"/>
                  </a:cubicBezTo>
                  <a:cubicBezTo>
                    <a:pt x="626251" y="1039762"/>
                    <a:pt x="626110" y="994725"/>
                    <a:pt x="626746" y="984756"/>
                  </a:cubicBezTo>
                  <a:cubicBezTo>
                    <a:pt x="627736" y="996634"/>
                    <a:pt x="627240" y="1032197"/>
                    <a:pt x="645269" y="1032267"/>
                  </a:cubicBezTo>
                  <a:cubicBezTo>
                    <a:pt x="663297" y="1032338"/>
                    <a:pt x="659409" y="999603"/>
                    <a:pt x="658348" y="988220"/>
                  </a:cubicBezTo>
                  <a:cubicBezTo>
                    <a:pt x="661318" y="995998"/>
                    <a:pt x="664640" y="1007168"/>
                    <a:pt x="671922" y="1012117"/>
                  </a:cubicBezTo>
                  <a:cubicBezTo>
                    <a:pt x="679205" y="1017066"/>
                    <a:pt x="686840" y="1011057"/>
                    <a:pt x="688819" y="1003562"/>
                  </a:cubicBezTo>
                  <a:cubicBezTo>
                    <a:pt x="690304" y="993876"/>
                    <a:pt x="689526" y="983985"/>
                    <a:pt x="686557" y="974646"/>
                  </a:cubicBezTo>
                  <a:cubicBezTo>
                    <a:pt x="684012" y="963687"/>
                    <a:pt x="680618" y="952941"/>
                    <a:pt x="677366" y="942123"/>
                  </a:cubicBezTo>
                  <a:cubicBezTo>
                    <a:pt x="683446" y="949194"/>
                    <a:pt x="692920" y="960576"/>
                    <a:pt x="703383" y="959092"/>
                  </a:cubicBezTo>
                  <a:cubicBezTo>
                    <a:pt x="711726" y="957324"/>
                    <a:pt x="717099" y="949109"/>
                    <a:pt x="715331" y="940745"/>
                  </a:cubicBezTo>
                  <a:cubicBezTo>
                    <a:pt x="715190" y="940059"/>
                    <a:pt x="714978" y="939387"/>
                    <a:pt x="714765" y="938730"/>
                  </a:cubicBezTo>
                  <a:close/>
                  <a:moveTo>
                    <a:pt x="254517" y="287856"/>
                  </a:moveTo>
                  <a:cubicBezTo>
                    <a:pt x="235711" y="260763"/>
                    <a:pt x="225036" y="228891"/>
                    <a:pt x="223621" y="195945"/>
                  </a:cubicBezTo>
                  <a:cubicBezTo>
                    <a:pt x="220370" y="161810"/>
                    <a:pt x="224257" y="127365"/>
                    <a:pt x="235145" y="94842"/>
                  </a:cubicBezTo>
                  <a:cubicBezTo>
                    <a:pt x="244831" y="66095"/>
                    <a:pt x="265051" y="42092"/>
                    <a:pt x="291704" y="27676"/>
                  </a:cubicBezTo>
                  <a:cubicBezTo>
                    <a:pt x="306127" y="20323"/>
                    <a:pt x="321822" y="15855"/>
                    <a:pt x="337942" y="14526"/>
                  </a:cubicBezTo>
                  <a:cubicBezTo>
                    <a:pt x="353283" y="13062"/>
                    <a:pt x="368766" y="13303"/>
                    <a:pt x="384108" y="15233"/>
                  </a:cubicBezTo>
                  <a:cubicBezTo>
                    <a:pt x="414933" y="18959"/>
                    <a:pt x="442929" y="34874"/>
                    <a:pt x="461877" y="59421"/>
                  </a:cubicBezTo>
                  <a:cubicBezTo>
                    <a:pt x="481389" y="85227"/>
                    <a:pt x="489448" y="117891"/>
                    <a:pt x="491994" y="149635"/>
                  </a:cubicBezTo>
                  <a:cubicBezTo>
                    <a:pt x="497085" y="212206"/>
                    <a:pt x="484217" y="283543"/>
                    <a:pt x="427093" y="319318"/>
                  </a:cubicBezTo>
                  <a:cubicBezTo>
                    <a:pt x="399945" y="337000"/>
                    <a:pt x="367069" y="343604"/>
                    <a:pt x="335184" y="337771"/>
                  </a:cubicBezTo>
                  <a:cubicBezTo>
                    <a:pt x="303016" y="331592"/>
                    <a:pt x="274313" y="313831"/>
                    <a:pt x="254375" y="287856"/>
                  </a:cubicBezTo>
                  <a:close/>
                  <a:moveTo>
                    <a:pt x="704444" y="947638"/>
                  </a:moveTo>
                  <a:cubicBezTo>
                    <a:pt x="699070" y="956405"/>
                    <a:pt x="677508" y="917590"/>
                    <a:pt x="667610" y="923529"/>
                  </a:cubicBezTo>
                  <a:cubicBezTo>
                    <a:pt x="660540" y="927559"/>
                    <a:pt x="667610" y="940427"/>
                    <a:pt x="668882" y="945588"/>
                  </a:cubicBezTo>
                  <a:cubicBezTo>
                    <a:pt x="672135" y="956052"/>
                    <a:pt x="675528" y="966444"/>
                    <a:pt x="678073" y="977050"/>
                  </a:cubicBezTo>
                  <a:cubicBezTo>
                    <a:pt x="678921" y="980655"/>
                    <a:pt x="685143" y="1003068"/>
                    <a:pt x="679134" y="1004623"/>
                  </a:cubicBezTo>
                  <a:cubicBezTo>
                    <a:pt x="674821" y="1005825"/>
                    <a:pt x="668175" y="985392"/>
                    <a:pt x="666903" y="982211"/>
                  </a:cubicBezTo>
                  <a:cubicBezTo>
                    <a:pt x="665065" y="977262"/>
                    <a:pt x="657995" y="952234"/>
                    <a:pt x="649652" y="961920"/>
                  </a:cubicBezTo>
                  <a:cubicBezTo>
                    <a:pt x="646471" y="965667"/>
                    <a:pt x="648521" y="973020"/>
                    <a:pt x="649087" y="977545"/>
                  </a:cubicBezTo>
                  <a:cubicBezTo>
                    <a:pt x="649864" y="983978"/>
                    <a:pt x="650783" y="990483"/>
                    <a:pt x="651278" y="996987"/>
                  </a:cubicBezTo>
                  <a:cubicBezTo>
                    <a:pt x="651703" y="1001654"/>
                    <a:pt x="654460" y="1022369"/>
                    <a:pt x="647178" y="1023854"/>
                  </a:cubicBezTo>
                  <a:cubicBezTo>
                    <a:pt x="639896" y="1025339"/>
                    <a:pt x="638482" y="1005825"/>
                    <a:pt x="637916" y="1001654"/>
                  </a:cubicBezTo>
                  <a:cubicBezTo>
                    <a:pt x="636431" y="991119"/>
                    <a:pt x="636290" y="980443"/>
                    <a:pt x="634522" y="969979"/>
                  </a:cubicBezTo>
                  <a:cubicBezTo>
                    <a:pt x="633674" y="964536"/>
                    <a:pt x="628089" y="953506"/>
                    <a:pt x="622504" y="962909"/>
                  </a:cubicBezTo>
                  <a:cubicBezTo>
                    <a:pt x="617979" y="970616"/>
                    <a:pt x="619747" y="984120"/>
                    <a:pt x="619181" y="992745"/>
                  </a:cubicBezTo>
                  <a:cubicBezTo>
                    <a:pt x="618686" y="999815"/>
                    <a:pt x="619181" y="1018198"/>
                    <a:pt x="612677" y="1023076"/>
                  </a:cubicBezTo>
                  <a:cubicBezTo>
                    <a:pt x="606172" y="1027954"/>
                    <a:pt x="604971" y="1004340"/>
                    <a:pt x="604900" y="1000734"/>
                  </a:cubicBezTo>
                  <a:cubicBezTo>
                    <a:pt x="604900" y="988857"/>
                    <a:pt x="606668" y="976625"/>
                    <a:pt x="605536" y="964748"/>
                  </a:cubicBezTo>
                  <a:cubicBezTo>
                    <a:pt x="604546" y="954496"/>
                    <a:pt x="596274" y="955981"/>
                    <a:pt x="591891" y="963334"/>
                  </a:cubicBezTo>
                  <a:cubicBezTo>
                    <a:pt x="586588" y="972313"/>
                    <a:pt x="583266" y="986312"/>
                    <a:pt x="574429" y="992675"/>
                  </a:cubicBezTo>
                  <a:cubicBezTo>
                    <a:pt x="572167" y="981292"/>
                    <a:pt x="578953" y="966303"/>
                    <a:pt x="583124" y="956052"/>
                  </a:cubicBezTo>
                  <a:cubicBezTo>
                    <a:pt x="585033" y="952750"/>
                    <a:pt x="585669" y="948840"/>
                    <a:pt x="584892" y="945093"/>
                  </a:cubicBezTo>
                  <a:cubicBezTo>
                    <a:pt x="583761" y="938023"/>
                    <a:pt x="582630" y="931660"/>
                    <a:pt x="581994" y="924802"/>
                  </a:cubicBezTo>
                  <a:cubicBezTo>
                    <a:pt x="580721" y="912217"/>
                    <a:pt x="579589" y="897087"/>
                    <a:pt x="584963" y="885280"/>
                  </a:cubicBezTo>
                  <a:cubicBezTo>
                    <a:pt x="586588" y="881816"/>
                    <a:pt x="592810" y="878210"/>
                    <a:pt x="592952" y="874463"/>
                  </a:cubicBezTo>
                  <a:cubicBezTo>
                    <a:pt x="592952" y="866615"/>
                    <a:pt x="583902" y="873190"/>
                    <a:pt x="581852" y="875240"/>
                  </a:cubicBezTo>
                  <a:cubicBezTo>
                    <a:pt x="571600" y="840667"/>
                    <a:pt x="560643" y="806236"/>
                    <a:pt x="551522" y="771380"/>
                  </a:cubicBezTo>
                  <a:cubicBezTo>
                    <a:pt x="548977" y="761694"/>
                    <a:pt x="546574" y="752008"/>
                    <a:pt x="544452" y="742252"/>
                  </a:cubicBezTo>
                  <a:cubicBezTo>
                    <a:pt x="542331" y="732495"/>
                    <a:pt x="541413" y="722314"/>
                    <a:pt x="539008" y="712628"/>
                  </a:cubicBezTo>
                  <a:cubicBezTo>
                    <a:pt x="536251" y="703642"/>
                    <a:pt x="532928" y="694861"/>
                    <a:pt x="529040" y="686327"/>
                  </a:cubicBezTo>
                  <a:cubicBezTo>
                    <a:pt x="527061" y="681590"/>
                    <a:pt x="524727" y="676924"/>
                    <a:pt x="523030" y="672187"/>
                  </a:cubicBezTo>
                  <a:cubicBezTo>
                    <a:pt x="521617" y="667061"/>
                    <a:pt x="520768" y="661801"/>
                    <a:pt x="520415" y="656491"/>
                  </a:cubicBezTo>
                  <a:cubicBezTo>
                    <a:pt x="517657" y="634857"/>
                    <a:pt x="514476" y="613222"/>
                    <a:pt x="510870" y="591729"/>
                  </a:cubicBezTo>
                  <a:cubicBezTo>
                    <a:pt x="509103" y="580841"/>
                    <a:pt x="507194" y="569953"/>
                    <a:pt x="505144" y="559136"/>
                  </a:cubicBezTo>
                  <a:cubicBezTo>
                    <a:pt x="503517" y="553239"/>
                    <a:pt x="503517" y="547004"/>
                    <a:pt x="505144" y="541107"/>
                  </a:cubicBezTo>
                  <a:cubicBezTo>
                    <a:pt x="505780" y="538916"/>
                    <a:pt x="508961" y="528664"/>
                    <a:pt x="502387" y="532128"/>
                  </a:cubicBezTo>
                  <a:cubicBezTo>
                    <a:pt x="499559" y="533613"/>
                    <a:pt x="497791" y="540895"/>
                    <a:pt x="496518" y="543511"/>
                  </a:cubicBezTo>
                  <a:cubicBezTo>
                    <a:pt x="494822" y="546869"/>
                    <a:pt x="494539" y="550765"/>
                    <a:pt x="495741" y="554328"/>
                  </a:cubicBezTo>
                  <a:cubicBezTo>
                    <a:pt x="497650" y="566206"/>
                    <a:pt x="499417" y="577992"/>
                    <a:pt x="501043" y="589679"/>
                  </a:cubicBezTo>
                  <a:cubicBezTo>
                    <a:pt x="506912" y="632736"/>
                    <a:pt x="511295" y="675934"/>
                    <a:pt x="513628" y="719274"/>
                  </a:cubicBezTo>
                  <a:cubicBezTo>
                    <a:pt x="516880" y="762550"/>
                    <a:pt x="515749" y="806038"/>
                    <a:pt x="510234" y="849081"/>
                  </a:cubicBezTo>
                  <a:cubicBezTo>
                    <a:pt x="508820" y="858625"/>
                    <a:pt x="505285" y="868312"/>
                    <a:pt x="504437" y="877785"/>
                  </a:cubicBezTo>
                  <a:cubicBezTo>
                    <a:pt x="504366" y="886050"/>
                    <a:pt x="505568" y="894273"/>
                    <a:pt x="507972" y="902177"/>
                  </a:cubicBezTo>
                  <a:cubicBezTo>
                    <a:pt x="512426" y="921429"/>
                    <a:pt x="515678" y="940929"/>
                    <a:pt x="517728" y="960576"/>
                  </a:cubicBezTo>
                  <a:cubicBezTo>
                    <a:pt x="524798" y="1026823"/>
                    <a:pt x="528404" y="1095686"/>
                    <a:pt x="514618" y="1161297"/>
                  </a:cubicBezTo>
                  <a:cubicBezTo>
                    <a:pt x="506063" y="1197170"/>
                    <a:pt x="501326" y="1233864"/>
                    <a:pt x="500478" y="1270742"/>
                  </a:cubicBezTo>
                  <a:cubicBezTo>
                    <a:pt x="500478" y="1287639"/>
                    <a:pt x="503801" y="1304042"/>
                    <a:pt x="504578" y="1320798"/>
                  </a:cubicBezTo>
                  <a:cubicBezTo>
                    <a:pt x="505356" y="1341471"/>
                    <a:pt x="504154" y="1362165"/>
                    <a:pt x="500831" y="1382591"/>
                  </a:cubicBezTo>
                  <a:cubicBezTo>
                    <a:pt x="497650" y="1403829"/>
                    <a:pt x="492418" y="1424700"/>
                    <a:pt x="485065" y="1444878"/>
                  </a:cubicBezTo>
                  <a:cubicBezTo>
                    <a:pt x="481107" y="1455837"/>
                    <a:pt x="473824" y="1466937"/>
                    <a:pt x="475167" y="1479027"/>
                  </a:cubicBezTo>
                  <a:cubicBezTo>
                    <a:pt x="477076" y="1496985"/>
                    <a:pt x="491005" y="1514024"/>
                    <a:pt x="502387" y="1527104"/>
                  </a:cubicBezTo>
                  <a:cubicBezTo>
                    <a:pt x="513769" y="1540184"/>
                    <a:pt x="530666" y="1550223"/>
                    <a:pt x="539221" y="1565989"/>
                  </a:cubicBezTo>
                  <a:cubicBezTo>
                    <a:pt x="542897" y="1572494"/>
                    <a:pt x="545159" y="1580130"/>
                    <a:pt x="539221" y="1586281"/>
                  </a:cubicBezTo>
                  <a:cubicBezTo>
                    <a:pt x="531726" y="1592509"/>
                    <a:pt x="522465" y="1596285"/>
                    <a:pt x="512709" y="1597098"/>
                  </a:cubicBezTo>
                  <a:cubicBezTo>
                    <a:pt x="504154" y="1598788"/>
                    <a:pt x="495246" y="1596553"/>
                    <a:pt x="488529" y="1591018"/>
                  </a:cubicBezTo>
                  <a:cubicBezTo>
                    <a:pt x="485772" y="1588472"/>
                    <a:pt x="479551" y="1572777"/>
                    <a:pt x="474390" y="1574544"/>
                  </a:cubicBezTo>
                  <a:cubicBezTo>
                    <a:pt x="469229" y="1576312"/>
                    <a:pt x="473471" y="1579352"/>
                    <a:pt x="474390" y="1581614"/>
                  </a:cubicBezTo>
                  <a:cubicBezTo>
                    <a:pt x="476511" y="1584874"/>
                    <a:pt x="477430" y="1588783"/>
                    <a:pt x="476935" y="1592644"/>
                  </a:cubicBezTo>
                  <a:cubicBezTo>
                    <a:pt x="475450" y="1600845"/>
                    <a:pt x="465552" y="1602542"/>
                    <a:pt x="458553" y="1602542"/>
                  </a:cubicBezTo>
                  <a:cubicBezTo>
                    <a:pt x="450353" y="1602563"/>
                    <a:pt x="442858" y="1598151"/>
                    <a:pt x="438829" y="1591018"/>
                  </a:cubicBezTo>
                  <a:cubicBezTo>
                    <a:pt x="435788" y="1584202"/>
                    <a:pt x="433385" y="1577096"/>
                    <a:pt x="431759" y="1569807"/>
                  </a:cubicBezTo>
                  <a:cubicBezTo>
                    <a:pt x="429425" y="1563656"/>
                    <a:pt x="421436" y="1559485"/>
                    <a:pt x="417619" y="1553900"/>
                  </a:cubicBezTo>
                  <a:cubicBezTo>
                    <a:pt x="412104" y="1546073"/>
                    <a:pt x="408570" y="1537023"/>
                    <a:pt x="407297" y="1527528"/>
                  </a:cubicBezTo>
                  <a:cubicBezTo>
                    <a:pt x="406025" y="1518436"/>
                    <a:pt x="406236" y="1509202"/>
                    <a:pt x="407863" y="1500167"/>
                  </a:cubicBezTo>
                  <a:cubicBezTo>
                    <a:pt x="408853" y="1490516"/>
                    <a:pt x="408711" y="1480780"/>
                    <a:pt x="407297" y="1471179"/>
                  </a:cubicBezTo>
                  <a:cubicBezTo>
                    <a:pt x="404681" y="1427415"/>
                    <a:pt x="404399" y="1383439"/>
                    <a:pt x="404116" y="1339605"/>
                  </a:cubicBezTo>
                  <a:cubicBezTo>
                    <a:pt x="404116" y="1328434"/>
                    <a:pt x="404116" y="1317192"/>
                    <a:pt x="404116" y="1306022"/>
                  </a:cubicBezTo>
                  <a:cubicBezTo>
                    <a:pt x="402772" y="1297608"/>
                    <a:pt x="400651" y="1289343"/>
                    <a:pt x="397682" y="1281347"/>
                  </a:cubicBezTo>
                  <a:cubicBezTo>
                    <a:pt x="393157" y="1260681"/>
                    <a:pt x="389763" y="1239768"/>
                    <a:pt x="387713" y="1218706"/>
                  </a:cubicBezTo>
                  <a:cubicBezTo>
                    <a:pt x="382552" y="1174518"/>
                    <a:pt x="379442" y="1129976"/>
                    <a:pt x="376897" y="1085576"/>
                  </a:cubicBezTo>
                  <a:cubicBezTo>
                    <a:pt x="376331" y="1075253"/>
                    <a:pt x="375836" y="1065002"/>
                    <a:pt x="375341" y="1054679"/>
                  </a:cubicBezTo>
                  <a:cubicBezTo>
                    <a:pt x="375341" y="1049094"/>
                    <a:pt x="374775" y="1043509"/>
                    <a:pt x="374563" y="1037853"/>
                  </a:cubicBezTo>
                  <a:cubicBezTo>
                    <a:pt x="374563" y="1034671"/>
                    <a:pt x="375411" y="1029227"/>
                    <a:pt x="372937" y="1026540"/>
                  </a:cubicBezTo>
                  <a:cubicBezTo>
                    <a:pt x="385097" y="1022581"/>
                    <a:pt x="395490" y="1014634"/>
                    <a:pt x="402560" y="1003987"/>
                  </a:cubicBezTo>
                  <a:cubicBezTo>
                    <a:pt x="391885" y="1008759"/>
                    <a:pt x="380926" y="1012641"/>
                    <a:pt x="369614" y="1015582"/>
                  </a:cubicBezTo>
                  <a:cubicBezTo>
                    <a:pt x="349677" y="1017986"/>
                    <a:pt x="329457" y="1013920"/>
                    <a:pt x="311995" y="1003987"/>
                  </a:cubicBezTo>
                  <a:cubicBezTo>
                    <a:pt x="318641" y="1014959"/>
                    <a:pt x="329175" y="1023034"/>
                    <a:pt x="341477" y="1026611"/>
                  </a:cubicBezTo>
                  <a:cubicBezTo>
                    <a:pt x="339143" y="1029369"/>
                    <a:pt x="340133" y="1034671"/>
                    <a:pt x="339991" y="1037853"/>
                  </a:cubicBezTo>
                  <a:cubicBezTo>
                    <a:pt x="339991" y="1043509"/>
                    <a:pt x="339497" y="1049094"/>
                    <a:pt x="339214" y="1054679"/>
                  </a:cubicBezTo>
                  <a:cubicBezTo>
                    <a:pt x="338648" y="1065921"/>
                    <a:pt x="338083" y="1077162"/>
                    <a:pt x="337446" y="1088333"/>
                  </a:cubicBezTo>
                  <a:cubicBezTo>
                    <a:pt x="336174" y="1110816"/>
                    <a:pt x="334619" y="1133250"/>
                    <a:pt x="332851" y="1155640"/>
                  </a:cubicBezTo>
                  <a:cubicBezTo>
                    <a:pt x="329457" y="1198061"/>
                    <a:pt x="326630" y="1242249"/>
                    <a:pt x="316237" y="1283821"/>
                  </a:cubicBezTo>
                  <a:cubicBezTo>
                    <a:pt x="313550" y="1290998"/>
                    <a:pt x="311571" y="1298435"/>
                    <a:pt x="310440" y="1306022"/>
                  </a:cubicBezTo>
                  <a:cubicBezTo>
                    <a:pt x="310440" y="1318112"/>
                    <a:pt x="310440" y="1330272"/>
                    <a:pt x="310440" y="1342433"/>
                  </a:cubicBezTo>
                  <a:cubicBezTo>
                    <a:pt x="310440" y="1363926"/>
                    <a:pt x="310157" y="1385419"/>
                    <a:pt x="309591" y="1406912"/>
                  </a:cubicBezTo>
                  <a:cubicBezTo>
                    <a:pt x="309096" y="1429254"/>
                    <a:pt x="308531" y="1451666"/>
                    <a:pt x="307117" y="1473937"/>
                  </a:cubicBezTo>
                  <a:cubicBezTo>
                    <a:pt x="305915" y="1482633"/>
                    <a:pt x="305773" y="1491435"/>
                    <a:pt x="306692" y="1500167"/>
                  </a:cubicBezTo>
                  <a:cubicBezTo>
                    <a:pt x="308460" y="1510008"/>
                    <a:pt x="308460" y="1520090"/>
                    <a:pt x="306692" y="1529932"/>
                  </a:cubicBezTo>
                  <a:cubicBezTo>
                    <a:pt x="305208" y="1538557"/>
                    <a:pt x="301815" y="1546744"/>
                    <a:pt x="296794" y="1553900"/>
                  </a:cubicBezTo>
                  <a:cubicBezTo>
                    <a:pt x="292765" y="1559485"/>
                    <a:pt x="284069" y="1564010"/>
                    <a:pt x="282655" y="1570444"/>
                  </a:cubicBezTo>
                  <a:cubicBezTo>
                    <a:pt x="278342" y="1585998"/>
                    <a:pt x="274454" y="1603744"/>
                    <a:pt x="254375" y="1602683"/>
                  </a:cubicBezTo>
                  <a:cubicBezTo>
                    <a:pt x="247871" y="1602330"/>
                    <a:pt x="239387" y="1600350"/>
                    <a:pt x="237973" y="1592856"/>
                  </a:cubicBezTo>
                  <a:cubicBezTo>
                    <a:pt x="237478" y="1588995"/>
                    <a:pt x="238397" y="1585086"/>
                    <a:pt x="240519" y="1581826"/>
                  </a:cubicBezTo>
                  <a:cubicBezTo>
                    <a:pt x="241721" y="1579776"/>
                    <a:pt x="245326" y="1574261"/>
                    <a:pt x="239458" y="1574756"/>
                  </a:cubicBezTo>
                  <a:cubicBezTo>
                    <a:pt x="233590" y="1575251"/>
                    <a:pt x="230268" y="1587977"/>
                    <a:pt x="226733" y="1591300"/>
                  </a:cubicBezTo>
                  <a:cubicBezTo>
                    <a:pt x="219663" y="1597062"/>
                    <a:pt x="210330" y="1599226"/>
                    <a:pt x="201422" y="1597169"/>
                  </a:cubicBezTo>
                  <a:cubicBezTo>
                    <a:pt x="192090" y="1596221"/>
                    <a:pt x="183253" y="1592530"/>
                    <a:pt x="176041" y="1586563"/>
                  </a:cubicBezTo>
                  <a:cubicBezTo>
                    <a:pt x="169678" y="1579917"/>
                    <a:pt x="173072" y="1571080"/>
                    <a:pt x="177384" y="1564293"/>
                  </a:cubicBezTo>
                  <a:cubicBezTo>
                    <a:pt x="186717" y="1549657"/>
                    <a:pt x="201776" y="1540254"/>
                    <a:pt x="212734" y="1527387"/>
                  </a:cubicBezTo>
                  <a:cubicBezTo>
                    <a:pt x="223692" y="1514519"/>
                    <a:pt x="238044" y="1497268"/>
                    <a:pt x="239953" y="1479310"/>
                  </a:cubicBezTo>
                  <a:cubicBezTo>
                    <a:pt x="241225" y="1467220"/>
                    <a:pt x="234014" y="1456120"/>
                    <a:pt x="229985" y="1445161"/>
                  </a:cubicBezTo>
                  <a:cubicBezTo>
                    <a:pt x="215420" y="1405484"/>
                    <a:pt x="208775" y="1363318"/>
                    <a:pt x="210472" y="1321081"/>
                  </a:cubicBezTo>
                  <a:cubicBezTo>
                    <a:pt x="211249" y="1304325"/>
                    <a:pt x="214501" y="1287922"/>
                    <a:pt x="214572" y="1271025"/>
                  </a:cubicBezTo>
                  <a:cubicBezTo>
                    <a:pt x="214643" y="1249602"/>
                    <a:pt x="212946" y="1228208"/>
                    <a:pt x="209694" y="1207040"/>
                  </a:cubicBezTo>
                  <a:cubicBezTo>
                    <a:pt x="206159" y="1184062"/>
                    <a:pt x="199938" y="1161579"/>
                    <a:pt x="196544" y="1138531"/>
                  </a:cubicBezTo>
                  <a:cubicBezTo>
                    <a:pt x="191665" y="1101696"/>
                    <a:pt x="190323" y="1064486"/>
                    <a:pt x="192372" y="1027389"/>
                  </a:cubicBezTo>
                  <a:cubicBezTo>
                    <a:pt x="193433" y="985364"/>
                    <a:pt x="198453" y="943537"/>
                    <a:pt x="207361" y="902460"/>
                  </a:cubicBezTo>
                  <a:cubicBezTo>
                    <a:pt x="209411" y="895256"/>
                    <a:pt x="210613" y="887825"/>
                    <a:pt x="210966" y="880331"/>
                  </a:cubicBezTo>
                  <a:cubicBezTo>
                    <a:pt x="209623" y="869895"/>
                    <a:pt x="207643" y="859552"/>
                    <a:pt x="205028" y="849364"/>
                  </a:cubicBezTo>
                  <a:cubicBezTo>
                    <a:pt x="202129" y="828273"/>
                    <a:pt x="200574" y="807021"/>
                    <a:pt x="200291" y="785733"/>
                  </a:cubicBezTo>
                  <a:cubicBezTo>
                    <a:pt x="199725" y="742428"/>
                    <a:pt x="201847" y="699131"/>
                    <a:pt x="206442" y="656067"/>
                  </a:cubicBezTo>
                  <a:cubicBezTo>
                    <a:pt x="208633" y="634008"/>
                    <a:pt x="211249" y="611971"/>
                    <a:pt x="214290" y="589961"/>
                  </a:cubicBezTo>
                  <a:cubicBezTo>
                    <a:pt x="215774" y="579003"/>
                    <a:pt x="217400" y="568044"/>
                    <a:pt x="219097" y="557086"/>
                  </a:cubicBezTo>
                  <a:cubicBezTo>
                    <a:pt x="220723" y="552709"/>
                    <a:pt x="220723" y="547887"/>
                    <a:pt x="219097" y="543511"/>
                  </a:cubicBezTo>
                  <a:cubicBezTo>
                    <a:pt x="217895" y="539898"/>
                    <a:pt x="216199" y="536448"/>
                    <a:pt x="214148" y="533259"/>
                  </a:cubicBezTo>
                  <a:cubicBezTo>
                    <a:pt x="211320" y="530290"/>
                    <a:pt x="209129" y="532128"/>
                    <a:pt x="208846" y="535451"/>
                  </a:cubicBezTo>
                  <a:cubicBezTo>
                    <a:pt x="209129" y="537890"/>
                    <a:pt x="209765" y="540273"/>
                    <a:pt x="210755" y="542521"/>
                  </a:cubicBezTo>
                  <a:cubicBezTo>
                    <a:pt x="212098" y="548022"/>
                    <a:pt x="211956" y="553791"/>
                    <a:pt x="210259" y="559207"/>
                  </a:cubicBezTo>
                  <a:cubicBezTo>
                    <a:pt x="208068" y="570943"/>
                    <a:pt x="206018" y="582679"/>
                    <a:pt x="204109" y="594557"/>
                  </a:cubicBezTo>
                  <a:cubicBezTo>
                    <a:pt x="200644" y="615626"/>
                    <a:pt x="197534" y="636836"/>
                    <a:pt x="194847" y="658188"/>
                  </a:cubicBezTo>
                  <a:cubicBezTo>
                    <a:pt x="194564" y="662981"/>
                    <a:pt x="193716" y="667719"/>
                    <a:pt x="192372" y="672328"/>
                  </a:cubicBezTo>
                  <a:cubicBezTo>
                    <a:pt x="190676" y="677207"/>
                    <a:pt x="188343" y="681873"/>
                    <a:pt x="186434" y="686469"/>
                  </a:cubicBezTo>
                  <a:cubicBezTo>
                    <a:pt x="182404" y="695073"/>
                    <a:pt x="179011" y="703988"/>
                    <a:pt x="176395" y="713123"/>
                  </a:cubicBezTo>
                  <a:cubicBezTo>
                    <a:pt x="174132" y="722667"/>
                    <a:pt x="173213" y="732707"/>
                    <a:pt x="171022" y="742393"/>
                  </a:cubicBezTo>
                  <a:cubicBezTo>
                    <a:pt x="168830" y="752079"/>
                    <a:pt x="165931" y="763603"/>
                    <a:pt x="163104" y="774138"/>
                  </a:cubicBezTo>
                  <a:cubicBezTo>
                    <a:pt x="160276" y="784672"/>
                    <a:pt x="157589" y="794217"/>
                    <a:pt x="154619" y="804186"/>
                  </a:cubicBezTo>
                  <a:lnTo>
                    <a:pt x="137581" y="861736"/>
                  </a:lnTo>
                  <a:lnTo>
                    <a:pt x="133551" y="875382"/>
                  </a:lnTo>
                  <a:cubicBezTo>
                    <a:pt x="131148" y="872978"/>
                    <a:pt x="121038" y="867039"/>
                    <a:pt x="122523" y="875382"/>
                  </a:cubicBezTo>
                  <a:cubicBezTo>
                    <a:pt x="122523" y="877291"/>
                    <a:pt x="124643" y="877785"/>
                    <a:pt x="125845" y="878987"/>
                  </a:cubicBezTo>
                  <a:cubicBezTo>
                    <a:pt x="127754" y="880833"/>
                    <a:pt x="129310" y="883046"/>
                    <a:pt x="130370" y="885492"/>
                  </a:cubicBezTo>
                  <a:cubicBezTo>
                    <a:pt x="135743" y="897299"/>
                    <a:pt x="134612" y="912429"/>
                    <a:pt x="133410" y="925014"/>
                  </a:cubicBezTo>
                  <a:cubicBezTo>
                    <a:pt x="132774" y="932084"/>
                    <a:pt x="131572" y="938518"/>
                    <a:pt x="130441" y="945305"/>
                  </a:cubicBezTo>
                  <a:cubicBezTo>
                    <a:pt x="129663" y="949052"/>
                    <a:pt x="130299" y="952948"/>
                    <a:pt x="132208" y="956264"/>
                  </a:cubicBezTo>
                  <a:cubicBezTo>
                    <a:pt x="136450" y="966515"/>
                    <a:pt x="143166" y="981504"/>
                    <a:pt x="140975" y="992887"/>
                  </a:cubicBezTo>
                  <a:cubicBezTo>
                    <a:pt x="131219" y="985817"/>
                    <a:pt x="128956" y="970899"/>
                    <a:pt x="122169" y="961495"/>
                  </a:cubicBezTo>
                  <a:cubicBezTo>
                    <a:pt x="120260" y="958738"/>
                    <a:pt x="117290" y="955839"/>
                    <a:pt x="113615" y="957465"/>
                  </a:cubicBezTo>
                  <a:cubicBezTo>
                    <a:pt x="109938" y="959092"/>
                    <a:pt x="109797" y="965455"/>
                    <a:pt x="109726" y="969273"/>
                  </a:cubicBezTo>
                  <a:cubicBezTo>
                    <a:pt x="109726" y="982777"/>
                    <a:pt x="111352" y="996351"/>
                    <a:pt x="109726" y="1009926"/>
                  </a:cubicBezTo>
                  <a:cubicBezTo>
                    <a:pt x="109726" y="1012966"/>
                    <a:pt x="109019" y="1023005"/>
                    <a:pt x="105130" y="1024066"/>
                  </a:cubicBezTo>
                  <a:cubicBezTo>
                    <a:pt x="101242" y="1025126"/>
                    <a:pt x="98556" y="1014733"/>
                    <a:pt x="98060" y="1012047"/>
                  </a:cubicBezTo>
                  <a:cubicBezTo>
                    <a:pt x="95303" y="998755"/>
                    <a:pt x="96081" y="985039"/>
                    <a:pt x="94525" y="971535"/>
                  </a:cubicBezTo>
                  <a:cubicBezTo>
                    <a:pt x="94031" y="967788"/>
                    <a:pt x="93748" y="961708"/>
                    <a:pt x="89435" y="960011"/>
                  </a:cubicBezTo>
                  <a:cubicBezTo>
                    <a:pt x="85123" y="958314"/>
                    <a:pt x="82366" y="962627"/>
                    <a:pt x="81376" y="966232"/>
                  </a:cubicBezTo>
                  <a:cubicBezTo>
                    <a:pt x="79043" y="978393"/>
                    <a:pt x="77628" y="990702"/>
                    <a:pt x="76992" y="1003068"/>
                  </a:cubicBezTo>
                  <a:cubicBezTo>
                    <a:pt x="76427" y="1006744"/>
                    <a:pt x="70488" y="1033964"/>
                    <a:pt x="64832" y="1020248"/>
                  </a:cubicBezTo>
                  <a:cubicBezTo>
                    <a:pt x="60591" y="1009926"/>
                    <a:pt x="63842" y="995291"/>
                    <a:pt x="64832" y="984898"/>
                  </a:cubicBezTo>
                  <a:cubicBezTo>
                    <a:pt x="66246" y="978648"/>
                    <a:pt x="66812" y="972214"/>
                    <a:pt x="66458" y="965808"/>
                  </a:cubicBezTo>
                  <a:cubicBezTo>
                    <a:pt x="65822" y="962415"/>
                    <a:pt x="63489" y="959516"/>
                    <a:pt x="59388" y="960576"/>
                  </a:cubicBezTo>
                  <a:cubicBezTo>
                    <a:pt x="55288" y="961637"/>
                    <a:pt x="54086" y="966232"/>
                    <a:pt x="52742" y="969273"/>
                  </a:cubicBezTo>
                  <a:cubicBezTo>
                    <a:pt x="50126" y="975282"/>
                    <a:pt x="48148" y="981433"/>
                    <a:pt x="45672" y="987513"/>
                  </a:cubicBezTo>
                  <a:cubicBezTo>
                    <a:pt x="43976" y="991897"/>
                    <a:pt x="41501" y="1000947"/>
                    <a:pt x="37401" y="1003704"/>
                  </a:cubicBezTo>
                  <a:cubicBezTo>
                    <a:pt x="33300" y="1006461"/>
                    <a:pt x="33442" y="999462"/>
                    <a:pt x="33512" y="995998"/>
                  </a:cubicBezTo>
                  <a:cubicBezTo>
                    <a:pt x="34573" y="982769"/>
                    <a:pt x="37401" y="969753"/>
                    <a:pt x="42068" y="957324"/>
                  </a:cubicBezTo>
                  <a:cubicBezTo>
                    <a:pt x="43905" y="951244"/>
                    <a:pt x="45956" y="945164"/>
                    <a:pt x="47723" y="939013"/>
                  </a:cubicBezTo>
                  <a:cubicBezTo>
                    <a:pt x="48784" y="935265"/>
                    <a:pt x="51258" y="929397"/>
                    <a:pt x="48784" y="925650"/>
                  </a:cubicBezTo>
                  <a:cubicBezTo>
                    <a:pt x="42491" y="915893"/>
                    <a:pt x="29765" y="934629"/>
                    <a:pt x="26301" y="938306"/>
                  </a:cubicBezTo>
                  <a:cubicBezTo>
                    <a:pt x="22837" y="941982"/>
                    <a:pt x="16333" y="950395"/>
                    <a:pt x="12161" y="949406"/>
                  </a:cubicBezTo>
                  <a:cubicBezTo>
                    <a:pt x="6364" y="948204"/>
                    <a:pt x="11313" y="939083"/>
                    <a:pt x="12940" y="936467"/>
                  </a:cubicBezTo>
                  <a:cubicBezTo>
                    <a:pt x="19231" y="926498"/>
                    <a:pt x="27716" y="918651"/>
                    <a:pt x="32664" y="907763"/>
                  </a:cubicBezTo>
                  <a:cubicBezTo>
                    <a:pt x="39734" y="895178"/>
                    <a:pt x="48784" y="883830"/>
                    <a:pt x="59530" y="874180"/>
                  </a:cubicBezTo>
                  <a:cubicBezTo>
                    <a:pt x="61792" y="872320"/>
                    <a:pt x="63772" y="870235"/>
                    <a:pt x="65610" y="867958"/>
                  </a:cubicBezTo>
                  <a:cubicBezTo>
                    <a:pt x="66104" y="867110"/>
                    <a:pt x="66388" y="864635"/>
                    <a:pt x="66953" y="864140"/>
                  </a:cubicBezTo>
                  <a:cubicBezTo>
                    <a:pt x="69710" y="863058"/>
                    <a:pt x="72680" y="862458"/>
                    <a:pt x="75649" y="862373"/>
                  </a:cubicBezTo>
                  <a:cubicBezTo>
                    <a:pt x="72609" y="862154"/>
                    <a:pt x="69639" y="862535"/>
                    <a:pt x="66741" y="863504"/>
                  </a:cubicBezTo>
                  <a:cubicBezTo>
                    <a:pt x="69993" y="819118"/>
                    <a:pt x="77275" y="775121"/>
                    <a:pt x="88587" y="732071"/>
                  </a:cubicBezTo>
                  <a:cubicBezTo>
                    <a:pt x="93819" y="711617"/>
                    <a:pt x="101172" y="691757"/>
                    <a:pt x="110503" y="672823"/>
                  </a:cubicBezTo>
                  <a:cubicBezTo>
                    <a:pt x="112059" y="669783"/>
                    <a:pt x="114321" y="666814"/>
                    <a:pt x="115523" y="663703"/>
                  </a:cubicBezTo>
                  <a:cubicBezTo>
                    <a:pt x="116796" y="659100"/>
                    <a:pt x="117432" y="654342"/>
                    <a:pt x="117432" y="649563"/>
                  </a:cubicBezTo>
                  <a:cubicBezTo>
                    <a:pt x="118492" y="637685"/>
                    <a:pt x="119765" y="625878"/>
                    <a:pt x="121108" y="614212"/>
                  </a:cubicBezTo>
                  <a:cubicBezTo>
                    <a:pt x="125139" y="570073"/>
                    <a:pt x="133128" y="526394"/>
                    <a:pt x="145004" y="483698"/>
                  </a:cubicBezTo>
                  <a:cubicBezTo>
                    <a:pt x="149600" y="465238"/>
                    <a:pt x="158790" y="448227"/>
                    <a:pt x="171658" y="434207"/>
                  </a:cubicBezTo>
                  <a:cubicBezTo>
                    <a:pt x="186081" y="420526"/>
                    <a:pt x="203685" y="410621"/>
                    <a:pt x="222844" y="405361"/>
                  </a:cubicBezTo>
                  <a:cubicBezTo>
                    <a:pt x="232530" y="402420"/>
                    <a:pt x="242498" y="400242"/>
                    <a:pt x="252537" y="398857"/>
                  </a:cubicBezTo>
                  <a:cubicBezTo>
                    <a:pt x="262789" y="397195"/>
                    <a:pt x="272121" y="392020"/>
                    <a:pt x="278908" y="384222"/>
                  </a:cubicBezTo>
                  <a:cubicBezTo>
                    <a:pt x="285554" y="377420"/>
                    <a:pt x="291281" y="369791"/>
                    <a:pt x="295946" y="361526"/>
                  </a:cubicBezTo>
                  <a:cubicBezTo>
                    <a:pt x="300118" y="353962"/>
                    <a:pt x="298491" y="344346"/>
                    <a:pt x="297855" y="336003"/>
                  </a:cubicBezTo>
                  <a:cubicBezTo>
                    <a:pt x="316520" y="345138"/>
                    <a:pt x="337022" y="350101"/>
                    <a:pt x="357807" y="350568"/>
                  </a:cubicBezTo>
                  <a:cubicBezTo>
                    <a:pt x="378593" y="350045"/>
                    <a:pt x="399025" y="345081"/>
                    <a:pt x="417760" y="336003"/>
                  </a:cubicBezTo>
                  <a:cubicBezTo>
                    <a:pt x="416134" y="343986"/>
                    <a:pt x="416488" y="352236"/>
                    <a:pt x="418821" y="360042"/>
                  </a:cubicBezTo>
                  <a:cubicBezTo>
                    <a:pt x="422497" y="367105"/>
                    <a:pt x="427093" y="373659"/>
                    <a:pt x="432466" y="379555"/>
                  </a:cubicBezTo>
                  <a:cubicBezTo>
                    <a:pt x="437839" y="386519"/>
                    <a:pt x="444767" y="392197"/>
                    <a:pt x="452615" y="396170"/>
                  </a:cubicBezTo>
                  <a:cubicBezTo>
                    <a:pt x="461523" y="398934"/>
                    <a:pt x="470643" y="400858"/>
                    <a:pt x="479904" y="401897"/>
                  </a:cubicBezTo>
                  <a:cubicBezTo>
                    <a:pt x="519072" y="410734"/>
                    <a:pt x="551734" y="432722"/>
                    <a:pt x="565874" y="471396"/>
                  </a:cubicBezTo>
                  <a:cubicBezTo>
                    <a:pt x="580862" y="512403"/>
                    <a:pt x="587084" y="557227"/>
                    <a:pt x="592103" y="600355"/>
                  </a:cubicBezTo>
                  <a:cubicBezTo>
                    <a:pt x="593376" y="610323"/>
                    <a:pt x="594507" y="620363"/>
                    <a:pt x="595567" y="630332"/>
                  </a:cubicBezTo>
                  <a:cubicBezTo>
                    <a:pt x="596134" y="635847"/>
                    <a:pt x="596699" y="641290"/>
                    <a:pt x="597193" y="646735"/>
                  </a:cubicBezTo>
                  <a:cubicBezTo>
                    <a:pt x="597123" y="652412"/>
                    <a:pt x="597830" y="658075"/>
                    <a:pt x="599315" y="663561"/>
                  </a:cubicBezTo>
                  <a:cubicBezTo>
                    <a:pt x="602355" y="671409"/>
                    <a:pt x="607516" y="678762"/>
                    <a:pt x="610839" y="686539"/>
                  </a:cubicBezTo>
                  <a:cubicBezTo>
                    <a:pt x="615222" y="696862"/>
                    <a:pt x="619040" y="707410"/>
                    <a:pt x="622292" y="718142"/>
                  </a:cubicBezTo>
                  <a:cubicBezTo>
                    <a:pt x="636148" y="765491"/>
                    <a:pt x="644774" y="814211"/>
                    <a:pt x="648097" y="863433"/>
                  </a:cubicBezTo>
                  <a:cubicBezTo>
                    <a:pt x="645127" y="862401"/>
                    <a:pt x="642017" y="861991"/>
                    <a:pt x="638906" y="862231"/>
                  </a:cubicBezTo>
                  <a:cubicBezTo>
                    <a:pt x="641451" y="862415"/>
                    <a:pt x="643996" y="862938"/>
                    <a:pt x="646471" y="863787"/>
                  </a:cubicBezTo>
                  <a:cubicBezTo>
                    <a:pt x="648945" y="865059"/>
                    <a:pt x="647955" y="865695"/>
                    <a:pt x="649794" y="868453"/>
                  </a:cubicBezTo>
                  <a:cubicBezTo>
                    <a:pt x="653682" y="873161"/>
                    <a:pt x="657924" y="877559"/>
                    <a:pt x="662519" y="881603"/>
                  </a:cubicBezTo>
                  <a:cubicBezTo>
                    <a:pt x="666549" y="885987"/>
                    <a:pt x="670508" y="890512"/>
                    <a:pt x="674255" y="895249"/>
                  </a:cubicBezTo>
                  <a:cubicBezTo>
                    <a:pt x="680264" y="902884"/>
                    <a:pt x="683305" y="911863"/>
                    <a:pt x="689031" y="919640"/>
                  </a:cubicBezTo>
                  <a:cubicBezTo>
                    <a:pt x="693203" y="925367"/>
                    <a:pt x="709322" y="939578"/>
                    <a:pt x="704302" y="947638"/>
                  </a:cubicBezTo>
                  <a:close/>
                  <a:moveTo>
                    <a:pt x="483722" y="1270530"/>
                  </a:moveTo>
                  <a:cubicBezTo>
                    <a:pt x="471986" y="1290467"/>
                    <a:pt x="451483" y="1291033"/>
                    <a:pt x="431617" y="1296123"/>
                  </a:cubicBezTo>
                  <a:cubicBezTo>
                    <a:pt x="446606" y="1302635"/>
                    <a:pt x="463856" y="1301313"/>
                    <a:pt x="477713" y="1292588"/>
                  </a:cubicBezTo>
                  <a:cubicBezTo>
                    <a:pt x="490863" y="1283086"/>
                    <a:pt x="496236" y="1266175"/>
                    <a:pt x="491145" y="1250804"/>
                  </a:cubicBezTo>
                  <a:cubicBezTo>
                    <a:pt x="489590" y="1257705"/>
                    <a:pt x="487045" y="1264343"/>
                    <a:pt x="483581" y="1270530"/>
                  </a:cubicBezTo>
                  <a:close/>
                  <a:moveTo>
                    <a:pt x="620453" y="901258"/>
                  </a:moveTo>
                  <a:cubicBezTo>
                    <a:pt x="617696" y="897313"/>
                    <a:pt x="615151" y="893205"/>
                    <a:pt x="612818" y="888956"/>
                  </a:cubicBezTo>
                  <a:cubicBezTo>
                    <a:pt x="612252" y="907614"/>
                    <a:pt x="626958" y="923175"/>
                    <a:pt x="645623" y="923720"/>
                  </a:cubicBezTo>
                  <a:cubicBezTo>
                    <a:pt x="648874" y="923812"/>
                    <a:pt x="652126" y="923437"/>
                    <a:pt x="655238" y="922610"/>
                  </a:cubicBezTo>
                  <a:cubicBezTo>
                    <a:pt x="641522" y="919683"/>
                    <a:pt x="629149" y="912153"/>
                    <a:pt x="620312" y="901258"/>
                  </a:cubicBezTo>
                  <a:close/>
                </a:path>
              </a:pathLst>
            </a:custGeom>
            <a:solidFill>
              <a:schemeClr val="lt1"/>
            </a:solidFill>
            <a:ln>
              <a:noFill/>
            </a:ln>
          </p:spPr>
          <p:style>
            <a:lnRef idx="0">
              <a:scrgbClr r="0" g="0" b="0"/>
            </a:lnRef>
            <a:fillRef idx="0">
              <a:scrgbClr r="0" g="0" b="0"/>
            </a:fillRef>
            <a:effectRef idx="0">
              <a:scrgbClr r="0" g="0" b="0"/>
            </a:effectRef>
            <a:fontRef idx="minor"/>
          </p:style>
        </p:sp>
      </p:grpSp>
      <p:sp>
        <p:nvSpPr>
          <p:cNvPr id="99" name="CustomShape 9"/>
          <p:cNvSpPr/>
          <p:nvPr/>
        </p:nvSpPr>
        <p:spPr>
          <a:xfrm rot="19570800">
            <a:off x="8158680" y="2317320"/>
            <a:ext cx="292212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7500" lnSpcReduction="20000"/>
          </a:bodyPr>
          <a:lstStyle/>
          <a:p>
            <a:pPr algn="ctr">
              <a:lnSpc>
                <a:spcPct val="90000"/>
              </a:lnSpc>
              <a:spcBef>
                <a:spcPts val="1001"/>
              </a:spcBef>
            </a:pPr>
            <a:r>
              <a:rPr lang="el-GR" sz="4000" b="1" strike="noStrike" spc="-1">
                <a:solidFill>
                  <a:srgbClr val="FF0000"/>
                </a:solidFill>
                <a:latin typeface="Calibri"/>
                <a:ea typeface="DejaVu Sans"/>
              </a:rPr>
              <a:t>Campylobacter ?</a:t>
            </a:r>
            <a:endParaRPr lang="el-GR" sz="4000" b="0" strike="noStrike" spc="-1">
              <a:latin typeface="Arial"/>
            </a:endParaRPr>
          </a:p>
        </p:txBody>
      </p:sp>
      <p:sp>
        <p:nvSpPr>
          <p:cNvPr id="100" name="CustomShape 10"/>
          <p:cNvSpPr/>
          <p:nvPr/>
        </p:nvSpPr>
        <p:spPr>
          <a:xfrm rot="2110200">
            <a:off x="9643680" y="3862080"/>
            <a:ext cx="219492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7500" lnSpcReduction="20000"/>
          </a:bodyPr>
          <a:lstStyle/>
          <a:p>
            <a:pPr algn="ctr">
              <a:lnSpc>
                <a:spcPct val="90000"/>
              </a:lnSpc>
              <a:spcBef>
                <a:spcPts val="1001"/>
              </a:spcBef>
            </a:pPr>
            <a:r>
              <a:rPr lang="el-GR" sz="4000" b="1" strike="noStrike" spc="-1">
                <a:solidFill>
                  <a:srgbClr val="FF0000"/>
                </a:solidFill>
                <a:latin typeface="Calibri"/>
                <a:ea typeface="DejaVu Sans"/>
              </a:rPr>
              <a:t>Αγγειΐτιδα ?</a:t>
            </a:r>
            <a:endParaRPr lang="el-GR" sz="40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CustomShape 1"/>
          <p:cNvSpPr/>
          <p:nvPr/>
        </p:nvSpPr>
        <p:spPr>
          <a:xfrm>
            <a:off x="742320" y="149400"/>
            <a:ext cx="8596080" cy="132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2800" b="1" strike="noStrike" spc="-1" dirty="0">
                <a:solidFill>
                  <a:srgbClr val="000000"/>
                </a:solidFill>
                <a:latin typeface="Calibri Light"/>
              </a:rPr>
              <a:t>Παρουσίαση περιστατικού</a:t>
            </a:r>
            <a:endParaRPr lang="en-US" sz="2800" b="1" strike="noStrike" spc="-1" dirty="0">
              <a:solidFill>
                <a:srgbClr val="000000"/>
              </a:solidFill>
              <a:latin typeface="Calibri Light"/>
            </a:endParaRPr>
          </a:p>
          <a:p>
            <a:pPr algn="ctr">
              <a:lnSpc>
                <a:spcPct val="90000"/>
              </a:lnSpc>
            </a:pPr>
            <a:r>
              <a:rPr lang="en-US" sz="2800" b="1" spc="-1" dirty="0">
                <a:solidFill>
                  <a:srgbClr val="000000"/>
                </a:solidFill>
                <a:latin typeface="Calibri Light"/>
              </a:rPr>
              <a:t>(III)</a:t>
            </a:r>
            <a:endParaRPr lang="el-GR" sz="2800" b="0" strike="noStrike" spc="-1" dirty="0">
              <a:latin typeface="Arial"/>
            </a:endParaRPr>
          </a:p>
        </p:txBody>
      </p:sp>
      <p:sp>
        <p:nvSpPr>
          <p:cNvPr id="106" name="CustomShape 2"/>
          <p:cNvSpPr/>
          <p:nvPr/>
        </p:nvSpPr>
        <p:spPr>
          <a:xfrm>
            <a:off x="577440" y="1107360"/>
            <a:ext cx="8825040" cy="510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spcBef>
                <a:spcPts val="1001"/>
              </a:spcBef>
            </a:pPr>
            <a:endParaRPr lang="el-GR" sz="1800" b="0" strike="noStrike" spc="-1" dirty="0">
              <a:latin typeface="Arial"/>
            </a:endParaRPr>
          </a:p>
          <a:p>
            <a:pPr algn="ctr">
              <a:lnSpc>
                <a:spcPct val="90000"/>
              </a:lnSpc>
              <a:spcBef>
                <a:spcPts val="1001"/>
              </a:spcBef>
            </a:pPr>
            <a:r>
              <a:rPr lang="el-GR" sz="2000" b="1" u="sng" strike="noStrike" spc="-1" dirty="0">
                <a:solidFill>
                  <a:srgbClr val="000000"/>
                </a:solidFill>
                <a:uFillTx/>
                <a:latin typeface="Calibri"/>
              </a:rPr>
              <a:t>ΒΙΟΨΙΑ ΝΕΦΡΟΥ (3/2023)</a:t>
            </a:r>
            <a:endParaRPr lang="el-GR" sz="2000" b="0" strike="noStrike" spc="-1" dirty="0">
              <a:latin typeface="Arial"/>
            </a:endParaRPr>
          </a:p>
          <a:p>
            <a:pPr algn="ctr">
              <a:lnSpc>
                <a:spcPct val="90000"/>
              </a:lnSpc>
              <a:spcBef>
                <a:spcPts val="1001"/>
              </a:spcBef>
            </a:pPr>
            <a:r>
              <a:rPr lang="el-GR" sz="2000" b="0" strike="noStrike" spc="-1" dirty="0" err="1">
                <a:solidFill>
                  <a:srgbClr val="000000"/>
                </a:solidFill>
                <a:latin typeface="Calibri"/>
              </a:rPr>
              <a:t>Ανοσοπενική</a:t>
            </a:r>
            <a:r>
              <a:rPr lang="el-GR" sz="2000" b="0" strike="noStrike" spc="-1" dirty="0">
                <a:solidFill>
                  <a:srgbClr val="000000"/>
                </a:solidFill>
                <a:latin typeface="Calibri"/>
              </a:rPr>
              <a:t>, </a:t>
            </a:r>
            <a:r>
              <a:rPr lang="el-GR" sz="2000" b="0" strike="noStrike" spc="-1" dirty="0" err="1">
                <a:solidFill>
                  <a:srgbClr val="000000"/>
                </a:solidFill>
                <a:latin typeface="Calibri"/>
              </a:rPr>
              <a:t>μηνοειδική</a:t>
            </a:r>
            <a:r>
              <a:rPr lang="el-GR" sz="2000" b="0" strike="noStrike" spc="-1" dirty="0">
                <a:solidFill>
                  <a:srgbClr val="000000"/>
                </a:solidFill>
                <a:latin typeface="Calibri"/>
              </a:rPr>
              <a:t> και νεκρωτική </a:t>
            </a:r>
            <a:r>
              <a:rPr lang="el-GR" sz="2000" b="0" strike="noStrike" spc="-1" dirty="0" err="1">
                <a:solidFill>
                  <a:srgbClr val="000000"/>
                </a:solidFill>
                <a:latin typeface="Calibri"/>
              </a:rPr>
              <a:t>σπειραματονεφρίτιδα</a:t>
            </a:r>
            <a:r>
              <a:rPr lang="el-GR" sz="2000" b="0" strike="noStrike" spc="-1" dirty="0">
                <a:solidFill>
                  <a:srgbClr val="000000"/>
                </a:solidFill>
                <a:latin typeface="Calibri"/>
              </a:rPr>
              <a:t>/</a:t>
            </a:r>
            <a:r>
              <a:rPr lang="el-GR" sz="2000" b="0" strike="noStrike" spc="-1" dirty="0" err="1">
                <a:solidFill>
                  <a:srgbClr val="000000"/>
                </a:solidFill>
                <a:latin typeface="Calibri"/>
              </a:rPr>
              <a:t>αγγειΐτιδα</a:t>
            </a:r>
            <a:endParaRPr lang="el-GR" sz="2000" b="0" strike="noStrike" spc="-1" dirty="0">
              <a:latin typeface="Arial"/>
            </a:endParaRPr>
          </a:p>
          <a:p>
            <a:pPr>
              <a:lnSpc>
                <a:spcPct val="90000"/>
              </a:lnSpc>
              <a:spcBef>
                <a:spcPts val="1001"/>
              </a:spcBef>
            </a:pPr>
            <a:endParaRPr lang="el-GR" sz="2000" b="0" strike="noStrike" spc="-1" dirty="0">
              <a:latin typeface="Arial"/>
            </a:endParaRPr>
          </a:p>
          <a:p>
            <a:pPr algn="ctr">
              <a:lnSpc>
                <a:spcPct val="90000"/>
              </a:lnSpc>
              <a:spcBef>
                <a:spcPts val="1001"/>
              </a:spcBef>
            </a:pPr>
            <a:r>
              <a:rPr lang="el-GR" sz="1800" b="1" strike="noStrike" spc="-1" dirty="0">
                <a:solidFill>
                  <a:srgbClr val="000000"/>
                </a:solidFill>
                <a:latin typeface="Calibri"/>
              </a:rPr>
              <a:t>                               (+) c-ANCA</a:t>
            </a:r>
            <a:endParaRPr lang="el-GR" sz="1800" b="0" strike="noStrike" spc="-1" dirty="0">
              <a:latin typeface="Arial"/>
            </a:endParaRPr>
          </a:p>
          <a:p>
            <a:pPr algn="ctr">
              <a:lnSpc>
                <a:spcPct val="90000"/>
              </a:lnSpc>
              <a:spcBef>
                <a:spcPts val="1001"/>
              </a:spcBef>
            </a:pPr>
            <a:r>
              <a:rPr lang="el-GR" sz="2000" b="0" strike="noStrike" spc="-1" dirty="0">
                <a:solidFill>
                  <a:srgbClr val="000000"/>
                </a:solidFill>
                <a:latin typeface="Calibri"/>
              </a:rPr>
              <a:t>ANCA </a:t>
            </a:r>
            <a:r>
              <a:rPr lang="el-GR" sz="2000" b="0" strike="noStrike" spc="-1" dirty="0" err="1">
                <a:solidFill>
                  <a:srgbClr val="000000"/>
                </a:solidFill>
                <a:latin typeface="Calibri"/>
              </a:rPr>
              <a:t>αγγειΐτιδα</a:t>
            </a:r>
            <a:endParaRPr lang="el-GR" sz="2000" b="0" strike="noStrike" spc="-1" dirty="0">
              <a:latin typeface="Arial"/>
            </a:endParaRPr>
          </a:p>
          <a:p>
            <a:pPr algn="ctr">
              <a:lnSpc>
                <a:spcPct val="100000"/>
              </a:lnSpc>
            </a:pPr>
            <a:r>
              <a:rPr lang="el-GR" sz="2000" b="0" strike="noStrike" spc="-1" dirty="0">
                <a:solidFill>
                  <a:srgbClr val="000000"/>
                </a:solidFill>
                <a:latin typeface="Calibri"/>
              </a:rPr>
              <a:t>(</a:t>
            </a:r>
            <a:r>
              <a:rPr lang="el-GR" sz="2000" b="0" strike="noStrike" spc="-1" dirty="0" err="1">
                <a:solidFill>
                  <a:srgbClr val="000000"/>
                </a:solidFill>
                <a:latin typeface="Calibri"/>
              </a:rPr>
              <a:t>Wegener</a:t>
            </a:r>
            <a:r>
              <a:rPr lang="el-GR" sz="2000" b="0" strike="noStrike" spc="-1" dirty="0">
                <a:solidFill>
                  <a:srgbClr val="000000"/>
                </a:solidFill>
                <a:latin typeface="Calibri"/>
              </a:rPr>
              <a:t>?)</a:t>
            </a:r>
            <a:endParaRPr lang="el-GR" sz="2000" b="0" strike="noStrike" spc="-1" dirty="0">
              <a:latin typeface="Arial"/>
            </a:endParaRPr>
          </a:p>
          <a:p>
            <a:pPr algn="ctr">
              <a:lnSpc>
                <a:spcPct val="90000"/>
              </a:lnSpc>
              <a:spcBef>
                <a:spcPts val="1001"/>
              </a:spcBef>
            </a:pPr>
            <a:endParaRPr lang="el-GR" sz="2000" b="0" strike="noStrike" spc="-1" dirty="0">
              <a:latin typeface="Arial"/>
            </a:endParaRPr>
          </a:p>
          <a:p>
            <a:pPr algn="ctr">
              <a:lnSpc>
                <a:spcPct val="90000"/>
              </a:lnSpc>
              <a:spcBef>
                <a:spcPts val="1001"/>
              </a:spcBef>
            </a:pPr>
            <a:endParaRPr lang="el-GR" sz="2000" b="0" strike="noStrike" spc="-1" dirty="0">
              <a:latin typeface="Arial"/>
            </a:endParaRPr>
          </a:p>
          <a:p>
            <a:pPr algn="ctr">
              <a:lnSpc>
                <a:spcPct val="90000"/>
              </a:lnSpc>
              <a:spcBef>
                <a:spcPts val="1001"/>
              </a:spcBef>
            </a:pPr>
            <a:r>
              <a:rPr lang="el-GR" sz="2000" spc="-1" dirty="0">
                <a:solidFill>
                  <a:srgbClr val="000000"/>
                </a:solidFill>
                <a:latin typeface="Calibri"/>
              </a:rPr>
              <a:t>4</a:t>
            </a:r>
            <a:r>
              <a:rPr lang="el-GR" sz="2000" b="0" strike="noStrike" spc="-1" dirty="0">
                <a:solidFill>
                  <a:srgbClr val="000000"/>
                </a:solidFill>
                <a:latin typeface="Calibri"/>
              </a:rPr>
              <a:t> εγχύσεις </a:t>
            </a:r>
            <a:r>
              <a:rPr lang="el-GR" sz="2000" b="0" strike="noStrike" spc="-1" dirty="0" err="1">
                <a:solidFill>
                  <a:srgbClr val="000000"/>
                </a:solidFill>
                <a:latin typeface="Calibri"/>
              </a:rPr>
              <a:t>κυκλοφωσφαμίδης</a:t>
            </a:r>
            <a:endParaRPr lang="el-GR" sz="2000" b="0" strike="noStrike" spc="-1" dirty="0">
              <a:latin typeface="Arial"/>
            </a:endParaRPr>
          </a:p>
          <a:p>
            <a:pPr algn="ctr">
              <a:lnSpc>
                <a:spcPct val="90000"/>
              </a:lnSpc>
              <a:spcBef>
                <a:spcPts val="1001"/>
              </a:spcBef>
            </a:pPr>
            <a:endParaRPr lang="el-GR" sz="2000" b="0" strike="noStrike" spc="-1" dirty="0">
              <a:latin typeface="Arial"/>
            </a:endParaRPr>
          </a:p>
          <a:p>
            <a:pPr algn="ctr">
              <a:lnSpc>
                <a:spcPct val="90000"/>
              </a:lnSpc>
              <a:spcBef>
                <a:spcPts val="1001"/>
              </a:spcBef>
            </a:pPr>
            <a:endParaRPr lang="el-GR" sz="2000" b="0" strike="noStrike" spc="-1" dirty="0">
              <a:latin typeface="Arial"/>
            </a:endParaRPr>
          </a:p>
          <a:p>
            <a:pPr algn="ctr">
              <a:lnSpc>
                <a:spcPct val="90000"/>
              </a:lnSpc>
              <a:spcBef>
                <a:spcPts val="1001"/>
              </a:spcBef>
            </a:pPr>
            <a:r>
              <a:rPr lang="el-GR" sz="2000" spc="-1" dirty="0">
                <a:latin typeface="Calibri" panose="020F0502020204030204" pitchFamily="34" charset="0"/>
                <a:cs typeface="Calibri" panose="020F0502020204030204" pitchFamily="34" charset="0"/>
              </a:rPr>
              <a:t>Ανταπόκριση της λευκωματουρίας</a:t>
            </a:r>
            <a:endParaRPr lang="el-GR" sz="2000" b="0" strike="noStrike" spc="-1" dirty="0">
              <a:latin typeface="Calibri" panose="020F0502020204030204" pitchFamily="34" charset="0"/>
              <a:cs typeface="Calibri" panose="020F0502020204030204" pitchFamily="34" charset="0"/>
            </a:endParaRPr>
          </a:p>
        </p:txBody>
      </p:sp>
      <p:sp>
        <p:nvSpPr>
          <p:cNvPr id="107" name="CustomShape 3"/>
          <p:cNvSpPr/>
          <p:nvPr/>
        </p:nvSpPr>
        <p:spPr>
          <a:xfrm>
            <a:off x="5979240" y="3244320"/>
            <a:ext cx="2325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l-GR" sz="1800" b="0" strike="noStrike" spc="-1">
                <a:solidFill>
                  <a:srgbClr val="000000"/>
                </a:solidFill>
                <a:latin typeface="Calibri"/>
                <a:ea typeface="DejaVu Sans"/>
              </a:rPr>
              <a:t> </a:t>
            </a:r>
            <a:endParaRPr lang="el-GR" sz="1800" b="0" strike="noStrike" spc="-1">
              <a:latin typeface="Arial"/>
            </a:endParaRPr>
          </a:p>
        </p:txBody>
      </p:sp>
      <p:sp>
        <p:nvSpPr>
          <p:cNvPr id="108" name="CustomShape 4"/>
          <p:cNvSpPr/>
          <p:nvPr/>
        </p:nvSpPr>
        <p:spPr>
          <a:xfrm>
            <a:off x="5979240" y="3244320"/>
            <a:ext cx="2325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l-GR" sz="1800" b="0" strike="noStrike" spc="-1">
                <a:solidFill>
                  <a:srgbClr val="000000"/>
                </a:solidFill>
                <a:latin typeface="Calibri"/>
                <a:ea typeface="DejaVu Sans"/>
              </a:rPr>
              <a:t> </a:t>
            </a:r>
            <a:endParaRPr lang="el-GR" sz="1800" b="0" strike="noStrike" spc="-1">
              <a:latin typeface="Arial"/>
            </a:endParaRPr>
          </a:p>
        </p:txBody>
      </p:sp>
      <p:sp>
        <p:nvSpPr>
          <p:cNvPr id="109" name="CustomShape 5"/>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A63200-A781-46B7-B5C0-E2A8D4372756}" type="slidenum">
              <a:rPr lang="el-GR" sz="1200" b="0" strike="noStrike" spc="-1">
                <a:solidFill>
                  <a:srgbClr val="8B8B8B"/>
                </a:solidFill>
                <a:latin typeface="Calibri"/>
              </a:rPr>
              <a:t>5</a:t>
            </a:fld>
            <a:endParaRPr lang="el-GR" sz="1200" b="0" strike="noStrike" spc="-1">
              <a:latin typeface="Arial"/>
            </a:endParaRPr>
          </a:p>
        </p:txBody>
      </p:sp>
      <p:pic>
        <p:nvPicPr>
          <p:cNvPr id="110" name="Picture 15"/>
          <p:cNvPicPr/>
          <p:nvPr/>
        </p:nvPicPr>
        <p:blipFill>
          <a:blip r:embed="rId3"/>
          <a:stretch/>
        </p:blipFill>
        <p:spPr>
          <a:xfrm>
            <a:off x="8243640" y="2264040"/>
            <a:ext cx="3209400" cy="3561480"/>
          </a:xfrm>
          <a:prstGeom prst="rect">
            <a:avLst/>
          </a:prstGeom>
          <a:ln>
            <a:noFill/>
          </a:ln>
        </p:spPr>
      </p:pic>
      <p:sp>
        <p:nvSpPr>
          <p:cNvPr id="111" name="CustomShape 6"/>
          <p:cNvSpPr/>
          <p:nvPr/>
        </p:nvSpPr>
        <p:spPr>
          <a:xfrm>
            <a:off x="4892760" y="2362200"/>
            <a:ext cx="144000" cy="586080"/>
          </a:xfrm>
          <a:prstGeom prst="downArrow">
            <a:avLst>
              <a:gd name="adj1" fmla="val 50000"/>
              <a:gd name="adj2" fmla="val 50000"/>
            </a:avLst>
          </a:prstGeom>
          <a:solidFill>
            <a:schemeClr val="bg2">
              <a:lumMod val="75000"/>
            </a:schemeClr>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13" name="CustomShape 8"/>
          <p:cNvSpPr/>
          <p:nvPr/>
        </p:nvSpPr>
        <p:spPr>
          <a:xfrm>
            <a:off x="4892760" y="3893040"/>
            <a:ext cx="130320" cy="556200"/>
          </a:xfrm>
          <a:prstGeom prst="downArrow">
            <a:avLst>
              <a:gd name="adj1" fmla="val 50000"/>
              <a:gd name="adj2" fmla="val 50000"/>
            </a:avLst>
          </a:prstGeom>
          <a:solidFill>
            <a:schemeClr val="bg2">
              <a:lumMod val="75000"/>
            </a:schemeClr>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14" name="CustomShape 9"/>
          <p:cNvSpPr/>
          <p:nvPr/>
        </p:nvSpPr>
        <p:spPr>
          <a:xfrm>
            <a:off x="4876200" y="4984745"/>
            <a:ext cx="163800" cy="556200"/>
          </a:xfrm>
          <a:prstGeom prst="downArrow">
            <a:avLst>
              <a:gd name="adj1" fmla="val 50000"/>
              <a:gd name="adj2" fmla="val 50000"/>
            </a:avLst>
          </a:prstGeom>
          <a:solidFill>
            <a:schemeClr val="bg2">
              <a:lumMod val="75000"/>
            </a:schemeClr>
          </a:solidFill>
          <a:ln>
            <a:solidFill>
              <a:schemeClr val="tx1"/>
            </a:solidFill>
            <a:round/>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CustomShape 1"/>
          <p:cNvSpPr/>
          <p:nvPr/>
        </p:nvSpPr>
        <p:spPr>
          <a:xfrm>
            <a:off x="742320" y="149400"/>
            <a:ext cx="8596080" cy="132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2800" b="1" strike="noStrike" spc="-1">
                <a:solidFill>
                  <a:srgbClr val="000000"/>
                </a:solidFill>
                <a:latin typeface="Calibri Light"/>
              </a:rPr>
              <a:t>Αγγειίτιδες</a:t>
            </a:r>
            <a:endParaRPr lang="el-GR" sz="2800" b="0" strike="noStrike" spc="-1">
              <a:latin typeface="Arial"/>
            </a:endParaRPr>
          </a:p>
        </p:txBody>
      </p:sp>
      <p:sp>
        <p:nvSpPr>
          <p:cNvPr id="126" name="CustomShape 2"/>
          <p:cNvSpPr/>
          <p:nvPr/>
        </p:nvSpPr>
        <p:spPr>
          <a:xfrm>
            <a:off x="577440" y="1107360"/>
            <a:ext cx="8825040" cy="3415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Ετερογενής ομάδα νοσημάτων</a:t>
            </a:r>
            <a:endParaRPr lang="el-GR" sz="2000" b="0" strike="noStrike" spc="-1">
              <a:latin typeface="Arial"/>
            </a:endParaRPr>
          </a:p>
          <a:p>
            <a:pPr>
              <a:lnSpc>
                <a:spcPct val="90000"/>
              </a:lnSpc>
              <a:spcBef>
                <a:spcPts val="1001"/>
              </a:spcBef>
            </a:pP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Φλεγμονώδης βλάβες των αιμοφόρων αγγείων</a:t>
            </a:r>
            <a:endParaRPr lang="el-GR" sz="2000" b="0" strike="noStrike" spc="-1">
              <a:latin typeface="Arial"/>
            </a:endParaRPr>
          </a:p>
          <a:p>
            <a:pPr>
              <a:lnSpc>
                <a:spcPct val="90000"/>
              </a:lnSpc>
              <a:spcBef>
                <a:spcPts val="1001"/>
              </a:spcBef>
            </a:pP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Διήθηση του αγγειακού τοιχώματος  από λευκοκύτταρα </a:t>
            </a:r>
            <a:endParaRPr lang="el-GR" sz="2000" b="0" strike="noStrike" spc="-1">
              <a:latin typeface="Arial"/>
            </a:endParaRPr>
          </a:p>
        </p:txBody>
      </p:sp>
      <p:sp>
        <p:nvSpPr>
          <p:cNvPr id="127" name="CustomShape 3"/>
          <p:cNvSpPr/>
          <p:nvPr/>
        </p:nvSpPr>
        <p:spPr>
          <a:xfrm>
            <a:off x="5979240" y="3244320"/>
            <a:ext cx="2325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l-GR" sz="1800" b="0" strike="noStrike" spc="-1">
                <a:solidFill>
                  <a:srgbClr val="000000"/>
                </a:solidFill>
                <a:latin typeface="Calibri"/>
                <a:ea typeface="DejaVu Sans"/>
              </a:rPr>
              <a:t> </a:t>
            </a:r>
            <a:endParaRPr lang="el-GR" sz="1800" b="0" strike="noStrike" spc="-1">
              <a:latin typeface="Arial"/>
            </a:endParaRPr>
          </a:p>
        </p:txBody>
      </p:sp>
      <p:sp>
        <p:nvSpPr>
          <p:cNvPr id="128" name="CustomShape 4"/>
          <p:cNvSpPr/>
          <p:nvPr/>
        </p:nvSpPr>
        <p:spPr>
          <a:xfrm>
            <a:off x="5979240" y="3244320"/>
            <a:ext cx="2325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l-GR" sz="1800" b="0" strike="noStrike" spc="-1">
                <a:solidFill>
                  <a:srgbClr val="000000"/>
                </a:solidFill>
                <a:latin typeface="Calibri"/>
                <a:ea typeface="DejaVu Sans"/>
              </a:rPr>
              <a:t> </a:t>
            </a:r>
            <a:endParaRPr lang="el-GR" sz="1800" b="0" strike="noStrike" spc="-1">
              <a:latin typeface="Arial"/>
            </a:endParaRPr>
          </a:p>
        </p:txBody>
      </p:sp>
      <p:pic>
        <p:nvPicPr>
          <p:cNvPr id="129" name="Picture 37"/>
          <p:cNvPicPr/>
          <p:nvPr/>
        </p:nvPicPr>
        <p:blipFill>
          <a:blip r:embed="rId3"/>
          <a:stretch/>
        </p:blipFill>
        <p:spPr>
          <a:xfrm>
            <a:off x="8080920" y="1322640"/>
            <a:ext cx="3533040" cy="4617000"/>
          </a:xfrm>
          <a:prstGeom prst="rect">
            <a:avLst/>
          </a:prstGeom>
          <a:ln>
            <a:noFill/>
          </a:ln>
        </p:spPr>
      </p:pic>
      <p:sp>
        <p:nvSpPr>
          <p:cNvPr id="130" name="CustomShape 5"/>
          <p:cNvSpPr/>
          <p:nvPr/>
        </p:nvSpPr>
        <p:spPr>
          <a:xfrm>
            <a:off x="3317040" y="3092040"/>
            <a:ext cx="209160" cy="493920"/>
          </a:xfrm>
          <a:prstGeom prst="down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131" name="CustomShape 6"/>
          <p:cNvSpPr/>
          <p:nvPr/>
        </p:nvSpPr>
        <p:spPr>
          <a:xfrm>
            <a:off x="742320" y="3694680"/>
            <a:ext cx="5607360" cy="91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1800" b="0" strike="noStrike" spc="-1">
                <a:solidFill>
                  <a:srgbClr val="404040"/>
                </a:solidFill>
                <a:latin typeface="Calibri"/>
                <a:ea typeface="DejaVu Sans"/>
              </a:rPr>
              <a:t>βλάβη ή νέκρωση των αγγείων</a:t>
            </a:r>
            <a:endParaRPr lang="el-GR" sz="1800" b="0" strike="noStrike" spc="-1">
              <a:latin typeface="Arial"/>
            </a:endParaRPr>
          </a:p>
          <a:p>
            <a:pPr algn="ctr">
              <a:lnSpc>
                <a:spcPct val="100000"/>
              </a:lnSpc>
            </a:pPr>
            <a:r>
              <a:rPr lang="el-GR" sz="1800" b="0" strike="noStrike" spc="-1">
                <a:solidFill>
                  <a:srgbClr val="404040"/>
                </a:solidFill>
                <a:latin typeface="Calibri"/>
                <a:ea typeface="DejaVu Sans"/>
              </a:rPr>
              <a:t>(στένωση, απόφραξη ή θρόμβωση του αυλού)</a:t>
            </a:r>
            <a:endParaRPr lang="el-GR" sz="1800" b="0" strike="noStrike" spc="-1">
              <a:latin typeface="Arial"/>
            </a:endParaRPr>
          </a:p>
          <a:p>
            <a:pPr algn="ctr">
              <a:lnSpc>
                <a:spcPct val="100000"/>
              </a:lnSpc>
            </a:pPr>
            <a:r>
              <a:rPr lang="el-GR" sz="1800" b="0" strike="noStrike" spc="-1">
                <a:solidFill>
                  <a:srgbClr val="404040"/>
                </a:solidFill>
                <a:latin typeface="Calibri"/>
                <a:ea typeface="DejaVu Sans"/>
              </a:rPr>
              <a:t>(δημιουργία ανευρυσμάτων και πιθανώς ρήξη)</a:t>
            </a:r>
            <a:endParaRPr lang="el-GR" sz="1800" b="0" strike="noStrike" spc="-1">
              <a:latin typeface="Arial"/>
            </a:endParaRPr>
          </a:p>
        </p:txBody>
      </p:sp>
      <p:sp>
        <p:nvSpPr>
          <p:cNvPr id="132" name="CustomShape 7"/>
          <p:cNvSpPr/>
          <p:nvPr/>
        </p:nvSpPr>
        <p:spPr>
          <a:xfrm>
            <a:off x="552600" y="4726080"/>
            <a:ext cx="6922080" cy="1918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120">
              <a:lnSpc>
                <a:spcPct val="150000"/>
              </a:lnSpc>
              <a:buClr>
                <a:srgbClr val="404040"/>
              </a:buClr>
              <a:buFont typeface="Arial"/>
              <a:buChar char="•"/>
            </a:pPr>
            <a:r>
              <a:rPr lang="el-GR" sz="2000" b="0" strike="noStrike" spc="-1">
                <a:solidFill>
                  <a:srgbClr val="404040"/>
                </a:solidFill>
                <a:latin typeface="Calibri"/>
                <a:ea typeface="DejaVu Sans"/>
              </a:rPr>
              <a:t>Σπάνιες στη νεαρή ηλικία, με εξαίρεση την πορφύρα Henoch Schonlein και τη νόσο Kawasaki</a:t>
            </a:r>
            <a:endParaRPr lang="el-GR" sz="2000" b="0" strike="noStrike" spc="-1">
              <a:latin typeface="Arial"/>
            </a:endParaRPr>
          </a:p>
          <a:p>
            <a:pPr marL="285840" indent="-285120">
              <a:lnSpc>
                <a:spcPct val="150000"/>
              </a:lnSpc>
              <a:buClr>
                <a:srgbClr val="404040"/>
              </a:buClr>
              <a:buFont typeface="Arial"/>
              <a:buChar char="•"/>
            </a:pPr>
            <a:r>
              <a:rPr lang="el-GR" sz="2000" b="0" strike="noStrike" spc="-1">
                <a:solidFill>
                  <a:srgbClr val="404040"/>
                </a:solidFill>
                <a:latin typeface="Calibri"/>
                <a:ea typeface="DejaVu Sans"/>
              </a:rPr>
              <a:t>Πρωτοπαθή ή δευτεροπαθή νοσήματα στο πλαίσιο άλλων νοσημάτων</a:t>
            </a:r>
            <a:endParaRPr lang="el-GR" sz="2000" b="0" strike="noStrike" spc="-1">
              <a:latin typeface="Arial"/>
            </a:endParaRPr>
          </a:p>
        </p:txBody>
      </p:sp>
      <p:sp>
        <p:nvSpPr>
          <p:cNvPr id="133" name="CustomShape 8"/>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C3E9DF57-05F6-437E-B938-4E41DBFE7762}" type="slidenum">
              <a:rPr lang="el-GR" sz="1200" b="0" strike="noStrike" spc="-1">
                <a:solidFill>
                  <a:srgbClr val="8B8B8B"/>
                </a:solidFill>
                <a:latin typeface="Calibri"/>
              </a:rPr>
              <a:t>6</a:t>
            </a:fld>
            <a:endParaRPr lang="el-GR" sz="1200" b="0" strike="noStrike" spc="-1">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stomShape 1"/>
          <p:cNvSpPr/>
          <p:nvPr/>
        </p:nvSpPr>
        <p:spPr>
          <a:xfrm>
            <a:off x="483120" y="1406160"/>
            <a:ext cx="8596080" cy="500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Συνήθως</a:t>
            </a:r>
            <a:r>
              <a:rPr lang="el-GR" sz="2000" b="1" strike="noStrike" spc="-1">
                <a:solidFill>
                  <a:srgbClr val="000000"/>
                </a:solidFill>
                <a:latin typeface="Calibri"/>
              </a:rPr>
              <a:t> αγνώστου αιτιολογίας</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Μετά από λοίμωξη (πορφύρα Henoch-Schonlein) </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Μετά τη λήψη φαρμάκου </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Μετά την επίδραση αλλεργιογόνου (αγγειίτιδα εξ υπερευαισθησίας) </a:t>
            </a:r>
            <a:endParaRPr lang="el-GR" sz="2000" b="0" strike="noStrike" spc="-1">
              <a:latin typeface="Arial"/>
            </a:endParaRPr>
          </a:p>
          <a:p>
            <a:pPr marL="228600" indent="-227880">
              <a:lnSpc>
                <a:spcPct val="160000"/>
              </a:lnSpc>
              <a:spcBef>
                <a:spcPts val="1001"/>
              </a:spcBef>
              <a:buClr>
                <a:srgbClr val="000000"/>
              </a:buClr>
              <a:buFont typeface="Arial"/>
              <a:buChar char="•"/>
            </a:pPr>
            <a:r>
              <a:rPr lang="el-GR" sz="2000" b="0" strike="noStrike" spc="-1">
                <a:solidFill>
                  <a:srgbClr val="000000"/>
                </a:solidFill>
                <a:latin typeface="Calibri"/>
              </a:rPr>
              <a:t>Μετά την επίδραση υπεραντιγόνου (π.χ. στρεπτοκοκκικής ή σταφυλοκοκκικής τοξίνης )</a:t>
            </a:r>
            <a:endParaRPr lang="el-GR" sz="2000" b="0" strike="noStrike" spc="-1">
              <a:latin typeface="Arial"/>
            </a:endParaRPr>
          </a:p>
          <a:p>
            <a:pPr>
              <a:lnSpc>
                <a:spcPct val="90000"/>
              </a:lnSpc>
              <a:spcBef>
                <a:spcPts val="1001"/>
              </a:spcBef>
            </a:pPr>
            <a:endParaRPr lang="el-GR" sz="2000" b="0" strike="noStrike" spc="-1">
              <a:latin typeface="Arial"/>
            </a:endParaRPr>
          </a:p>
          <a:p>
            <a:pPr>
              <a:lnSpc>
                <a:spcPct val="90000"/>
              </a:lnSpc>
              <a:spcBef>
                <a:spcPts val="1001"/>
              </a:spcBef>
            </a:pPr>
            <a:r>
              <a:rPr lang="el-GR" sz="2000" b="1" strike="noStrike" spc="-1">
                <a:solidFill>
                  <a:srgbClr val="000000"/>
                </a:solidFill>
                <a:latin typeface="Calibri"/>
              </a:rPr>
              <a:t>Συχνότητα εμφάνισης:</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1" strike="noStrike" spc="-1">
                <a:solidFill>
                  <a:srgbClr val="000000"/>
                </a:solidFill>
                <a:latin typeface="Calibri"/>
              </a:rPr>
              <a:t>23/100.000</a:t>
            </a:r>
            <a:r>
              <a:rPr lang="el-GR" sz="2000" b="0" strike="noStrike" spc="-1">
                <a:solidFill>
                  <a:srgbClr val="000000"/>
                </a:solidFill>
                <a:latin typeface="Calibri"/>
              </a:rPr>
              <a:t> παιδιά</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2-10% ρευματικών παθήσεων της παιδικής ηλικίας</a:t>
            </a:r>
            <a:endParaRPr lang="el-GR" sz="2000" b="0" strike="noStrike" spc="-1">
              <a:latin typeface="Arial"/>
            </a:endParaRPr>
          </a:p>
          <a:p>
            <a:pPr marL="228600" indent="-227880">
              <a:lnSpc>
                <a:spcPct val="90000"/>
              </a:lnSpc>
              <a:spcBef>
                <a:spcPts val="1001"/>
              </a:spcBef>
              <a:buClr>
                <a:srgbClr val="000000"/>
              </a:buClr>
              <a:buFont typeface="Arial"/>
              <a:buChar char="•"/>
            </a:pPr>
            <a:r>
              <a:rPr lang="el-GR" sz="2000" b="0" strike="noStrike" spc="-1">
                <a:solidFill>
                  <a:srgbClr val="000000"/>
                </a:solidFill>
                <a:latin typeface="Calibri"/>
              </a:rPr>
              <a:t>Κυρίως προσβάλλονται τα αγόρια</a:t>
            </a:r>
            <a:endParaRPr lang="el-GR" sz="2000" b="0" strike="noStrike" spc="-1">
              <a:latin typeface="Arial"/>
            </a:endParaRPr>
          </a:p>
        </p:txBody>
      </p:sp>
      <p:sp>
        <p:nvSpPr>
          <p:cNvPr id="135" name="CustomShape 2"/>
          <p:cNvSpPr/>
          <p:nvPr/>
        </p:nvSpPr>
        <p:spPr>
          <a:xfrm>
            <a:off x="3188880" y="582840"/>
            <a:ext cx="43884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2800" b="1" strike="noStrike" spc="-1">
                <a:solidFill>
                  <a:srgbClr val="000000"/>
                </a:solidFill>
                <a:latin typeface="Calibri"/>
                <a:ea typeface="DejaVu Sans"/>
              </a:rPr>
              <a:t>Αιτιολογία-Συχνότητα</a:t>
            </a:r>
            <a:endParaRPr lang="el-GR" sz="2800" b="0" strike="noStrike" spc="-1">
              <a:latin typeface="Arial"/>
            </a:endParaRPr>
          </a:p>
        </p:txBody>
      </p:sp>
      <p:sp>
        <p:nvSpPr>
          <p:cNvPr id="136" name="CustomShape 3"/>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03967870-6972-4166-9B7D-9DF9FAAE2445}" type="slidenum">
              <a:rPr lang="el-GR" sz="1200" b="0" strike="noStrike" spc="-1">
                <a:solidFill>
                  <a:srgbClr val="8B8B8B"/>
                </a:solidFill>
                <a:latin typeface="Calibri"/>
              </a:rPr>
              <a:t>7</a:t>
            </a:fld>
            <a:endParaRPr lang="el-GR" sz="12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ustomShape 1"/>
          <p:cNvSpPr/>
          <p:nvPr/>
        </p:nvSpPr>
        <p:spPr>
          <a:xfrm>
            <a:off x="597240" y="169560"/>
            <a:ext cx="8596080" cy="132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2800" b="1" strike="noStrike" spc="-1">
                <a:solidFill>
                  <a:srgbClr val="000000"/>
                </a:solidFill>
                <a:latin typeface="Calibri Light"/>
              </a:rPr>
              <a:t>Κλινικές εκδηλώσεις αγγειίτιδας</a:t>
            </a:r>
            <a:endParaRPr lang="el-GR" sz="2800" b="0" strike="noStrike" spc="-1">
              <a:latin typeface="Arial"/>
            </a:endParaRPr>
          </a:p>
        </p:txBody>
      </p:sp>
      <p:sp>
        <p:nvSpPr>
          <p:cNvPr id="138" name="CustomShape 2"/>
          <p:cNvSpPr/>
          <p:nvPr/>
        </p:nvSpPr>
        <p:spPr>
          <a:xfrm>
            <a:off x="597240" y="1825560"/>
            <a:ext cx="6316560" cy="435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5000" lnSpcReduction="20000"/>
          </a:bodyPr>
          <a:lstStyle/>
          <a:p>
            <a:pPr marL="228600" indent="-227880">
              <a:lnSpc>
                <a:spcPct val="90000"/>
              </a:lnSpc>
              <a:spcBef>
                <a:spcPts val="1001"/>
              </a:spcBef>
              <a:buClr>
                <a:srgbClr val="000000"/>
              </a:buClr>
              <a:buFont typeface="Arial"/>
              <a:buChar char="•"/>
            </a:pPr>
            <a:r>
              <a:rPr lang="el-GR" sz="2400" b="0" strike="noStrike" spc="-1">
                <a:solidFill>
                  <a:srgbClr val="000000"/>
                </a:solidFill>
                <a:latin typeface="Calibri"/>
              </a:rPr>
              <a:t>Γενικά συμπτώματα (κόπωση, πυρετός, απώλεια βάρους, ανορεξία)</a:t>
            </a:r>
            <a:endParaRPr lang="el-GR" sz="2400" b="0" strike="noStrike" spc="-1">
              <a:latin typeface="Arial"/>
            </a:endParaRPr>
          </a:p>
          <a:p>
            <a:pPr marL="228600" indent="-227880">
              <a:lnSpc>
                <a:spcPct val="90000"/>
              </a:lnSpc>
              <a:spcBef>
                <a:spcPts val="1001"/>
              </a:spcBef>
              <a:buClr>
                <a:srgbClr val="000000"/>
              </a:buClr>
              <a:buFont typeface="Arial"/>
              <a:buChar char="•"/>
            </a:pPr>
            <a:r>
              <a:rPr lang="el-GR" sz="2400" b="0" strike="noStrike" spc="-1">
                <a:solidFill>
                  <a:srgbClr val="000000"/>
                </a:solidFill>
                <a:latin typeface="Calibri"/>
              </a:rPr>
              <a:t>Δερματικές αλλοιώσεις (ψηλαφητή πορφύρα, νεκρωτικά έλκη)</a:t>
            </a:r>
            <a:endParaRPr lang="el-GR" sz="2400" b="0" strike="noStrike" spc="-1">
              <a:latin typeface="Arial"/>
            </a:endParaRPr>
          </a:p>
          <a:p>
            <a:pPr marL="228600" indent="-227880">
              <a:lnSpc>
                <a:spcPct val="90000"/>
              </a:lnSpc>
              <a:spcBef>
                <a:spcPts val="1001"/>
              </a:spcBef>
              <a:buClr>
                <a:srgbClr val="000000"/>
              </a:buClr>
              <a:buFont typeface="Arial"/>
              <a:buChar char="•"/>
            </a:pPr>
            <a:r>
              <a:rPr lang="el-GR" sz="2400" b="0" strike="noStrike" spc="-1">
                <a:solidFill>
                  <a:srgbClr val="000000"/>
                </a:solidFill>
                <a:latin typeface="Calibri"/>
              </a:rPr>
              <a:t>Αρθραλγία/αρθρίτιδα</a:t>
            </a:r>
            <a:endParaRPr lang="el-GR" sz="2400" b="0" strike="noStrike" spc="-1">
              <a:latin typeface="Arial"/>
            </a:endParaRPr>
          </a:p>
          <a:p>
            <a:pPr marL="228600" indent="-227880">
              <a:lnSpc>
                <a:spcPct val="90000"/>
              </a:lnSpc>
              <a:spcBef>
                <a:spcPts val="1001"/>
              </a:spcBef>
              <a:buClr>
                <a:srgbClr val="000000"/>
              </a:buClr>
              <a:buFont typeface="Arial"/>
              <a:buChar char="•"/>
            </a:pPr>
            <a:r>
              <a:rPr lang="el-GR" sz="2400" b="0" strike="noStrike" spc="-1">
                <a:solidFill>
                  <a:srgbClr val="000000"/>
                </a:solidFill>
                <a:latin typeface="Calibri"/>
              </a:rPr>
              <a:t>Μυαλγία</a:t>
            </a:r>
            <a:endParaRPr lang="el-GR" sz="2400" b="0" strike="noStrike" spc="-1">
              <a:latin typeface="Arial"/>
            </a:endParaRPr>
          </a:p>
          <a:p>
            <a:pPr marL="228600" indent="-227880">
              <a:lnSpc>
                <a:spcPct val="90000"/>
              </a:lnSpc>
              <a:spcBef>
                <a:spcPts val="1001"/>
              </a:spcBef>
              <a:buClr>
                <a:srgbClr val="000000"/>
              </a:buClr>
              <a:buFont typeface="Arial"/>
              <a:buChar char="•"/>
            </a:pPr>
            <a:r>
              <a:rPr lang="el-GR" sz="2400" b="0" strike="noStrike" spc="-1">
                <a:solidFill>
                  <a:srgbClr val="000000"/>
                </a:solidFill>
                <a:latin typeface="Calibri"/>
              </a:rPr>
              <a:t>Κεφαλαλγία</a:t>
            </a:r>
            <a:endParaRPr lang="el-GR" sz="2400" b="0" strike="noStrike" spc="-1">
              <a:latin typeface="Arial"/>
            </a:endParaRPr>
          </a:p>
          <a:p>
            <a:pPr marL="228600" indent="-227880">
              <a:lnSpc>
                <a:spcPct val="90000"/>
              </a:lnSpc>
              <a:spcBef>
                <a:spcPts val="1001"/>
              </a:spcBef>
              <a:buClr>
                <a:srgbClr val="000000"/>
              </a:buClr>
              <a:buFont typeface="Arial"/>
              <a:buChar char="•"/>
            </a:pPr>
            <a:r>
              <a:rPr lang="el-GR" sz="2400" b="0" strike="noStrike" spc="-1">
                <a:solidFill>
                  <a:srgbClr val="000000"/>
                </a:solidFill>
                <a:latin typeface="Calibri"/>
              </a:rPr>
              <a:t>Νευροπάθεια (πολλαπλή μονονευρίτιδα)</a:t>
            </a:r>
            <a:endParaRPr lang="el-GR" sz="2400" b="0" strike="noStrike" spc="-1">
              <a:latin typeface="Arial"/>
            </a:endParaRPr>
          </a:p>
          <a:p>
            <a:pPr marL="228600" indent="-227880">
              <a:lnSpc>
                <a:spcPct val="90000"/>
              </a:lnSpc>
              <a:spcBef>
                <a:spcPts val="1001"/>
              </a:spcBef>
              <a:buClr>
                <a:srgbClr val="000000"/>
              </a:buClr>
              <a:buFont typeface="Arial"/>
              <a:buChar char="•"/>
            </a:pPr>
            <a:r>
              <a:rPr lang="el-GR" sz="2400" b="0" strike="noStrike" spc="-1">
                <a:solidFill>
                  <a:srgbClr val="000000"/>
                </a:solidFill>
                <a:latin typeface="Calibri"/>
              </a:rPr>
              <a:t>Υπέρταση</a:t>
            </a:r>
            <a:endParaRPr lang="el-GR" sz="2400" b="0" strike="noStrike" spc="-1">
              <a:latin typeface="Arial"/>
            </a:endParaRPr>
          </a:p>
          <a:p>
            <a:pPr marL="228600" indent="-227880">
              <a:lnSpc>
                <a:spcPct val="90000"/>
              </a:lnSpc>
              <a:spcBef>
                <a:spcPts val="1001"/>
              </a:spcBef>
              <a:buClr>
                <a:srgbClr val="000000"/>
              </a:buClr>
              <a:buFont typeface="Arial"/>
              <a:buChar char="•"/>
            </a:pPr>
            <a:r>
              <a:rPr lang="el-GR" sz="2400" b="0" strike="noStrike" spc="-1">
                <a:solidFill>
                  <a:srgbClr val="000000"/>
                </a:solidFill>
                <a:latin typeface="Calibri"/>
              </a:rPr>
              <a:t>Ανώμαλο ίζημα νεφρών</a:t>
            </a:r>
            <a:endParaRPr lang="el-GR" sz="2400" b="0" strike="noStrike" spc="-1">
              <a:latin typeface="Arial"/>
            </a:endParaRPr>
          </a:p>
          <a:p>
            <a:pPr marL="228600" indent="-227880">
              <a:lnSpc>
                <a:spcPct val="90000"/>
              </a:lnSpc>
              <a:spcBef>
                <a:spcPts val="1001"/>
              </a:spcBef>
              <a:buClr>
                <a:srgbClr val="000000"/>
              </a:buClr>
              <a:buFont typeface="Arial"/>
              <a:buChar char="•"/>
            </a:pPr>
            <a:r>
              <a:rPr lang="el-GR" sz="2400" b="0" strike="noStrike" spc="-1">
                <a:solidFill>
                  <a:srgbClr val="000000"/>
                </a:solidFill>
                <a:latin typeface="Calibri"/>
              </a:rPr>
              <a:t>Προσβολή κατώτερου αναπνευστικού (πνευμονικές αιμορραγίες, πνευμονικά οζίδια)</a:t>
            </a:r>
            <a:endParaRPr lang="el-GR" sz="2400" b="0" strike="noStrike" spc="-1">
              <a:latin typeface="Arial"/>
            </a:endParaRPr>
          </a:p>
          <a:p>
            <a:pPr marL="228600" indent="-227880">
              <a:lnSpc>
                <a:spcPct val="90000"/>
              </a:lnSpc>
              <a:spcBef>
                <a:spcPts val="1001"/>
              </a:spcBef>
              <a:buClr>
                <a:srgbClr val="000000"/>
              </a:buClr>
              <a:buFont typeface="Arial"/>
              <a:buChar char="•"/>
            </a:pPr>
            <a:r>
              <a:rPr lang="el-GR" sz="2400" b="0" strike="noStrike" spc="-1">
                <a:solidFill>
                  <a:srgbClr val="000000"/>
                </a:solidFill>
                <a:latin typeface="Calibri"/>
              </a:rPr>
              <a:t>Κοιλιακός πόνος και εντερική αιμορραγία</a:t>
            </a:r>
            <a:endParaRPr lang="el-GR" sz="2400" b="0" strike="noStrike" spc="-1">
              <a:latin typeface="Arial"/>
            </a:endParaRPr>
          </a:p>
          <a:p>
            <a:pPr>
              <a:lnSpc>
                <a:spcPct val="90000"/>
              </a:lnSpc>
              <a:spcBef>
                <a:spcPts val="1001"/>
              </a:spcBef>
            </a:pPr>
            <a:endParaRPr lang="el-GR" sz="2400" b="0" strike="noStrike" spc="-1">
              <a:latin typeface="Arial"/>
            </a:endParaRPr>
          </a:p>
        </p:txBody>
      </p:sp>
      <p:pic>
        <p:nvPicPr>
          <p:cNvPr id="139" name="Εικόνα 3"/>
          <p:cNvPicPr/>
          <p:nvPr/>
        </p:nvPicPr>
        <p:blipFill>
          <a:blip r:embed="rId3"/>
          <a:stretch/>
        </p:blipFill>
        <p:spPr>
          <a:xfrm>
            <a:off x="7430040" y="1176840"/>
            <a:ext cx="4346280" cy="5373720"/>
          </a:xfrm>
          <a:prstGeom prst="rect">
            <a:avLst/>
          </a:prstGeom>
          <a:ln>
            <a:noFill/>
          </a:ln>
        </p:spPr>
      </p:pic>
      <p:sp>
        <p:nvSpPr>
          <p:cNvPr id="140" name="CustomShape 3"/>
          <p:cNvSpPr/>
          <p:nvPr/>
        </p:nvSpPr>
        <p:spPr>
          <a:xfrm>
            <a:off x="9033480" y="65059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78BA616D-1154-4AA2-B43E-6BEC1A1EFE04}" type="slidenum">
              <a:rPr lang="el-GR" sz="1200" b="0" strike="noStrike" spc="-1">
                <a:solidFill>
                  <a:srgbClr val="8B8B8B"/>
                </a:solidFill>
                <a:latin typeface="Calibri"/>
              </a:rPr>
              <a:t>8</a:t>
            </a:fld>
            <a:endParaRPr lang="el-GR" sz="1200" b="0" strike="noStrike" spc="-1">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Εικόνα 5"/>
          <p:cNvPicPr/>
          <p:nvPr/>
        </p:nvPicPr>
        <p:blipFill>
          <a:blip r:embed="rId2"/>
          <a:stretch/>
        </p:blipFill>
        <p:spPr>
          <a:xfrm>
            <a:off x="9272520" y="2019960"/>
            <a:ext cx="2721240" cy="1947600"/>
          </a:xfrm>
          <a:prstGeom prst="rect">
            <a:avLst/>
          </a:prstGeom>
          <a:ln>
            <a:noFill/>
          </a:ln>
          <a:effectLst>
            <a:softEdge rad="112500"/>
          </a:effectLst>
        </p:spPr>
      </p:pic>
      <p:sp>
        <p:nvSpPr>
          <p:cNvPr id="142" name="CustomShape 1"/>
          <p:cNvSpPr/>
          <p:nvPr/>
        </p:nvSpPr>
        <p:spPr>
          <a:xfrm>
            <a:off x="118080" y="254160"/>
            <a:ext cx="10514880" cy="13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el-GR" sz="2800" b="1" strike="noStrike" spc="-1">
                <a:solidFill>
                  <a:srgbClr val="000000"/>
                </a:solidFill>
                <a:latin typeface="Calibri Light"/>
              </a:rPr>
              <a:t>Διάγνωση</a:t>
            </a:r>
            <a:endParaRPr lang="el-GR" sz="2800" b="0" strike="noStrike" spc="-1">
              <a:latin typeface="Arial"/>
            </a:endParaRPr>
          </a:p>
        </p:txBody>
      </p:sp>
      <p:sp>
        <p:nvSpPr>
          <p:cNvPr id="143" name="CustomShape 2"/>
          <p:cNvSpPr/>
          <p:nvPr/>
        </p:nvSpPr>
        <p:spPr>
          <a:xfrm>
            <a:off x="655200" y="1288080"/>
            <a:ext cx="8866080" cy="5146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3500" lnSpcReduction="10000"/>
          </a:bodyPr>
          <a:lstStyle/>
          <a:p>
            <a:pPr>
              <a:lnSpc>
                <a:spcPct val="90000"/>
              </a:lnSpc>
              <a:spcBef>
                <a:spcPts val="1001"/>
              </a:spcBef>
            </a:pPr>
            <a:endParaRPr lang="el-GR" sz="1800" b="0" strike="noStrike" spc="-1">
              <a:latin typeface="Arial"/>
            </a:endParaRPr>
          </a:p>
          <a:p>
            <a:pPr marL="228600" indent="-227880">
              <a:lnSpc>
                <a:spcPct val="90000"/>
              </a:lnSpc>
              <a:spcBef>
                <a:spcPts val="1001"/>
              </a:spcBef>
              <a:buClr>
                <a:srgbClr val="404040"/>
              </a:buClr>
              <a:buFont typeface="Arial"/>
              <a:buChar char="•"/>
            </a:pPr>
            <a:r>
              <a:rPr lang="el-GR" sz="3100" b="0" strike="noStrike" spc="-1">
                <a:solidFill>
                  <a:srgbClr val="404040"/>
                </a:solidFill>
                <a:latin typeface="Calibri"/>
              </a:rPr>
              <a:t>Αύξηση ΤΚΕ, CRP</a:t>
            </a:r>
            <a:endParaRPr lang="el-GR" sz="3100" b="0" strike="noStrike" spc="-1">
              <a:latin typeface="Arial"/>
            </a:endParaRPr>
          </a:p>
          <a:p>
            <a:pPr marL="228600" indent="-227880">
              <a:lnSpc>
                <a:spcPct val="90000"/>
              </a:lnSpc>
              <a:spcBef>
                <a:spcPts val="1001"/>
              </a:spcBef>
              <a:buClr>
                <a:srgbClr val="404040"/>
              </a:buClr>
              <a:buFont typeface="Arial"/>
              <a:buChar char="•"/>
            </a:pPr>
            <a:r>
              <a:rPr lang="el-GR" sz="3100" b="0" strike="noStrike" spc="-1">
                <a:solidFill>
                  <a:srgbClr val="404040"/>
                </a:solidFill>
                <a:latin typeface="Calibri"/>
              </a:rPr>
              <a:t>Αναιμία χρόνιας νόσου</a:t>
            </a:r>
            <a:endParaRPr lang="el-GR" sz="3100" b="0" strike="noStrike" spc="-1">
              <a:latin typeface="Arial"/>
            </a:endParaRPr>
          </a:p>
          <a:p>
            <a:pPr marL="228600" indent="-227880">
              <a:lnSpc>
                <a:spcPct val="90000"/>
              </a:lnSpc>
              <a:spcBef>
                <a:spcPts val="1001"/>
              </a:spcBef>
              <a:buClr>
                <a:srgbClr val="404040"/>
              </a:buClr>
              <a:buFont typeface="Arial"/>
              <a:buChar char="•"/>
            </a:pPr>
            <a:r>
              <a:rPr lang="el-GR" sz="3100" b="0" strike="noStrike" spc="-1">
                <a:solidFill>
                  <a:srgbClr val="404040"/>
                </a:solidFill>
                <a:latin typeface="Calibri"/>
              </a:rPr>
              <a:t>Λευκοκυττάρωση (επικράτηση ουδετερόφιλων) </a:t>
            </a:r>
            <a:endParaRPr lang="el-GR" sz="3100" b="0" strike="noStrike" spc="-1">
              <a:latin typeface="Arial"/>
            </a:endParaRPr>
          </a:p>
          <a:p>
            <a:pPr marL="228600" indent="-227880">
              <a:lnSpc>
                <a:spcPct val="90000"/>
              </a:lnSpc>
              <a:spcBef>
                <a:spcPts val="1001"/>
              </a:spcBef>
              <a:buClr>
                <a:srgbClr val="404040"/>
              </a:buClr>
              <a:buFont typeface="Arial"/>
              <a:buChar char="•"/>
            </a:pPr>
            <a:r>
              <a:rPr lang="el-GR" sz="3100" b="0" strike="noStrike" spc="-1">
                <a:solidFill>
                  <a:srgbClr val="404040"/>
                </a:solidFill>
                <a:latin typeface="Calibri"/>
              </a:rPr>
              <a:t>Θρομβοκυττάρωση</a:t>
            </a:r>
            <a:endParaRPr lang="el-GR" sz="3100" b="0" strike="noStrike" spc="-1">
              <a:latin typeface="Arial"/>
            </a:endParaRPr>
          </a:p>
          <a:p>
            <a:pPr marL="228600" indent="-227880">
              <a:lnSpc>
                <a:spcPct val="90000"/>
              </a:lnSpc>
              <a:spcBef>
                <a:spcPts val="1001"/>
              </a:spcBef>
              <a:buClr>
                <a:srgbClr val="404040"/>
              </a:buClr>
              <a:buFont typeface="Arial"/>
              <a:buChar char="•"/>
            </a:pPr>
            <a:r>
              <a:rPr lang="el-GR" sz="3100" b="0" strike="noStrike" spc="-1">
                <a:solidFill>
                  <a:srgbClr val="404040"/>
                </a:solidFill>
                <a:latin typeface="Calibri"/>
              </a:rPr>
              <a:t>Ηωσινοφιλία</a:t>
            </a:r>
            <a:endParaRPr lang="el-GR" sz="3100" b="0" strike="noStrike" spc="-1">
              <a:latin typeface="Arial"/>
            </a:endParaRPr>
          </a:p>
          <a:p>
            <a:pPr marL="228600" indent="-227880">
              <a:lnSpc>
                <a:spcPct val="90000"/>
              </a:lnSpc>
              <a:spcBef>
                <a:spcPts val="1001"/>
              </a:spcBef>
              <a:buClr>
                <a:srgbClr val="404040"/>
              </a:buClr>
              <a:buFont typeface="Arial"/>
              <a:buChar char="•"/>
            </a:pPr>
            <a:r>
              <a:rPr lang="el-GR" sz="3100" b="0" strike="noStrike" spc="-1">
                <a:solidFill>
                  <a:srgbClr val="404040"/>
                </a:solidFill>
                <a:latin typeface="Calibri"/>
              </a:rPr>
              <a:t>Ελάττωση συμπληρώματος</a:t>
            </a:r>
            <a:endParaRPr lang="el-GR" sz="3100" b="0" strike="noStrike" spc="-1">
              <a:latin typeface="Arial"/>
            </a:endParaRPr>
          </a:p>
          <a:p>
            <a:pPr marL="228600" indent="-227880">
              <a:lnSpc>
                <a:spcPct val="90000"/>
              </a:lnSpc>
              <a:spcBef>
                <a:spcPts val="1001"/>
              </a:spcBef>
              <a:buClr>
                <a:srgbClr val="404040"/>
              </a:buClr>
              <a:buFont typeface="Arial"/>
              <a:buChar char="•"/>
            </a:pPr>
            <a:r>
              <a:rPr lang="el-GR" sz="3100" b="0" strike="noStrike" spc="-1">
                <a:solidFill>
                  <a:srgbClr val="404040"/>
                </a:solidFill>
                <a:latin typeface="Calibri"/>
              </a:rPr>
              <a:t>Ειδικά ευρήματα: ANCA </a:t>
            </a:r>
            <a:endParaRPr lang="el-GR" sz="3100" b="0" strike="noStrike" spc="-1">
              <a:latin typeface="Arial"/>
            </a:endParaRPr>
          </a:p>
          <a:p>
            <a:pPr marL="228600" indent="-227880">
              <a:lnSpc>
                <a:spcPct val="90000"/>
              </a:lnSpc>
              <a:spcBef>
                <a:spcPts val="1001"/>
              </a:spcBef>
              <a:buClr>
                <a:srgbClr val="404040"/>
              </a:buClr>
              <a:buFont typeface="Arial"/>
              <a:buChar char="•"/>
            </a:pPr>
            <a:r>
              <a:rPr lang="el-GR" sz="3100" b="0" strike="noStrike" spc="-1">
                <a:solidFill>
                  <a:srgbClr val="404040"/>
                </a:solidFill>
                <a:latin typeface="Calibri"/>
              </a:rPr>
              <a:t>Γενική ούρων: αιματουρία, ενεργό ίζημα ούρων</a:t>
            </a:r>
            <a:endParaRPr lang="el-GR" sz="3100" b="0" strike="noStrike" spc="-1">
              <a:latin typeface="Arial"/>
            </a:endParaRPr>
          </a:p>
          <a:p>
            <a:pPr marL="228600" indent="-227880">
              <a:lnSpc>
                <a:spcPct val="90000"/>
              </a:lnSpc>
              <a:spcBef>
                <a:spcPts val="1001"/>
              </a:spcBef>
              <a:buClr>
                <a:srgbClr val="404040"/>
              </a:buClr>
              <a:buFont typeface="Arial"/>
              <a:buChar char="•"/>
            </a:pPr>
            <a:r>
              <a:rPr lang="el-GR" sz="3100" b="0" strike="noStrike" spc="-1">
                <a:solidFill>
                  <a:srgbClr val="404040"/>
                </a:solidFill>
                <a:latin typeface="Calibri"/>
              </a:rPr>
              <a:t>Κρυοσφαιριναιμία</a:t>
            </a:r>
            <a:endParaRPr lang="el-GR" sz="3100" b="0" strike="noStrike" spc="-1">
              <a:latin typeface="Arial"/>
            </a:endParaRPr>
          </a:p>
          <a:p>
            <a:pPr marL="228600" indent="-227880">
              <a:lnSpc>
                <a:spcPct val="90000"/>
              </a:lnSpc>
              <a:spcBef>
                <a:spcPts val="1001"/>
              </a:spcBef>
              <a:buClr>
                <a:srgbClr val="404040"/>
              </a:buClr>
              <a:buFont typeface="Arial"/>
              <a:buChar char="•"/>
            </a:pPr>
            <a:r>
              <a:rPr lang="el-GR" sz="3100" b="0" strike="noStrike" spc="-1">
                <a:solidFill>
                  <a:srgbClr val="404040"/>
                </a:solidFill>
                <a:latin typeface="Calibri"/>
              </a:rPr>
              <a:t>Αγγειογραφία (για αγγειίτιδες μεγάλου και μεσαίου μεγέθους αγγείων)</a:t>
            </a:r>
            <a:endParaRPr lang="el-GR" sz="3100" b="0" strike="noStrike" spc="-1">
              <a:latin typeface="Arial"/>
            </a:endParaRPr>
          </a:p>
          <a:p>
            <a:pPr marL="228600" indent="-227880">
              <a:lnSpc>
                <a:spcPct val="90000"/>
              </a:lnSpc>
              <a:spcBef>
                <a:spcPts val="1001"/>
              </a:spcBef>
              <a:buClr>
                <a:srgbClr val="404040"/>
              </a:buClr>
              <a:buFont typeface="Arial"/>
              <a:buChar char="•"/>
            </a:pPr>
            <a:r>
              <a:rPr lang="el-GR" sz="3100" b="0" strike="noStrike" spc="-1">
                <a:solidFill>
                  <a:srgbClr val="404040"/>
                </a:solidFill>
                <a:latin typeface="Calibri"/>
              </a:rPr>
              <a:t>Ιστοπαθολογική εικόνα(για αγγειίτιδες μικρού μεγέθους αγγείων)</a:t>
            </a:r>
            <a:endParaRPr lang="el-GR" sz="3100" b="0" strike="noStrike" spc="-1">
              <a:latin typeface="Arial"/>
            </a:endParaRPr>
          </a:p>
          <a:p>
            <a:pPr marL="228600" indent="-227880">
              <a:lnSpc>
                <a:spcPct val="90000"/>
              </a:lnSpc>
              <a:spcBef>
                <a:spcPts val="1001"/>
              </a:spcBef>
              <a:buClr>
                <a:srgbClr val="404040"/>
              </a:buClr>
              <a:buFont typeface="Arial"/>
              <a:buChar char="•"/>
            </a:pPr>
            <a:r>
              <a:rPr lang="el-GR" sz="3100" b="0" strike="noStrike" spc="-1">
                <a:solidFill>
                  <a:srgbClr val="404040"/>
                </a:solidFill>
                <a:latin typeface="Calibri"/>
              </a:rPr>
              <a:t>Απεικονιστικός έλεγχος (Ro, CT, MRI)</a:t>
            </a:r>
            <a:endParaRPr lang="el-GR" sz="3100" b="0" strike="noStrike" spc="-1">
              <a:latin typeface="Arial"/>
            </a:endParaRPr>
          </a:p>
          <a:p>
            <a:pPr marL="228600" indent="-227880">
              <a:lnSpc>
                <a:spcPct val="90000"/>
              </a:lnSpc>
              <a:spcBef>
                <a:spcPts val="1001"/>
              </a:spcBef>
              <a:buClr>
                <a:srgbClr val="404040"/>
              </a:buClr>
              <a:buFont typeface="Arial"/>
              <a:buChar char="•"/>
            </a:pPr>
            <a:r>
              <a:rPr lang="el-GR" sz="3100" b="0" strike="noStrike" spc="-1">
                <a:solidFill>
                  <a:srgbClr val="404040"/>
                </a:solidFill>
                <a:latin typeface="Calibri"/>
              </a:rPr>
              <a:t>Δοκιμασίες της πνευμονικής λειτουργίας</a:t>
            </a:r>
            <a:endParaRPr lang="el-GR" sz="3100" b="0" strike="noStrike" spc="-1">
              <a:latin typeface="Arial"/>
            </a:endParaRPr>
          </a:p>
          <a:p>
            <a:pPr>
              <a:lnSpc>
                <a:spcPct val="90000"/>
              </a:lnSpc>
              <a:spcBef>
                <a:spcPts val="1001"/>
              </a:spcBef>
            </a:pPr>
            <a:endParaRPr lang="el-GR" sz="3100" b="0" strike="noStrike" spc="-1">
              <a:latin typeface="Arial"/>
            </a:endParaRPr>
          </a:p>
          <a:p>
            <a:pPr>
              <a:lnSpc>
                <a:spcPct val="90000"/>
              </a:lnSpc>
              <a:spcBef>
                <a:spcPts val="1001"/>
              </a:spcBef>
            </a:pPr>
            <a:endParaRPr lang="el-GR" sz="3100" b="0" strike="noStrike" spc="-1">
              <a:latin typeface="Arial"/>
            </a:endParaRPr>
          </a:p>
        </p:txBody>
      </p:sp>
      <p:sp>
        <p:nvSpPr>
          <p:cNvPr id="144" name="CustomShape 3"/>
          <p:cNvSpPr/>
          <p:nvPr/>
        </p:nvSpPr>
        <p:spPr>
          <a:xfrm>
            <a:off x="8610480" y="635652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89AE3790-CDDC-45E9-AB47-CC63E124092C}" type="slidenum">
              <a:rPr lang="el-GR" sz="1200" b="0" strike="noStrike" spc="-1">
                <a:solidFill>
                  <a:srgbClr val="8B8B8B"/>
                </a:solidFill>
                <a:latin typeface="Calibri"/>
              </a:rPr>
              <a:t>9</a:t>
            </a:fld>
            <a:endParaRPr lang="el-GR" sz="1200" b="0" strike="noStrike" spc="-1">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TM02900743[[fn=Οργανικό]]</Template>
  <TotalTime>2660</TotalTime>
  <Words>2065</Words>
  <Application>Microsoft Office PowerPoint</Application>
  <PresentationFormat>Ευρεία οθόνη</PresentationFormat>
  <Paragraphs>410</Paragraphs>
  <Slides>30</Slides>
  <Notes>13</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2</vt:i4>
      </vt:variant>
      <vt:variant>
        <vt:lpstr>Τίτλοι διαφανειών</vt:lpstr>
      </vt:variant>
      <vt:variant>
        <vt:i4>30</vt:i4>
      </vt:variant>
    </vt:vector>
  </HeadingPairs>
  <TitlesOfParts>
    <vt:vector size="43" baseType="lpstr">
      <vt:lpstr>Arial</vt:lpstr>
      <vt:lpstr>Calibri</vt:lpstr>
      <vt:lpstr>Calibri Light</vt:lpstr>
      <vt:lpstr>Century Gothic</vt:lpstr>
      <vt:lpstr>Comic Sans MS</vt:lpstr>
      <vt:lpstr>Roboto</vt:lpstr>
      <vt:lpstr>StarSymbol</vt:lpstr>
      <vt:lpstr>Symbol</vt:lpstr>
      <vt:lpstr>Times New Roman</vt:lpstr>
      <vt:lpstr>Wingdings</vt:lpstr>
      <vt:lpstr>Wingdings 3</vt:lpstr>
      <vt:lpstr>Office Theme</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ANTONIOS PAPADOPOULOS</dc:creator>
  <dc:description/>
  <cp:lastModifiedBy>Konstantinos Kollios</cp:lastModifiedBy>
  <cp:revision>181</cp:revision>
  <cp:lastPrinted>2023-06-06T10:07:40Z</cp:lastPrinted>
  <dcterms:created xsi:type="dcterms:W3CDTF">2023-04-11T12:29:56Z</dcterms:created>
  <dcterms:modified xsi:type="dcterms:W3CDTF">2023-06-07T06:33:26Z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13</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29</vt:i4>
  </property>
</Properties>
</file>