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3" r:id="rId30"/>
    <p:sldId id="286" r:id="rId31"/>
    <p:sldId id="292"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Tqp/OWmJCF85sLw0bJWQAMZRr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8B7DC5-C49B-4C89-92CE-4490FA8F10F1}">
  <a:tblStyle styleId="{188B7DC5-C49B-4C89-92CE-4490FA8F10F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0B35376-33EC-4BB1-8117-2E541534918F}" styleName="Table_1">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4E6"/>
          </a:solidFill>
        </a:fill>
      </a:tcStyle>
    </a:wholeTbl>
    <a:band1H>
      <a:tcTxStyle b="off" i="off"/>
      <a:tcStyle>
        <a:tcBdr/>
        <a:fill>
          <a:solidFill>
            <a:srgbClr val="FFE8CA"/>
          </a:solidFill>
        </a:fill>
      </a:tcStyle>
    </a:band1H>
    <a:band2H>
      <a:tcTxStyle b="off" i="off"/>
      <a:tcStyle>
        <a:tcBdr/>
      </a:tcStyle>
    </a:band2H>
    <a:band1V>
      <a:tcTxStyle b="off" i="off"/>
      <a:tcStyle>
        <a:tcBdr/>
        <a:fill>
          <a:solidFill>
            <a:srgbClr val="FFE8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FFF4E6"/>
          </a:solidFill>
        </a:fill>
      </a:tcStyle>
    </a:lastRow>
    <a:seCell>
      <a:tcTxStyle b="off" i="off"/>
      <a:tcStyle>
        <a:tcBdr/>
      </a:tcStyle>
    </a:seCell>
    <a:swCell>
      <a:tcTxStyle b="off" i="off"/>
      <a:tcStyle>
        <a:tcBdr/>
      </a:tcStyle>
    </a:swCell>
    <a:firstRow>
      <a:tcTxStyle b="on" i="off"/>
      <a:tcStyle>
        <a:tcBdr/>
        <a:fill>
          <a:solidFill>
            <a:srgbClr val="FFF4E6"/>
          </a:solidFill>
        </a:fill>
      </a:tcStyle>
    </a:firstRow>
    <a:neCell>
      <a:tcTxStyle b="off" i="off"/>
      <a:tcStyle>
        <a:tcBdr/>
      </a:tcStyle>
    </a:neCell>
    <a:nwCell>
      <a:tcTxStyle b="off" i="off"/>
      <a:tcStyle>
        <a:tcBdr/>
      </a:tcStyle>
    </a:nwCell>
  </a:tblStyle>
  <a:tblStyle styleId="{56C58157-BCC2-485D-A82F-437EBD040A5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939"/>
  </p:normalViewPr>
  <p:slideViewPr>
    <p:cSldViewPr snapToGrid="0">
      <p:cViewPr varScale="1">
        <p:scale>
          <a:sx n="106" d="100"/>
          <a:sy n="106" d="100"/>
        </p:scale>
        <p:origin x="21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45845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just" rtl="0">
              <a:lnSpc>
                <a:spcPct val="90000"/>
              </a:lnSpc>
              <a:spcBef>
                <a:spcPts val="0"/>
              </a:spcBef>
              <a:spcAft>
                <a:spcPts val="0"/>
              </a:spcAft>
              <a:buClr>
                <a:schemeClr val="dk1"/>
              </a:buClr>
              <a:buSzPts val="2000"/>
              <a:buFont typeface="Arial"/>
              <a:buNone/>
            </a:pPr>
            <a:r>
              <a:rPr lang="el-GR" sz="2000"/>
              <a:t>Τ</a:t>
            </a:r>
            <a:r>
              <a:rPr lang="el-GR" sz="1000"/>
              <a:t>ο </a:t>
            </a:r>
            <a:r>
              <a:rPr lang="el-GR" sz="1000" b="1"/>
              <a:t>Σ. Bartter</a:t>
            </a:r>
            <a:r>
              <a:rPr lang="el-GR" sz="1000"/>
              <a:t> περιλαμβάνει μία ομάδα κληρονομούμενων διαταραχών απώλειας άλατος λόγω μεταλλάξεων σε γονίδια που κωδικοποιούν </a:t>
            </a:r>
            <a:r>
              <a:rPr lang="el-GR" sz="1000" b="1"/>
              <a:t>πρωτεΐνες – μεταφορείς ιόντων </a:t>
            </a:r>
            <a:r>
              <a:rPr lang="el-GR" sz="1000"/>
              <a:t>με αποτέλεσμα διαταραχή στην επαναρρόφηση NaCl στο παχύ ανιόν σκέλος της αγκύλης του Henle</a:t>
            </a:r>
            <a:r>
              <a:rPr lang="el-GR" sz="1000" b="1"/>
              <a:t>. </a:t>
            </a:r>
            <a:r>
              <a:rPr lang="el-GR" sz="1000"/>
              <a:t>Παρουσιάζεται ως υποκαλιαιμική μεταβολική αλκάλωση με ελαττωμένη ή φυσιολογική ΑΠ παρά τα υψηλά επίπεδα ρενίνης και αλδοστερόνης.</a:t>
            </a:r>
            <a:endParaRPr sz="1000"/>
          </a:p>
          <a:p>
            <a:pPr marL="457200" lvl="0" indent="0" algn="just" rtl="0">
              <a:lnSpc>
                <a:spcPct val="90000"/>
              </a:lnSpc>
              <a:spcBef>
                <a:spcPts val="0"/>
              </a:spcBef>
              <a:spcAft>
                <a:spcPts val="0"/>
              </a:spcAft>
              <a:buClr>
                <a:schemeClr val="dk1"/>
              </a:buClr>
              <a:buSzPts val="2000"/>
              <a:buFont typeface="Arial"/>
              <a:buNone/>
            </a:pPr>
            <a:endParaRPr sz="1000" b="1"/>
          </a:p>
          <a:p>
            <a:pPr marL="0" lvl="0" indent="0" algn="l" rtl="0">
              <a:lnSpc>
                <a:spcPct val="100000"/>
              </a:lnSpc>
              <a:spcBef>
                <a:spcPts val="0"/>
              </a:spcBef>
              <a:spcAft>
                <a:spcPts val="0"/>
              </a:spcAft>
              <a:buSzPts val="1400"/>
              <a:buNone/>
            </a:pPr>
            <a:endParaRPr sz="200"/>
          </a:p>
        </p:txBody>
      </p:sp>
      <p:sp>
        <p:nvSpPr>
          <p:cNvPr id="196" name="Google Shape;1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503e120ae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503e120ae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503e120ae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l-G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503e120aea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503e120aea_2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2503e120aea_2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l-G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a:t>Η πιο συχνή κληρονομούμενη σωληναριοπάθεια</a:t>
            </a:r>
            <a:endParaRPr/>
          </a:p>
          <a:p>
            <a:pPr marL="0" lvl="0" indent="0" algn="l" rtl="0">
              <a:lnSpc>
                <a:spcPct val="100000"/>
              </a:lnSpc>
              <a:spcBef>
                <a:spcPts val="0"/>
              </a:spcBef>
              <a:spcAft>
                <a:spcPts val="0"/>
              </a:spcAft>
              <a:buSzPts val="1400"/>
              <a:buNone/>
            </a:pPr>
            <a:endParaRPr/>
          </a:p>
        </p:txBody>
      </p:sp>
      <p:sp>
        <p:nvSpPr>
          <p:cNvPr id="277" name="Google Shape;27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l-GR"/>
              <a:t>SLC12A3: NCC ευαίσθητος στα θειαζιδικά συμμεταφορέας Na-Cl</a:t>
            </a:r>
            <a:endParaRPr/>
          </a:p>
          <a:p>
            <a:pPr marL="457200" lvl="0" indent="0" algn="l" rtl="0">
              <a:lnSpc>
                <a:spcPct val="115000"/>
              </a:lnSpc>
              <a:spcBef>
                <a:spcPts val="0"/>
              </a:spcBef>
              <a:spcAft>
                <a:spcPts val="0"/>
              </a:spcAft>
              <a:buClr>
                <a:schemeClr val="dk1"/>
              </a:buClr>
              <a:buSzPts val="1100"/>
              <a:buFont typeface="Arial"/>
              <a:buNone/>
            </a:pPr>
            <a:r>
              <a:rPr lang="el-GR"/>
              <a:t>&gt;350 μεταλλάξεις</a:t>
            </a:r>
            <a:endParaRPr/>
          </a:p>
          <a:p>
            <a:pPr marL="457200" lvl="0" indent="0" algn="l" rtl="0">
              <a:lnSpc>
                <a:spcPct val="115000"/>
              </a:lnSpc>
              <a:spcBef>
                <a:spcPts val="0"/>
              </a:spcBef>
              <a:spcAft>
                <a:spcPts val="0"/>
              </a:spcAft>
              <a:buClr>
                <a:schemeClr val="dk1"/>
              </a:buClr>
              <a:buSzPts val="1100"/>
              <a:buFont typeface="Arial"/>
              <a:buNone/>
            </a:pPr>
            <a:r>
              <a:rPr lang="el-GR"/>
              <a:t>Μειωμένη λειτουργικότητα -&gt; Μειωμένη επαναρρόφηση Na-Cl</a:t>
            </a:r>
            <a:endParaRPr/>
          </a:p>
          <a:p>
            <a:pPr marL="0" lvl="0" indent="0" algn="l" rtl="0">
              <a:lnSpc>
                <a:spcPct val="115000"/>
              </a:lnSpc>
              <a:spcBef>
                <a:spcPts val="0"/>
              </a:spcBef>
              <a:spcAft>
                <a:spcPts val="0"/>
              </a:spcAft>
              <a:buClr>
                <a:schemeClr val="dk1"/>
              </a:buClr>
              <a:buSzPts val="1100"/>
              <a:buFont typeface="Arial"/>
              <a:buNone/>
            </a:pPr>
            <a:r>
              <a:rPr lang="el-GR"/>
              <a:t>TRPM6 φυσιολογικά επαναρροφά μαγνήσιο</a:t>
            </a:r>
            <a:endParaRPr/>
          </a:p>
          <a:p>
            <a:pPr marL="0" lvl="0" indent="0" algn="l" rtl="0">
              <a:lnSpc>
                <a:spcPct val="115000"/>
              </a:lnSpc>
              <a:spcBef>
                <a:spcPts val="0"/>
              </a:spcBef>
              <a:spcAft>
                <a:spcPts val="0"/>
              </a:spcAft>
              <a:buClr>
                <a:schemeClr val="dk1"/>
              </a:buClr>
              <a:buSzPts val="1100"/>
              <a:buFont typeface="Arial"/>
              <a:buNone/>
            </a:pPr>
            <a:r>
              <a:rPr lang="el-GR"/>
              <a:t>CLCNKB</a:t>
            </a:r>
            <a:endParaRPr/>
          </a:p>
          <a:p>
            <a:pPr marL="0" lvl="0" indent="0" algn="l" rtl="0">
              <a:lnSpc>
                <a:spcPct val="115000"/>
              </a:lnSpc>
              <a:spcBef>
                <a:spcPts val="0"/>
              </a:spcBef>
              <a:spcAft>
                <a:spcPts val="0"/>
              </a:spcAft>
              <a:buClr>
                <a:schemeClr val="dk1"/>
              </a:buClr>
              <a:buSzPts val="1100"/>
              <a:buFont typeface="Arial"/>
              <a:buNone/>
            </a:pPr>
            <a:r>
              <a:rPr lang="el-GR"/>
              <a:t>επανέρχομαι στη βασική μετάλλαξη του NCC υποδοχέα. στο σύνδρομο λοιπόν έχουμε αυξημένη αποωολήνατρίου και χλωρίου στα ούρα. αυτό οδηγεί σε ήπια συμπύκνωση των ούρων και διέγερση του ΣΡΑΑ</a:t>
            </a:r>
            <a:endParaRPr/>
          </a:p>
          <a:p>
            <a:pPr marL="457200" lvl="0" indent="0" algn="l" rtl="0">
              <a:lnSpc>
                <a:spcPct val="115000"/>
              </a:lnSpc>
              <a:spcBef>
                <a:spcPts val="0"/>
              </a:spcBef>
              <a:spcAft>
                <a:spcPts val="0"/>
              </a:spcAft>
              <a:buClr>
                <a:schemeClr val="dk1"/>
              </a:buClr>
              <a:buSzPts val="1100"/>
              <a:buFont typeface="Arial"/>
              <a:buNone/>
            </a:pPr>
            <a:r>
              <a:rPr lang="el-GR"/>
              <a:t>-&gt; ανίχνευση από πυκνή κηλίδα -&gt; Ήπια συμπύκνωση ούρων -&gt; Διέγερση ΣΡΑΑ </a:t>
            </a:r>
            <a:endParaRPr/>
          </a:p>
          <a:p>
            <a:pPr marL="457200" lvl="0" indent="0" algn="l" rtl="0">
              <a:lnSpc>
                <a:spcPct val="115000"/>
              </a:lnSpc>
              <a:spcBef>
                <a:spcPts val="0"/>
              </a:spcBef>
              <a:spcAft>
                <a:spcPts val="0"/>
              </a:spcAft>
              <a:buSzPts val="1400"/>
              <a:buNone/>
            </a:pPr>
            <a:r>
              <a:rPr lang="el-GR"/>
              <a:t>Υπεραλδοστερονισμός -&gt; αύξηση επαναρρόφησης Na στο αθροιστικό σωληνάριο -&gt; αύξηση απέκκρισης Κ, Η -&gt; υποκαλιαιμική μεταβολική αλκάλωση</a:t>
            </a:r>
            <a:endParaRPr/>
          </a:p>
        </p:txBody>
      </p:sp>
      <p:sp>
        <p:nvSpPr>
          <p:cNvPr id="284" name="Google Shape;2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l-GR"/>
              <a:t>Υπεραλδοστερονισμός -&gt; αύξηση επαναρρόφησης Na στο αθροιστικό σωληνάριο -&gt; αύξηση απέκκρισης Κ, Η -&gt; υποκαλιαιμική μεταβολική αλκάλωση</a:t>
            </a:r>
            <a:endParaRPr/>
          </a:p>
          <a:p>
            <a:pPr marL="0" lvl="0" indent="0" algn="l" rtl="0">
              <a:lnSpc>
                <a:spcPct val="115000"/>
              </a:lnSpc>
              <a:spcBef>
                <a:spcPts val="0"/>
              </a:spcBef>
              <a:spcAft>
                <a:spcPts val="0"/>
              </a:spcAft>
              <a:buSzPts val="1400"/>
              <a:buNone/>
            </a:pPr>
            <a:r>
              <a:rPr lang="el-GR"/>
              <a:t>λόγω των διαταραχών των ηλεκτρολυτών και κυρίως λόγω της απώλειας νατρίου παρατηρείται και παθητική επαναρρόφηση ασβεστίου στο εγγύς εσπειραμένο σωληνάριο με αποτέλεσμα την υποασβεστιουρία. σε αυτό ίσως συμβάλει και η υπομαγνησιαιμία του συνδρόμου που οδηγεί σε καταστολή της έκκρισης παραθορμόνης με αποτέλεσμα την υποασβεστιαιμία και κατά συνέπεια τη μειωμένη αποβολή ασβεστίου στα ούρα</a:t>
            </a:r>
            <a:endParaRPr/>
          </a:p>
        </p:txBody>
      </p:sp>
      <p:sp>
        <p:nvSpPr>
          <p:cNvPr id="297" name="Google Shape;2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l-GR"/>
              <a:t>Ψευδοαρθρίτιδα: χρόνια επώδυνη αρθρίτιδα λόγω εναπόθεσης κρυστάλλων πυροφωσφορικού ασβεστίου που οφείλεται στην υπομαγνησιαιμία</a:t>
            </a:r>
            <a:endParaRPr/>
          </a:p>
          <a:p>
            <a:pPr marL="0" lvl="0" indent="0" algn="l" rtl="0">
              <a:lnSpc>
                <a:spcPct val="115000"/>
              </a:lnSpc>
              <a:spcBef>
                <a:spcPts val="0"/>
              </a:spcBef>
              <a:spcAft>
                <a:spcPts val="0"/>
              </a:spcAft>
              <a:buClr>
                <a:schemeClr val="dk1"/>
              </a:buClr>
              <a:buSzPts val="1100"/>
              <a:buFont typeface="Arial"/>
              <a:buNone/>
            </a:pPr>
            <a:r>
              <a:rPr lang="el-GR"/>
              <a:t>Ραβδομυόλυση</a:t>
            </a:r>
            <a:endParaRPr/>
          </a:p>
          <a:p>
            <a:pPr marL="0" lvl="0" indent="0" algn="l" rtl="0">
              <a:lnSpc>
                <a:spcPct val="115000"/>
              </a:lnSpc>
              <a:spcBef>
                <a:spcPts val="0"/>
              </a:spcBef>
              <a:spcAft>
                <a:spcPts val="0"/>
              </a:spcAft>
              <a:buSzPts val="1400"/>
              <a:buNone/>
            </a:pPr>
            <a:r>
              <a:rPr lang="el-GR"/>
              <a:t>ΑΠ φτ ή χαμηλή λόγω απώλειας άλατος παρά την ενεργοποίηση ΣΡΑΑ</a:t>
            </a:r>
            <a:endParaRPr/>
          </a:p>
        </p:txBody>
      </p:sp>
      <p:sp>
        <p:nvSpPr>
          <p:cNvPr id="306" name="Google Shape;3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sz="1200"/>
              <a:t>Υπομαγνησιαιμία &lt;1,70 mg/dL</a:t>
            </a:r>
            <a:endParaRPr sz="1200"/>
          </a:p>
          <a:p>
            <a:pPr marL="0" marR="0" lvl="0" indent="0" algn="l" rtl="0">
              <a:lnSpc>
                <a:spcPct val="100000"/>
              </a:lnSpc>
              <a:spcBef>
                <a:spcPts val="0"/>
              </a:spcBef>
              <a:spcAft>
                <a:spcPts val="0"/>
              </a:spcAft>
              <a:buClr>
                <a:schemeClr val="dk1"/>
              </a:buClr>
              <a:buSzPts val="1200"/>
              <a:buFont typeface="Calibri"/>
              <a:buNone/>
            </a:pPr>
            <a:r>
              <a:rPr lang="el-GR" sz="1200"/>
              <a:t>ΠΡΟΣΟΧΗ σε υποκαλιαιμία τα ΗΚΓ ευρήματα: κύμα U, κατάσπαση ST, επιπέδωση Τ (σπάνια ανευρίσκονται)</a:t>
            </a:r>
            <a:endParaRPr/>
          </a:p>
        </p:txBody>
      </p:sp>
      <p:sp>
        <p:nvSpPr>
          <p:cNvPr id="314" name="Google Shape;3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a:t>Υπέρ της διάγνωσης θα είναι η κλινική εικόνα καθώς και η απουσία λήψης φαρμάκων, τα συμβατά εργαστηριακά ευρήματα και θα τεθεί με βεβαιότητα έπειτα από γονιδιακό έλεγχο</a:t>
            </a:r>
            <a:endParaRPr/>
          </a:p>
        </p:txBody>
      </p:sp>
      <p:sp>
        <p:nvSpPr>
          <p:cNvPr id="331" name="Google Shape;33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a:t>Αυξημένη ενδοκράνια πίεση: υπάρχουν υποδοχείς αλδοστερόνης στα χοριοειδή πλέγματα του ΚΝΣ και η αυξημένη αλδοστερόνη οδηγεί σε αυξημένη επαναρρόφηση νατρίου και κατά συνέπεια νερού με αποτέλεσμα την αύξηση του ΕΝΥ και της ενδοκράνιας πίεσης</a:t>
            </a:r>
            <a:endParaRPr/>
          </a:p>
          <a:p>
            <a:pPr marL="0" lvl="0" indent="0" algn="l" rtl="0">
              <a:lnSpc>
                <a:spcPct val="100000"/>
              </a:lnSpc>
              <a:spcBef>
                <a:spcPts val="0"/>
              </a:spcBef>
              <a:spcAft>
                <a:spcPts val="0"/>
              </a:spcAft>
              <a:buSzPts val="1400"/>
              <a:buNone/>
            </a:pPr>
            <a:r>
              <a:rPr lang="el-GR"/>
              <a:t>επιληπτικές κρίσεις: η υποκαλιαιμία μειώνει τον ουδό κρίσεων</a:t>
            </a:r>
            <a:endParaRPr/>
          </a:p>
        </p:txBody>
      </p:sp>
      <p:sp>
        <p:nvSpPr>
          <p:cNvPr id="358" name="Google Shape;35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503e120aea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503e120aea_6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2503e120aea_6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l-G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a:t>Μείωση δυναμικού μεμβράνης κυττάρων γλοίας -&gt; μειώνει ουδό κρίσεων-&gt; σπασμοί, αταξία</a:t>
            </a:r>
            <a:endParaRPr/>
          </a:p>
        </p:txBody>
      </p:sp>
      <p:sp>
        <p:nvSpPr>
          <p:cNvPr id="377" name="Google Shape;3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e3c73480d5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e3c73480d5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1e3c73480d5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l-G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Clr>
                <a:schemeClr val="dk1"/>
              </a:buClr>
              <a:buSzPts val="1200"/>
              <a:buFont typeface="Arial"/>
              <a:buChar char="•"/>
            </a:pPr>
            <a:r>
              <a:rPr lang="el-GR" dirty="0"/>
              <a:t>Οι νεφροί είναι ιδιαιτέρως πολύπλοκα όργανα με ποικίλη αποστολή. </a:t>
            </a:r>
            <a:endParaRPr dirty="0"/>
          </a:p>
          <a:p>
            <a:pPr marL="285750" lvl="0" indent="-285750" algn="just" rtl="0">
              <a:lnSpc>
                <a:spcPct val="100000"/>
              </a:lnSpc>
              <a:spcBef>
                <a:spcPts val="0"/>
              </a:spcBef>
              <a:spcAft>
                <a:spcPts val="0"/>
              </a:spcAft>
              <a:buClr>
                <a:schemeClr val="dk1"/>
              </a:buClr>
              <a:buSzPts val="1200"/>
              <a:buFont typeface="Arial"/>
              <a:buChar char="•"/>
            </a:pPr>
            <a:r>
              <a:rPr lang="el-GR" dirty="0"/>
              <a:t>Ορισμένες από τις βασικές λειτουργίες των νεφρών είναι: α. η ρύθμιση του εξωκυττάριου όγκου αίματος &amp; της ωσμωτικότητας του, β. ρύθμιση οξεοβασικής ισορροπίας, γ. ρύθμιση αρτηριακής πίεσης, δ. αποβολή βλαπτικών ουσιών από τον οργανισμό, ε. παραγωγή ορμονών (ρενίνη, προσταγλαδίνες, ερυθροποίητινη) </a:t>
            </a:r>
            <a:endParaRPr dirty="0"/>
          </a:p>
          <a:p>
            <a:pPr marL="285750" lvl="0" indent="-285750" algn="just" rtl="0">
              <a:lnSpc>
                <a:spcPct val="100000"/>
              </a:lnSpc>
              <a:spcBef>
                <a:spcPts val="0"/>
              </a:spcBef>
              <a:spcAft>
                <a:spcPts val="0"/>
              </a:spcAft>
              <a:buClr>
                <a:schemeClr val="dk1"/>
              </a:buClr>
              <a:buSzPts val="1200"/>
              <a:buFont typeface="Arial"/>
              <a:buChar char="•"/>
            </a:pPr>
            <a:r>
              <a:rPr lang="el-GR" dirty="0"/>
              <a:t>Καθώς το αίμα διέρχεται διαμέσου των τριχοειδών των σπειραμάτων, το πλάσμα διηθείται στην κοιλότητα του </a:t>
            </a:r>
            <a:r>
              <a:rPr lang="el-GR" dirty="0" err="1"/>
              <a:t>Bowman</a:t>
            </a:r>
            <a:r>
              <a:rPr lang="el-GR" dirty="0"/>
              <a:t>. Το διήθημα δεν περιέχει κύτταρα, περιέχει όλα τα υπόλοιπα συστατικά του πλάσματος (γλυκόζη, ηλεκτρολύτες, ουρία, κρεατινίνη), εκτός από πρωτεϊνες με ΜΒ μεγαλύτερο από 68 kDa. Το ισότονο προς το πλάσμα διήθημα φέρεται στα σωληνάρια, όπου τροποποιείται η σύσταση του με την απορρόφηση ή την έκκριση διάφορων ουσιών. </a:t>
            </a:r>
            <a:endParaRPr dirty="0"/>
          </a:p>
          <a:p>
            <a:pPr marL="285750" lvl="0" indent="-285750" algn="just" rtl="0">
              <a:lnSpc>
                <a:spcPct val="100000"/>
              </a:lnSpc>
              <a:spcBef>
                <a:spcPts val="0"/>
              </a:spcBef>
              <a:spcAft>
                <a:spcPts val="0"/>
              </a:spcAft>
              <a:buClr>
                <a:schemeClr val="dk1"/>
              </a:buClr>
              <a:buSzPts val="1200"/>
              <a:buFont typeface="Arial"/>
              <a:buChar char="•"/>
            </a:pPr>
            <a:r>
              <a:rPr lang="el-GR" dirty="0"/>
              <a:t>Καθώς το πρόουρο, διέρχεται δια των εγγύς εσπειραμένων σωληναρίων επαναρροφάται όλο το ποσό γλυκόζης, του Κ+, του ουρικού οξέος και των αμινοξέων καθώς και το 60% περίπου του </a:t>
            </a:r>
            <a:r>
              <a:rPr lang="el-GR" dirty="0" err="1"/>
              <a:t>Νa</a:t>
            </a:r>
            <a:r>
              <a:rPr lang="el-GR" dirty="0"/>
              <a:t> και του H20. Στο τμήμα αυτό αρχίζει η ρύθμιση της οξεοβασικής ισορροπίας, με σχεδόν πλήρη επαναρρόφηση των διττανθρακικών. </a:t>
            </a:r>
            <a:endParaRPr dirty="0"/>
          </a:p>
          <a:p>
            <a:pPr marL="285750" lvl="0" indent="-285750" algn="just" rtl="0">
              <a:lnSpc>
                <a:spcPct val="100000"/>
              </a:lnSpc>
              <a:spcBef>
                <a:spcPts val="0"/>
              </a:spcBef>
              <a:spcAft>
                <a:spcPts val="0"/>
              </a:spcAft>
              <a:buClr>
                <a:schemeClr val="dk1"/>
              </a:buClr>
              <a:buSzPts val="1200"/>
              <a:buFont typeface="Arial"/>
              <a:buChar char="•"/>
            </a:pPr>
            <a:r>
              <a:rPr lang="el-GR" dirty="0"/>
              <a:t>Ο όγκος του διηθήματος από το εγγύς εσπειραμένο σωληνάριο φέρεται στην αγκύλη του Henle. Εκεί, το 25% του διηθέντος </a:t>
            </a:r>
            <a:r>
              <a:rPr lang="el-GR" dirty="0" err="1"/>
              <a:t>Νa</a:t>
            </a:r>
            <a:r>
              <a:rPr lang="el-GR" dirty="0"/>
              <a:t>+ επαναρροφάται, χωρίς να επαναρροφάται H20. </a:t>
            </a:r>
            <a:endParaRPr dirty="0"/>
          </a:p>
          <a:p>
            <a:pPr marL="285750" lvl="0" indent="-285750" algn="just" rtl="0">
              <a:lnSpc>
                <a:spcPct val="100000"/>
              </a:lnSpc>
              <a:spcBef>
                <a:spcPts val="0"/>
              </a:spcBef>
              <a:spcAft>
                <a:spcPts val="0"/>
              </a:spcAft>
              <a:buClr>
                <a:schemeClr val="dk1"/>
              </a:buClr>
              <a:buSzPts val="1200"/>
              <a:buFont typeface="Arial"/>
              <a:buChar char="•"/>
            </a:pPr>
            <a:r>
              <a:rPr lang="el-GR" dirty="0"/>
              <a:t>Το άπω εσπειραμένο σωληνάριο με την απέκκριση H+ και την παραγωγή αμμωνίας συμβάλλουν στη διατήρηση της οξεοβασικής ισορροπίας. Ακόμη, στα άπω εσπειραμένα σωληνάρια, απεκκρίνεται Κ+ και ουρικό οξύ ενώ επαναρροφάται μικρή ποσότητα του διηθέντος </a:t>
            </a:r>
            <a:r>
              <a:rPr lang="el-GR" dirty="0" err="1"/>
              <a:t>Νa</a:t>
            </a:r>
            <a:r>
              <a:rPr lang="el-GR" dirty="0"/>
              <a:t>+.</a:t>
            </a:r>
            <a:endParaRPr dirty="0"/>
          </a:p>
          <a:p>
            <a:pPr marL="285750" lvl="0" indent="-285750" algn="just" rtl="0">
              <a:lnSpc>
                <a:spcPct val="100000"/>
              </a:lnSpc>
              <a:spcBef>
                <a:spcPts val="0"/>
              </a:spcBef>
              <a:spcAft>
                <a:spcPts val="0"/>
              </a:spcAft>
              <a:buClr>
                <a:schemeClr val="dk1"/>
              </a:buClr>
              <a:buSzPts val="1200"/>
              <a:buFont typeface="Arial"/>
              <a:buChar char="•"/>
            </a:pPr>
            <a:r>
              <a:rPr lang="el-GR" dirty="0"/>
              <a:t>H συμπύκνωση των ουρών επιτυγχάνεται κυρίως στα άπω εσπειραμένα σωληνάρια και τα αθροιστικά, όπου H20 επαναρροφάται σε μεγαλύτερη αναλογία από τις διαλυτές ουσίες. Για τη μεγάλη αυτή επαναρρόφηση H20, είναι απαραίτητες η δράση της ADH και η υπερωσμωτικότητα του διάμεσου χώρου. </a:t>
            </a:r>
            <a:endParaRPr dirty="0"/>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el-GR" dirty="0"/>
              <a:t>Μερικά από τα κύτταρα του επιθηλίου του άπω εσπειραμένου σωληναρίου διαφοροποιούνται ως προς την λειτουργία τους και αποτελούν την πυκνή κηλίδα. Τα κύτταρα αυτά βρίσκονται σε στενή ανατομική και λειτουργική συνάφεια με διαφοροποιημένα κύτταρα του λείου μυϊκού τοιχώματος, κυρίως του προσαγωγού αλλά και του απαγωγού αρτηριολίου του ίδιου νεφρώνα και μαζί με τα μεσαγγειακά κύτταρα του διάμεσου ιστού αυτής της περιοχής απαρτίζουν την παρασπειραματική συσκευή. Η συσκευή αυτή, μέσω μηνυμάτων που αποστέλλονται από κύτταρα της πυκνής κηλίδας, καθορίζει τον εξωκυττάριο όγκο αίματος και το ρυθμό απελευθέρωσης ρενίνης. Έτσι, σε αύξηση του NaCI του σωληναριακού πρόουρου, τα κύτταρα της πυκνής κηλίδας απελευθερώνουν αυξημένα ποσά ΑΤΡ και μειωμένα ποσά προσταγλαδίνης, με αποτέλεσμα να αυξάνεται ο τόνος του προσαγωγού αρτηριολίου και να μειώνεται η απελευθέρωση ρενίνης. Αντίθετα, η ελάττωση της περιεκτικότητας του πρόουρου του άπω εσπειραμένου σωληναρίου σε NaCI, προκαλεί μέσω της ελαττωμένης παραγωγής ΑΤΡ και της αυξημένης προσταγλαδίνης Ε2 από τα κύτταρα της πυκνής κηλίδας, διέγερση των κοκκιωδών κυττάρων του προσαγωγού αρτηριολίου και παραγωγή ρενίνης.  Η ενεργοποίηση του συστήματος αρχίζει με την απελευθέρωση ρενίνης από τα παρασπειραματικά κύτταρα, με κύριο ερέθισμα την ελάττωση της πίεσης στο προσαγωγό αρτηρίδιο. Η ρενίνη μετατρέπει το αγγειοτενσινογόνο , που παράγεται στο ήπαρ, σε αγγειοτενσίνη Ι, η οποία στην συνέχεια με την δράση του μετατρεπτικού ενζύμου της αγγειοτενσίνης, μετατρέπεται σε αγγειοτενσίνη ΙΙ. Η αγγειοτενσίνη ΙΙ διεγείρει την σύνθεση της αλδοστερόνης κυρίως από τα επινεφρίδια. Η αγγειοτενσίνη ΙΙ και η αλδοστερόνη, δρώντας άμεσα στα εσπειραμένα σωληνάρια αυξάνουν την επαναρρόφηση Να+. Η νορεπινεφρίνη προάγει την κατακράτηση </a:t>
            </a:r>
            <a:r>
              <a:rPr lang="el-GR" dirty="0" err="1"/>
              <a:t>Νa</a:t>
            </a:r>
            <a:r>
              <a:rPr lang="el-GR" dirty="0"/>
              <a:t>+, ελαττώνοντας την αιμάτωση του νεφρού και κατ΄επέκταση το ποσό </a:t>
            </a:r>
            <a:r>
              <a:rPr lang="el-GR" dirty="0" err="1"/>
              <a:t>Νa</a:t>
            </a:r>
            <a:r>
              <a:rPr lang="el-GR" dirty="0"/>
              <a:t>+ που διηθείται στο σπείραμα και παράλληλα το ποσό ρενίνης που απελευθερώνεται. </a:t>
            </a:r>
            <a:endParaRPr dirty="0"/>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a:p>
        </p:txBody>
      </p:sp>
      <p:sp>
        <p:nvSpPr>
          <p:cNvPr id="155" name="Google Shape;1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1200"/>
              <a:buFont typeface="Arial"/>
              <a:buChar char="•"/>
            </a:pPr>
            <a:r>
              <a:rPr lang="el-GR" sz="1200" b="1" dirty="0"/>
              <a:t>Στο παχύ ανιόν σκέλος της αγκύλης του Henle, Na</a:t>
            </a:r>
            <a:r>
              <a:rPr lang="el-GR" sz="1200" b="1" baseline="30000" dirty="0"/>
              <a:t>+</a:t>
            </a:r>
            <a:r>
              <a:rPr lang="el-GR" sz="1200" b="1" dirty="0"/>
              <a:t> </a:t>
            </a:r>
            <a:r>
              <a:rPr lang="el-GR" b="1" dirty="0"/>
              <a:t>απορροφάται</a:t>
            </a:r>
            <a:r>
              <a:rPr lang="el-GR" sz="1200" b="1" dirty="0"/>
              <a:t> από τον σωληναριακό αυλό στο κύτταρο μαζί με δύο μόρια Κ</a:t>
            </a:r>
            <a:r>
              <a:rPr lang="el-GR" sz="1200" b="1" baseline="30000" dirty="0"/>
              <a:t>+</a:t>
            </a:r>
            <a:r>
              <a:rPr lang="el-GR" sz="1200" b="1" dirty="0"/>
              <a:t>, CI</a:t>
            </a:r>
            <a:r>
              <a:rPr lang="el-GR" sz="1200" b="1" baseline="30000" dirty="0"/>
              <a:t>- </a:t>
            </a:r>
            <a:r>
              <a:rPr lang="el-GR" sz="1200" b="1" dirty="0"/>
              <a:t>υπό την μεσολάβηση του NKCC2 μεταφορέα </a:t>
            </a:r>
            <a:endParaRPr dirty="0"/>
          </a:p>
          <a:p>
            <a:pPr marL="342900" lvl="0" indent="-342900" algn="just" rtl="0">
              <a:lnSpc>
                <a:spcPct val="100000"/>
              </a:lnSpc>
              <a:spcBef>
                <a:spcPts val="0"/>
              </a:spcBef>
              <a:spcAft>
                <a:spcPts val="0"/>
              </a:spcAft>
              <a:buClr>
                <a:schemeClr val="dk1"/>
              </a:buClr>
              <a:buSzPts val="1200"/>
              <a:buFont typeface="Arial"/>
              <a:buChar char="•"/>
            </a:pPr>
            <a:r>
              <a:rPr lang="el-GR" sz="1200" b="1" dirty="0"/>
              <a:t>Έπειτα, το CI</a:t>
            </a:r>
            <a:r>
              <a:rPr lang="el-GR" sz="1200" b="1" baseline="30000" dirty="0"/>
              <a:t>-  </a:t>
            </a:r>
            <a:r>
              <a:rPr lang="el-GR" sz="1200" b="1" dirty="0"/>
              <a:t>φεύγει από το κύτταρο μέσω των διαύλων χλωρίου της </a:t>
            </a:r>
            <a:r>
              <a:rPr lang="el-GR" b="1" dirty="0"/>
              <a:t>πλαγιοβασικής</a:t>
            </a:r>
            <a:r>
              <a:rPr lang="el-GR" sz="1200" b="1" dirty="0"/>
              <a:t> μεμβράνης, κυρίως του </a:t>
            </a:r>
            <a:r>
              <a:rPr lang="el-GR" b="1" dirty="0"/>
              <a:t>CLANK</a:t>
            </a:r>
            <a:r>
              <a:rPr lang="en-US" b="1" dirty="0"/>
              <a:t>A</a:t>
            </a:r>
            <a:r>
              <a:rPr lang="el-GR" sz="1200" b="1" dirty="0"/>
              <a:t>, και σε μικρότερο βαθμό δια του CLCNKA  </a:t>
            </a:r>
            <a:endParaRPr dirty="0"/>
          </a:p>
          <a:p>
            <a:pPr marL="342900" lvl="0" indent="-342900" algn="just" rtl="0">
              <a:lnSpc>
                <a:spcPct val="100000"/>
              </a:lnSpc>
              <a:spcBef>
                <a:spcPts val="0"/>
              </a:spcBef>
              <a:spcAft>
                <a:spcPts val="0"/>
              </a:spcAft>
              <a:buClr>
                <a:schemeClr val="dk1"/>
              </a:buClr>
              <a:buSzPts val="1200"/>
              <a:buFont typeface="Arial"/>
              <a:buChar char="•"/>
            </a:pPr>
            <a:r>
              <a:rPr lang="el-GR" sz="1200" b="1" dirty="0"/>
              <a:t>Το Na</a:t>
            </a:r>
            <a:r>
              <a:rPr lang="el-GR" sz="1200" b="1" baseline="30000" dirty="0"/>
              <a:t>+</a:t>
            </a:r>
            <a:r>
              <a:rPr lang="el-GR" sz="1200" b="1" dirty="0"/>
              <a:t> απομακρύνεται από το κύτταρο με την αντλία Na</a:t>
            </a:r>
            <a:r>
              <a:rPr lang="el-GR" sz="1200" b="1" baseline="30000" dirty="0"/>
              <a:t>+</a:t>
            </a:r>
            <a:r>
              <a:rPr lang="el-GR" sz="1200" b="1" dirty="0"/>
              <a:t> - </a:t>
            </a:r>
            <a:r>
              <a:rPr lang="el-GR" b="1" dirty="0"/>
              <a:t>K</a:t>
            </a:r>
            <a:r>
              <a:rPr lang="el-GR" sz="1200" b="1" baseline="30000" dirty="0"/>
              <a:t>+ </a:t>
            </a:r>
            <a:r>
              <a:rPr lang="el-GR" sz="1200" b="1" dirty="0"/>
              <a:t>ATPase. Η αντλία απομακρύνει 3 μόρια Na</a:t>
            </a:r>
            <a:r>
              <a:rPr lang="el-GR" sz="1200" b="1" baseline="30000" dirty="0"/>
              <a:t>+  </a:t>
            </a:r>
            <a:r>
              <a:rPr lang="el-GR" sz="1200" b="1" dirty="0"/>
              <a:t>από το κύτταρο και εισάγει 2 μόρια Κ</a:t>
            </a:r>
            <a:r>
              <a:rPr lang="el-GR" sz="1200" b="1" baseline="30000" dirty="0"/>
              <a:t>+ </a:t>
            </a:r>
            <a:endParaRPr sz="1200" b="1" dirty="0"/>
          </a:p>
          <a:p>
            <a:pPr marL="342900" lvl="0" indent="-342900" algn="just" rtl="0">
              <a:lnSpc>
                <a:spcPct val="100000"/>
              </a:lnSpc>
              <a:spcBef>
                <a:spcPts val="0"/>
              </a:spcBef>
              <a:spcAft>
                <a:spcPts val="0"/>
              </a:spcAft>
              <a:buClr>
                <a:schemeClr val="dk1"/>
              </a:buClr>
              <a:buSzPts val="1200"/>
              <a:buFont typeface="Arial"/>
              <a:buChar char="•"/>
            </a:pPr>
            <a:r>
              <a:rPr lang="el-GR" sz="1200" b="1" dirty="0"/>
              <a:t>Τέλος, το Κ</a:t>
            </a:r>
            <a:r>
              <a:rPr lang="el-GR" sz="1200" b="1" baseline="30000" dirty="0"/>
              <a:t>+ </a:t>
            </a:r>
            <a:r>
              <a:rPr lang="el-GR" sz="1200" b="1" dirty="0"/>
              <a:t>ανακυκλώνεται πίσω στον σωληναριακό αυλό υπό την μεσολάβηση του KCNJ1 μεταφορέα</a:t>
            </a:r>
            <a:endParaRPr sz="1200" b="1" dirty="0">
              <a:solidFill>
                <a:srgbClr val="131413"/>
              </a:solidFill>
              <a:latin typeface="Times"/>
              <a:ea typeface="Times"/>
              <a:cs typeface="Times"/>
              <a:sym typeface="Times"/>
            </a:endParaRPr>
          </a:p>
          <a:p>
            <a:pPr marL="342900" lvl="0" indent="-342900" algn="just" rtl="0">
              <a:lnSpc>
                <a:spcPct val="100000"/>
              </a:lnSpc>
              <a:spcBef>
                <a:spcPts val="0"/>
              </a:spcBef>
              <a:spcAft>
                <a:spcPts val="0"/>
              </a:spcAft>
              <a:buClr>
                <a:srgbClr val="131413"/>
              </a:buClr>
              <a:buSzPts val="1200"/>
              <a:buFont typeface="Arial"/>
              <a:buChar char="•"/>
            </a:pPr>
            <a:r>
              <a:rPr lang="el-GR" sz="1200" b="1" dirty="0">
                <a:solidFill>
                  <a:srgbClr val="131413"/>
                </a:solidFill>
              </a:rPr>
              <a:t>Η ανακύκλωση αυτή καθιερώνει το θετικό στον αυλό διεπιθηλιακό δυναμικό, απαραίτητο για την παρακυτταρική πρόσληψη κατιόντων ( Mg</a:t>
            </a:r>
            <a:r>
              <a:rPr lang="el-GR" sz="1200" b="1" baseline="30000" dirty="0">
                <a:solidFill>
                  <a:srgbClr val="131413"/>
                </a:solidFill>
              </a:rPr>
              <a:t>2+</a:t>
            </a:r>
            <a:r>
              <a:rPr lang="el-GR" sz="1200" b="1" dirty="0">
                <a:solidFill>
                  <a:srgbClr val="131413"/>
                </a:solidFill>
              </a:rPr>
              <a:t>, Ca</a:t>
            </a:r>
            <a:r>
              <a:rPr lang="el-GR" sz="1200" b="1" baseline="30000" dirty="0">
                <a:solidFill>
                  <a:srgbClr val="131413"/>
                </a:solidFill>
              </a:rPr>
              <a:t>2+</a:t>
            </a:r>
            <a:r>
              <a:rPr lang="el-GR" sz="1200" b="1" dirty="0">
                <a:solidFill>
                  <a:srgbClr val="131413"/>
                </a:solidFill>
              </a:rPr>
              <a:t>)</a:t>
            </a:r>
            <a:endParaRPr dirty="0"/>
          </a:p>
          <a:p>
            <a:pPr marL="342900" lvl="0" indent="-342900" algn="just" rtl="0">
              <a:lnSpc>
                <a:spcPct val="100000"/>
              </a:lnSpc>
              <a:spcBef>
                <a:spcPts val="0"/>
              </a:spcBef>
              <a:spcAft>
                <a:spcPts val="0"/>
              </a:spcAft>
              <a:buClr>
                <a:srgbClr val="131413"/>
              </a:buClr>
              <a:buSzPts val="1200"/>
              <a:buFont typeface="Arial"/>
              <a:buChar char="•"/>
            </a:pPr>
            <a:r>
              <a:rPr lang="el-GR" sz="1200" dirty="0">
                <a:solidFill>
                  <a:srgbClr val="131413"/>
                </a:solidFill>
              </a:rPr>
              <a:t>Η μειωμένη επαναρρόφηση άλατος στο παχύ ανιόν σκέλος της αγκύλης του Henle προάγει την υπερέκκριση ρενίνης (παρασπειραματικά κύτταρα) και αλδοστερόνης (επινεφρίδια)</a:t>
            </a:r>
            <a:endParaRPr sz="1200" dirty="0">
              <a:solidFill>
                <a:srgbClr val="131413"/>
              </a:solidFill>
            </a:endParaRPr>
          </a:p>
          <a:p>
            <a:pPr marL="342900" lvl="0" indent="-342900" algn="just" rtl="0">
              <a:lnSpc>
                <a:spcPct val="100000"/>
              </a:lnSpc>
              <a:spcBef>
                <a:spcPts val="0"/>
              </a:spcBef>
              <a:spcAft>
                <a:spcPts val="0"/>
              </a:spcAft>
              <a:buClr>
                <a:srgbClr val="131413"/>
              </a:buClr>
              <a:buSzPts val="1200"/>
              <a:buFont typeface="Arial"/>
              <a:buChar char="•"/>
            </a:pPr>
            <a:r>
              <a:rPr lang="el-GR" sz="1200" dirty="0">
                <a:solidFill>
                  <a:srgbClr val="131413"/>
                </a:solidFill>
              </a:rPr>
              <a:t>Η αλδοστερόνη προάγει την επαναρρόφηση </a:t>
            </a:r>
            <a:r>
              <a:rPr lang="el-GR" sz="1200" b="1" dirty="0" err="1">
                <a:solidFill>
                  <a:srgbClr val="131413"/>
                </a:solidFill>
              </a:rPr>
              <a:t>Νa</a:t>
            </a:r>
            <a:r>
              <a:rPr lang="el-GR" sz="1200" b="1" baseline="30000" dirty="0">
                <a:solidFill>
                  <a:srgbClr val="131413"/>
                </a:solidFill>
              </a:rPr>
              <a:t>+</a:t>
            </a:r>
            <a:r>
              <a:rPr lang="el-GR" sz="1200" b="1" dirty="0">
                <a:solidFill>
                  <a:srgbClr val="131413"/>
                </a:solidFill>
              </a:rPr>
              <a:t>, CI</a:t>
            </a:r>
            <a:r>
              <a:rPr lang="el-GR" sz="1200" b="1" baseline="30000" dirty="0">
                <a:solidFill>
                  <a:srgbClr val="131413"/>
                </a:solidFill>
              </a:rPr>
              <a:t>-  </a:t>
            </a:r>
            <a:r>
              <a:rPr lang="el-GR" sz="1200" b="1" dirty="0">
                <a:solidFill>
                  <a:srgbClr val="131413"/>
                </a:solidFill>
              </a:rPr>
              <a:t>ενώ παράλληλα προάγει την απέκκριση Κ</a:t>
            </a:r>
            <a:r>
              <a:rPr lang="el-GR" sz="1200" b="1" baseline="30000" dirty="0">
                <a:solidFill>
                  <a:srgbClr val="131413"/>
                </a:solidFill>
              </a:rPr>
              <a:t>+</a:t>
            </a:r>
            <a:r>
              <a:rPr lang="el-GR" sz="1200" dirty="0">
                <a:solidFill>
                  <a:srgbClr val="131413"/>
                </a:solidFill>
              </a:rPr>
              <a:t>, με αποτέλεσμα την υποκαλιαιμική υποχλωραιμική αλκάλωση</a:t>
            </a:r>
            <a:endParaRPr sz="1200" dirty="0">
              <a:solidFill>
                <a:srgbClr val="131413"/>
              </a:solidFill>
            </a:endParaRPr>
          </a:p>
          <a:p>
            <a:pPr marL="342900" lvl="0" indent="-342900" algn="just" rtl="0">
              <a:lnSpc>
                <a:spcPct val="100000"/>
              </a:lnSpc>
              <a:spcBef>
                <a:spcPts val="0"/>
              </a:spcBef>
              <a:spcAft>
                <a:spcPts val="0"/>
              </a:spcAft>
              <a:buClr>
                <a:srgbClr val="131413"/>
              </a:buClr>
              <a:buSzPts val="1200"/>
              <a:buFont typeface="Arial"/>
              <a:buChar char="•"/>
            </a:pPr>
            <a:r>
              <a:rPr lang="el-GR" sz="1200" dirty="0">
                <a:solidFill>
                  <a:srgbClr val="131413"/>
                </a:solidFill>
              </a:rPr>
              <a:t>Ταυτόχρονα, </a:t>
            </a:r>
            <a:r>
              <a:rPr lang="el-GR" sz="1200" b="1" dirty="0">
                <a:solidFill>
                  <a:srgbClr val="131413"/>
                </a:solidFill>
              </a:rPr>
              <a:t>η διαταραχή του θετικού δυναμικού </a:t>
            </a:r>
            <a:r>
              <a:rPr lang="el-GR" sz="1200" dirty="0">
                <a:solidFill>
                  <a:srgbClr val="131413"/>
                </a:solidFill>
              </a:rPr>
              <a:t>της διεπιθηλιακής μεμβράνης του αυλού οδηγεί σε μειωμένη πρόσληψη κατιόντων, γεγονός που εκδηλώνεται ως </a:t>
            </a:r>
            <a:r>
              <a:rPr lang="el-GR" sz="1200" b="1" dirty="0">
                <a:solidFill>
                  <a:srgbClr val="131413"/>
                </a:solidFill>
              </a:rPr>
              <a:t>υπερασβεστιουρία.</a:t>
            </a:r>
            <a:endParaRPr dirty="0"/>
          </a:p>
          <a:p>
            <a:pPr marL="342900" lvl="0" indent="-266700" algn="just" rtl="0">
              <a:lnSpc>
                <a:spcPct val="100000"/>
              </a:lnSpc>
              <a:spcBef>
                <a:spcPts val="0"/>
              </a:spcBef>
              <a:spcAft>
                <a:spcPts val="0"/>
              </a:spcAft>
              <a:buClr>
                <a:schemeClr val="dk1"/>
              </a:buClr>
              <a:buSzPts val="1200"/>
              <a:buFont typeface="Arial"/>
              <a:buNone/>
            </a:pPr>
            <a:endParaRPr sz="1200" dirty="0">
              <a:solidFill>
                <a:srgbClr val="131413"/>
              </a:solidFill>
            </a:endParaRPr>
          </a:p>
          <a:p>
            <a:pPr marL="0" lvl="0" indent="0" algn="l" rtl="0">
              <a:lnSpc>
                <a:spcPct val="100000"/>
              </a:lnSpc>
              <a:spcBef>
                <a:spcPts val="0"/>
              </a:spcBef>
              <a:spcAft>
                <a:spcPts val="0"/>
              </a:spcAft>
              <a:buSzPts val="1400"/>
              <a:buNone/>
            </a:pPr>
            <a:endParaRPr dirty="0"/>
          </a:p>
        </p:txBody>
      </p:sp>
      <p:sp>
        <p:nvSpPr>
          <p:cNvPr id="177" name="Google Shape;1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l-GR"/>
              <a:t>Ο μεταφορέας NCC εισάγει ένα ιόν νατρίου και ένα ιόν χλωρίου από τον αυλό στο κύτταρο</a:t>
            </a:r>
            <a:endParaRPr/>
          </a:p>
          <a:p>
            <a:pPr marL="171450" lvl="0" indent="-171450" algn="l" rtl="0">
              <a:lnSpc>
                <a:spcPct val="100000"/>
              </a:lnSpc>
              <a:spcBef>
                <a:spcPts val="0"/>
              </a:spcBef>
              <a:spcAft>
                <a:spcPts val="0"/>
              </a:spcAft>
              <a:buClr>
                <a:schemeClr val="dk1"/>
              </a:buClr>
              <a:buSzPts val="1200"/>
              <a:buFont typeface="Arial"/>
              <a:buChar char="•"/>
            </a:pPr>
            <a:r>
              <a:rPr lang="el-GR"/>
              <a:t>Αυτός ο μεταφορέας μπορεί να αποκλειστεί από θειαζιδικά διουρητικά. Οι μεταλλάξεις στο γονίδιο που κωδικοποιεί το NCC προκαλούν σύνδρομο Gitelman</a:t>
            </a:r>
            <a:endParaRPr/>
          </a:p>
          <a:p>
            <a:pPr marL="171450" lvl="0" indent="-171450" algn="l" rtl="0">
              <a:lnSpc>
                <a:spcPct val="100000"/>
              </a:lnSpc>
              <a:spcBef>
                <a:spcPts val="0"/>
              </a:spcBef>
              <a:spcAft>
                <a:spcPts val="0"/>
              </a:spcAft>
              <a:buClr>
                <a:schemeClr val="dk1"/>
              </a:buClr>
              <a:buSzPts val="1200"/>
              <a:buFont typeface="Arial"/>
              <a:buChar char="•"/>
            </a:pPr>
            <a:r>
              <a:rPr lang="el-GR"/>
              <a:t>Το χλώριο φεύγει από το κύτταρο μέσω του βασικοπλευρικού καναλιού CLCNKB, το οποίο χρειάζεται την υπομονάδα Barttin για να λειτουργήσει. Και οι δύο πρωτεΐνες εκφράζονται τόσο στο παχύ ανιόν σκέλος της αγκύλης του Henle  όσο και στο άπω εσπειραμένο σωληνάριο.  Η μειωμένη λειτουργία μπορεί να προκαλέσει σύνδρομο Bartter τύπου 3 και 4α. </a:t>
            </a:r>
            <a:endParaRPr/>
          </a:p>
          <a:p>
            <a:pPr marL="171450" lvl="0" indent="-171450" algn="l" rtl="0">
              <a:lnSpc>
                <a:spcPct val="100000"/>
              </a:lnSpc>
              <a:spcBef>
                <a:spcPts val="0"/>
              </a:spcBef>
              <a:spcAft>
                <a:spcPts val="0"/>
              </a:spcAft>
              <a:buClr>
                <a:schemeClr val="dk1"/>
              </a:buClr>
              <a:buSzPts val="1200"/>
              <a:buFont typeface="Arial"/>
              <a:buChar char="•"/>
            </a:pPr>
            <a:r>
              <a:rPr lang="el-GR"/>
              <a:t>Το νάτριο μπορεί να εξέλθει από το κύτταρο μέσω της βασοπλευρικής Na-K-ATPase που εξάγει ενεργά τρία ιόντα νατρίου ενώ εισάγει δύο ιόντα καλίου </a:t>
            </a:r>
            <a:endParaRPr/>
          </a:p>
          <a:p>
            <a:pPr marL="171450" lvl="0" indent="-171450" algn="l" rtl="0">
              <a:lnSpc>
                <a:spcPct val="100000"/>
              </a:lnSpc>
              <a:spcBef>
                <a:spcPts val="0"/>
              </a:spcBef>
              <a:spcAft>
                <a:spcPts val="0"/>
              </a:spcAft>
              <a:buClr>
                <a:schemeClr val="dk1"/>
              </a:buClr>
              <a:buSzPts val="1200"/>
              <a:buFont typeface="Arial"/>
              <a:buChar char="•"/>
            </a:pPr>
            <a:r>
              <a:rPr lang="el-GR"/>
              <a:t>Το κάλιο ανακυκλώνεται αμέσως και αντλείται έξω από το κύτταρο από το κανάλι καλίου KCNJ10, μεταλλάξεις στις οποίες προκαλούν το σύνδρομο EAST. Το ασβέστιο και το μαγνήσιο εισάγονται από το TRPV5 και το TRPM6, αντίστοιχα. </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187" name="Google Shape;18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4"/>
        <p:cNvGrpSpPr/>
        <p:nvPr/>
      </p:nvGrpSpPr>
      <p:grpSpPr>
        <a:xfrm>
          <a:off x="0" y="0"/>
          <a:ext cx="0" cy="0"/>
          <a:chOff x="0" y="0"/>
          <a:chExt cx="0" cy="0"/>
        </a:xfrm>
      </p:grpSpPr>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5183188" y="987425"/>
            <a:ext cx="6172200" cy="4873625"/>
          </a:xfrm>
          <a:prstGeom prst="rect">
            <a:avLst/>
          </a:prstGeom>
          <a:noFill/>
          <a:ln>
            <a:noFill/>
          </a:ln>
        </p:spPr>
      </p:sp>
      <p:sp>
        <p:nvSpPr>
          <p:cNvPr id="68" name="Google Shape;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ncbi.nlm.nih.gov/pmc/articles/PMC582759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cbi.nlm.nih.gov/pmc/articles/PMC582759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ncbi.nlm.nih.gov/pmc/articles/PMC582759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2216310"/>
            <a:ext cx="9144000" cy="685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l-GR" sz="3600" b="1"/>
              <a:t>Σωληναριοπάθειες με απώλεια άλατος </a:t>
            </a:r>
            <a:endParaRPr/>
          </a:p>
        </p:txBody>
      </p:sp>
      <p:sp>
        <p:nvSpPr>
          <p:cNvPr id="89" name="Google Shape;89;p1"/>
          <p:cNvSpPr txBox="1"/>
          <p:nvPr/>
        </p:nvSpPr>
        <p:spPr>
          <a:xfrm>
            <a:off x="476625" y="3277299"/>
            <a:ext cx="3331500" cy="1214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000"/>
              <a:buFont typeface="Calibri"/>
              <a:buNone/>
            </a:pPr>
            <a:r>
              <a:rPr lang="el-GR" sz="2000" b="1" i="0" u="none" strike="noStrike" cap="none">
                <a:solidFill>
                  <a:schemeClr val="dk1"/>
                </a:solidFill>
                <a:latin typeface="Calibri"/>
                <a:ea typeface="Calibri"/>
                <a:cs typeface="Calibri"/>
                <a:sym typeface="Calibri"/>
              </a:rPr>
              <a:t>Φοιτητές:</a:t>
            </a:r>
            <a:endParaRPr sz="20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Calibri"/>
              <a:buNone/>
            </a:pPr>
            <a:r>
              <a:rPr lang="el-GR" sz="2000" b="0" i="0" u="none" strike="noStrike" cap="none">
                <a:solidFill>
                  <a:schemeClr val="dk1"/>
                </a:solidFill>
                <a:latin typeface="Calibri"/>
                <a:ea typeface="Calibri"/>
                <a:cs typeface="Calibri"/>
                <a:sym typeface="Calibri"/>
              </a:rPr>
              <a:t>Θεοδώρα Ζαρογιάννη </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Calibri"/>
              <a:buNone/>
            </a:pPr>
            <a:r>
              <a:rPr lang="el-GR" sz="2000" b="0" i="0" u="none" strike="noStrike" cap="none">
                <a:solidFill>
                  <a:schemeClr val="dk1"/>
                </a:solidFill>
                <a:latin typeface="Calibri"/>
                <a:ea typeface="Calibri"/>
                <a:cs typeface="Calibri"/>
                <a:sym typeface="Calibri"/>
              </a:rPr>
              <a:t>Κυριακή Ζιάμπα </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Calibri"/>
              <a:buNone/>
            </a:pPr>
            <a:r>
              <a:rPr lang="el-GR" sz="2000" b="0" i="0" u="none" strike="noStrike" cap="none">
                <a:solidFill>
                  <a:schemeClr val="dk1"/>
                </a:solidFill>
                <a:latin typeface="Calibri"/>
                <a:ea typeface="Calibri"/>
                <a:cs typeface="Calibri"/>
                <a:sym typeface="Calibri"/>
              </a:rPr>
              <a:t>Ορέστης Καραγκούνης </a:t>
            </a:r>
            <a:endParaRPr sz="1400" b="0" i="0" u="none" strike="noStrike" cap="none">
              <a:solidFill>
                <a:srgbClr val="000000"/>
              </a:solidFill>
              <a:latin typeface="Calibri"/>
              <a:ea typeface="Calibri"/>
              <a:cs typeface="Calibri"/>
              <a:sym typeface="Calibri"/>
            </a:endParaRPr>
          </a:p>
        </p:txBody>
      </p:sp>
      <p:sp>
        <p:nvSpPr>
          <p:cNvPr id="90" name="Google Shape;90;p1"/>
          <p:cNvSpPr txBox="1"/>
          <p:nvPr/>
        </p:nvSpPr>
        <p:spPr>
          <a:xfrm>
            <a:off x="476625" y="4715275"/>
            <a:ext cx="9503700" cy="14223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000"/>
              <a:buFont typeface="Calibri"/>
              <a:buNone/>
            </a:pPr>
            <a:r>
              <a:rPr lang="el-GR" sz="2000" b="1" i="0" u="none" strike="noStrike" cap="none">
                <a:solidFill>
                  <a:schemeClr val="dk1"/>
                </a:solidFill>
                <a:latin typeface="Calibri"/>
                <a:ea typeface="Calibri"/>
                <a:cs typeface="Calibri"/>
                <a:sym typeface="Calibri"/>
              </a:rPr>
              <a:t>Επίβλεψη:</a:t>
            </a: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Calibri"/>
              <a:buNone/>
            </a:pPr>
            <a:r>
              <a:rPr lang="el-GR" sz="2000" b="0" i="0" u="none" strike="noStrike" cap="none">
                <a:solidFill>
                  <a:schemeClr val="dk1"/>
                </a:solidFill>
                <a:latin typeface="Calibri"/>
                <a:ea typeface="Calibri"/>
                <a:cs typeface="Calibri"/>
                <a:sym typeface="Calibri"/>
              </a:rPr>
              <a:t>Κωνσταντίνος Κολλιός, Καθηγητής, Γ’ Παιδιατρική Κλινική ΑΠΘ</a:t>
            </a: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Calibri"/>
              <a:buNone/>
            </a:pPr>
            <a:endParaRPr sz="20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Calibri"/>
              <a:buNone/>
            </a:pPr>
            <a:r>
              <a:rPr lang="el-GR" sz="2000" b="1" i="0" u="none" strike="noStrike" cap="none">
                <a:solidFill>
                  <a:schemeClr val="dk1"/>
                </a:solidFill>
                <a:latin typeface="Calibri"/>
                <a:ea typeface="Calibri"/>
                <a:cs typeface="Calibri"/>
                <a:sym typeface="Calibri"/>
              </a:rPr>
              <a:t>Επιμέλεια: </a:t>
            </a: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Calibri"/>
              <a:buNone/>
            </a:pPr>
            <a:r>
              <a:rPr lang="el-GR" sz="2000" b="0" i="0" u="none" strike="noStrike" cap="none">
                <a:solidFill>
                  <a:schemeClr val="dk1"/>
                </a:solidFill>
                <a:latin typeface="Calibri"/>
                <a:ea typeface="Calibri"/>
                <a:cs typeface="Calibri"/>
                <a:sym typeface="Calibri"/>
              </a:rPr>
              <a:t>Χιονιά Χαραλαμπίδου, Ειδικευόμενη, Γ’ Παιδιατρική Κλινική ΑΠΘ</a:t>
            </a:r>
            <a:endParaRPr sz="1400" b="0" i="0" u="none" strike="noStrike" cap="none">
              <a:solidFill>
                <a:srgbClr val="000000"/>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a:stretch/>
        </p:blipFill>
        <p:spPr>
          <a:xfrm>
            <a:off x="10046368" y="188931"/>
            <a:ext cx="1815432" cy="1422400"/>
          </a:xfrm>
          <a:prstGeom prst="rect">
            <a:avLst/>
          </a:prstGeom>
          <a:noFill/>
          <a:ln>
            <a:noFill/>
          </a:ln>
        </p:spPr>
      </p:pic>
      <p:pic>
        <p:nvPicPr>
          <p:cNvPr id="92" name="Google Shape;92;p1"/>
          <p:cNvPicPr preferRelativeResize="0"/>
          <p:nvPr/>
        </p:nvPicPr>
        <p:blipFill rotWithShape="1">
          <a:blip r:embed="rId4">
            <a:alphaModFix/>
          </a:blip>
          <a:srcRect/>
          <a:stretch/>
        </p:blipFill>
        <p:spPr>
          <a:xfrm>
            <a:off x="330200" y="188931"/>
            <a:ext cx="1422400" cy="1422400"/>
          </a:xfrm>
          <a:prstGeom prst="rect">
            <a:avLst/>
          </a:prstGeom>
          <a:noFill/>
          <a:ln>
            <a:noFill/>
          </a:ln>
        </p:spPr>
      </p:pic>
      <p:sp>
        <p:nvSpPr>
          <p:cNvPr id="93" name="Google Shape;93;p1"/>
          <p:cNvSpPr txBox="1"/>
          <p:nvPr/>
        </p:nvSpPr>
        <p:spPr>
          <a:xfrm>
            <a:off x="7880465" y="6181921"/>
            <a:ext cx="3374968"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GR" sz="2000" b="0" i="0" u="none" strike="noStrike" cap="none">
                <a:solidFill>
                  <a:srgbClr val="000000"/>
                </a:solidFill>
                <a:latin typeface="Calibri"/>
                <a:ea typeface="Calibri"/>
                <a:cs typeface="Calibri"/>
                <a:sym typeface="Calibri"/>
              </a:rPr>
              <a:t>Θεσσαλονίκη, 9 Ιουνίου 2023</a:t>
            </a:r>
            <a:endParaRPr sz="2000" b="0" i="0" u="none" strike="noStrike" cap="none">
              <a:solidFill>
                <a:srgbClr val="000000"/>
              </a:solidFill>
              <a:latin typeface="Calibri"/>
              <a:ea typeface="Calibri"/>
              <a:cs typeface="Calibri"/>
              <a:sym typeface="Calibri"/>
            </a:endParaRPr>
          </a:p>
        </p:txBody>
      </p:sp>
      <p:sp>
        <p:nvSpPr>
          <p:cNvPr id="94" name="Google Shape;94;p1"/>
          <p:cNvSpPr txBox="1"/>
          <p:nvPr/>
        </p:nvSpPr>
        <p:spPr>
          <a:xfrm>
            <a:off x="1950575" y="342900"/>
            <a:ext cx="7897800" cy="1554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l-GR" sz="2000" b="0" i="0" u="none" strike="noStrike" cap="none">
                <a:solidFill>
                  <a:schemeClr val="dk1"/>
                </a:solidFill>
                <a:latin typeface="Calibri"/>
                <a:ea typeface="Calibri"/>
                <a:cs typeface="Calibri"/>
                <a:sym typeface="Calibri"/>
              </a:rPr>
              <a:t>ΙΠΠΟΚΡΑΤΕΙΟ ΓΕΝΙΚΟ ΝΟΣΟΚΟΜΕΙΟ ΘΕΣΣΑΛΟΝΙΚΗΣ</a:t>
            </a:r>
            <a:br>
              <a:rPr lang="el-GR" sz="2000" b="0" i="0" u="none" strike="noStrike" cap="none">
                <a:solidFill>
                  <a:schemeClr val="dk1"/>
                </a:solidFill>
                <a:latin typeface="Calibri"/>
                <a:ea typeface="Calibri"/>
                <a:cs typeface="Calibri"/>
                <a:sym typeface="Calibri"/>
              </a:rPr>
            </a:br>
            <a:r>
              <a:rPr lang="el-GR" sz="2000" b="0" i="0" u="none" strike="noStrike" cap="none">
                <a:solidFill>
                  <a:schemeClr val="dk1"/>
                </a:solidFill>
                <a:latin typeface="Arial"/>
                <a:ea typeface="Arial"/>
                <a:cs typeface="Arial"/>
                <a:sym typeface="Arial"/>
              </a:rPr>
              <a:t> </a:t>
            </a:r>
            <a:r>
              <a:rPr lang="el-GR" sz="2000" b="0" i="0" u="none" strike="noStrike" cap="none">
                <a:solidFill>
                  <a:schemeClr val="dk1"/>
                </a:solidFill>
                <a:latin typeface="Calibri"/>
                <a:ea typeface="Calibri"/>
                <a:cs typeface="Calibri"/>
                <a:sym typeface="Calibri"/>
              </a:rPr>
              <a:t>Γ΄ ΠΑΙΔΙΑΤΡΙΚΗ ΚΛΙΝΙΚΗ</a:t>
            </a:r>
            <a:br>
              <a:rPr lang="el-GR" sz="2000" b="0" i="0" u="none" strike="noStrike" cap="none">
                <a:solidFill>
                  <a:schemeClr val="dk1"/>
                </a:solidFill>
                <a:latin typeface="Calibri"/>
                <a:ea typeface="Calibri"/>
                <a:cs typeface="Calibri"/>
                <a:sym typeface="Calibri"/>
              </a:rPr>
            </a:br>
            <a:r>
              <a:rPr lang="el-GR" sz="2000" b="0" i="0" u="none" strike="noStrike" cap="none">
                <a:solidFill>
                  <a:schemeClr val="dk1"/>
                </a:solidFill>
                <a:latin typeface="Calibri"/>
                <a:ea typeface="Calibri"/>
                <a:cs typeface="Calibri"/>
                <a:sym typeface="Calibri"/>
              </a:rPr>
              <a:t> Διευθυντής: Καθηγητής Εμμανουήλ Ροηλίδης</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95" name="Google Shape;9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ctrTitle"/>
          </p:nvPr>
        </p:nvSpPr>
        <p:spPr>
          <a:xfrm>
            <a:off x="1997364" y="833260"/>
            <a:ext cx="7772400" cy="44765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200"/>
              <a:buFont typeface="Calibri"/>
              <a:buNone/>
            </a:pPr>
            <a:r>
              <a:rPr lang="el-GR" sz="3000" b="1">
                <a:latin typeface="Calibri"/>
                <a:ea typeface="Calibri"/>
                <a:cs typeface="Calibri"/>
                <a:sym typeface="Calibri"/>
              </a:rPr>
              <a:t>Σύνδρομο Bartter (BS)</a:t>
            </a:r>
            <a:endParaRPr sz="3000" b="1">
              <a:latin typeface="Calibri"/>
              <a:ea typeface="Calibri"/>
              <a:cs typeface="Calibri"/>
              <a:sym typeface="Calibri"/>
            </a:endParaRPr>
          </a:p>
        </p:txBody>
      </p:sp>
      <p:sp>
        <p:nvSpPr>
          <p:cNvPr id="199" name="Google Shape;199;p9"/>
          <p:cNvSpPr txBox="1"/>
          <p:nvPr/>
        </p:nvSpPr>
        <p:spPr>
          <a:xfrm>
            <a:off x="556084" y="1972868"/>
            <a:ext cx="11493600" cy="3921600"/>
          </a:xfrm>
          <a:prstGeom prst="rect">
            <a:avLst/>
          </a:prstGeom>
          <a:noFill/>
          <a:ln>
            <a:noFill/>
          </a:ln>
        </p:spPr>
        <p:txBody>
          <a:bodyPr spcFirstLastPara="1" wrap="square" lIns="91425" tIns="45700" rIns="91425" bIns="45700" anchor="b" anchorCtr="0">
            <a:noAutofit/>
          </a:bodyPr>
          <a:lstStyle/>
          <a:p>
            <a:pPr marL="457200" marR="0" lvl="0" indent="-355600" algn="just" rtl="0">
              <a:lnSpc>
                <a:spcPct val="150000"/>
              </a:lnSpc>
              <a:spcBef>
                <a:spcPts val="0"/>
              </a:spcBef>
              <a:spcAft>
                <a:spcPts val="0"/>
              </a:spcAft>
              <a:buClr>
                <a:schemeClr val="dk1"/>
              </a:buClr>
              <a:buSzPts val="2000"/>
              <a:buFont typeface="Calibri"/>
              <a:buChar char="●"/>
            </a:pPr>
            <a:r>
              <a:rPr lang="el-GR" sz="2000" b="1" i="0" u="none" strike="noStrike" cap="none" dirty="0">
                <a:solidFill>
                  <a:srgbClr val="FF0000"/>
                </a:solidFill>
                <a:latin typeface="Calibri"/>
                <a:ea typeface="Calibri"/>
                <a:cs typeface="Calibri"/>
                <a:sym typeface="Calibri"/>
              </a:rPr>
              <a:t>Ομάδα κληρονομούμενων διαταραχών απώλειας άλατος </a:t>
            </a:r>
            <a:endParaRPr sz="2000" b="1" i="0" u="none" strike="noStrike" cap="none" dirty="0">
              <a:solidFill>
                <a:srgbClr val="FF0000"/>
              </a:solidFill>
              <a:latin typeface="Calibri"/>
              <a:ea typeface="Calibri"/>
              <a:cs typeface="Calibri"/>
              <a:sym typeface="Calibri"/>
            </a:endParaRPr>
          </a:p>
          <a:p>
            <a:pPr marL="457200" marR="0" lvl="0" indent="-355600" algn="just" rtl="0">
              <a:lnSpc>
                <a:spcPct val="150000"/>
              </a:lnSpc>
              <a:spcBef>
                <a:spcPts val="0"/>
              </a:spcBef>
              <a:spcAft>
                <a:spcPts val="0"/>
              </a:spcAft>
              <a:buClr>
                <a:schemeClr val="dk1"/>
              </a:buClr>
              <a:buSzPts val="2000"/>
              <a:buFont typeface="Calibri"/>
              <a:buChar char="●"/>
            </a:pPr>
            <a:r>
              <a:rPr lang="el-GR" sz="2000" b="0" i="0" u="none" strike="noStrike" cap="none" dirty="0">
                <a:solidFill>
                  <a:schemeClr val="dk1"/>
                </a:solidFill>
                <a:latin typeface="Calibri"/>
                <a:ea typeface="Calibri"/>
                <a:cs typeface="Calibri"/>
                <a:sym typeface="Calibri"/>
              </a:rPr>
              <a:t>Μεταλλάξεις σε γονίδια που κωδικοποιούν </a:t>
            </a:r>
            <a:r>
              <a:rPr lang="el-GR" sz="2000" b="1" i="0" u="none" strike="noStrike" cap="none" dirty="0">
                <a:solidFill>
                  <a:schemeClr val="dk1"/>
                </a:solidFill>
                <a:latin typeface="Calibri"/>
                <a:ea typeface="Calibri"/>
                <a:cs typeface="Calibri"/>
                <a:sym typeface="Calibri"/>
              </a:rPr>
              <a:t>πρωτεΐνες: μεταφορείς ιόντων και δίαυλοι ιόντων </a:t>
            </a:r>
            <a:r>
              <a:rPr lang="el-GR" sz="2000" b="0" i="0" u="none" strike="noStrike" cap="none" dirty="0">
                <a:solidFill>
                  <a:schemeClr val="dk1"/>
                </a:solidFill>
                <a:latin typeface="Calibri"/>
                <a:ea typeface="Calibri"/>
                <a:cs typeface="Calibri"/>
                <a:sym typeface="Calibri"/>
              </a:rPr>
              <a:t>με αποτέλεσμα διαταραχή στην </a:t>
            </a:r>
            <a:r>
              <a:rPr lang="el-GR" sz="2000" b="0" i="0" u="none" strike="noStrike" cap="none" dirty="0" err="1">
                <a:solidFill>
                  <a:schemeClr val="dk1"/>
                </a:solidFill>
                <a:latin typeface="Calibri"/>
                <a:ea typeface="Calibri"/>
                <a:cs typeface="Calibri"/>
                <a:sym typeface="Calibri"/>
              </a:rPr>
              <a:t>επαναρρόφηση</a:t>
            </a:r>
            <a:r>
              <a:rPr lang="el-GR" sz="2000" b="0" i="0" u="none" strike="noStrike" cap="none" dirty="0">
                <a:solidFill>
                  <a:schemeClr val="dk1"/>
                </a:solidFill>
                <a:latin typeface="Calibri"/>
                <a:ea typeface="Calibri"/>
                <a:cs typeface="Calibri"/>
                <a:sym typeface="Calibri"/>
              </a:rPr>
              <a:t> </a:t>
            </a:r>
            <a:r>
              <a:rPr lang="el-GR" sz="2000" b="0" i="0" u="none" strike="noStrike" cap="none" dirty="0" err="1">
                <a:solidFill>
                  <a:schemeClr val="dk1"/>
                </a:solidFill>
                <a:latin typeface="Calibri"/>
                <a:ea typeface="Calibri"/>
                <a:cs typeface="Calibri"/>
                <a:sym typeface="Calibri"/>
              </a:rPr>
              <a:t>NaCl</a:t>
            </a:r>
            <a:r>
              <a:rPr lang="el-GR" sz="2000" b="0" i="0" u="none" strike="noStrike" cap="none" dirty="0">
                <a:solidFill>
                  <a:schemeClr val="dk1"/>
                </a:solidFill>
                <a:latin typeface="Calibri"/>
                <a:ea typeface="Calibri"/>
                <a:cs typeface="Calibri"/>
                <a:sym typeface="Calibri"/>
              </a:rPr>
              <a:t> κυρίως στο παχύ ανιόν σκέλος της αγκύλης του </a:t>
            </a:r>
            <a:r>
              <a:rPr lang="el-GR" sz="2000" b="0" i="0" u="none" strike="noStrike" cap="none" dirty="0" err="1">
                <a:solidFill>
                  <a:schemeClr val="dk1"/>
                </a:solidFill>
                <a:latin typeface="Calibri"/>
                <a:ea typeface="Calibri"/>
                <a:cs typeface="Calibri"/>
                <a:sym typeface="Calibri"/>
              </a:rPr>
              <a:t>Henle</a:t>
            </a:r>
            <a:r>
              <a:rPr lang="el-GR" sz="2000" b="0" i="0" u="none" strike="noStrike" cap="none" dirty="0">
                <a:solidFill>
                  <a:schemeClr val="dk1"/>
                </a:solidFill>
                <a:latin typeface="Calibri"/>
                <a:ea typeface="Calibri"/>
                <a:cs typeface="Calibri"/>
                <a:sym typeface="Calibri"/>
              </a:rPr>
              <a:t>.</a:t>
            </a:r>
            <a:r>
              <a:rPr lang="el-GR" sz="2000" b="1" i="0" u="none" strike="noStrike" cap="none" dirty="0">
                <a:solidFill>
                  <a:schemeClr val="dk1"/>
                </a:solidFill>
                <a:latin typeface="Calibri"/>
                <a:ea typeface="Calibri"/>
                <a:cs typeface="Calibri"/>
                <a:sym typeface="Calibri"/>
              </a:rPr>
              <a:t> </a:t>
            </a:r>
            <a:endParaRPr sz="2000" b="1" i="0" u="none" strike="noStrike" cap="none" dirty="0">
              <a:solidFill>
                <a:schemeClr val="dk1"/>
              </a:solidFill>
              <a:latin typeface="Calibri"/>
              <a:ea typeface="Calibri"/>
              <a:cs typeface="Calibri"/>
              <a:sym typeface="Calibri"/>
            </a:endParaRPr>
          </a:p>
          <a:p>
            <a:pPr marL="457200" marR="0" lvl="0" indent="-355600" algn="just" rtl="0">
              <a:lnSpc>
                <a:spcPct val="150000"/>
              </a:lnSpc>
              <a:spcBef>
                <a:spcPts val="0"/>
              </a:spcBef>
              <a:spcAft>
                <a:spcPts val="0"/>
              </a:spcAft>
              <a:buClr>
                <a:schemeClr val="dk1"/>
              </a:buClr>
              <a:buSzPts val="2000"/>
              <a:buFont typeface="Calibri"/>
              <a:buChar char="●"/>
            </a:pPr>
            <a:r>
              <a:rPr lang="el-GR" sz="2000" b="1" i="0" u="none" strike="noStrike" cap="none" dirty="0" err="1">
                <a:solidFill>
                  <a:schemeClr val="dk1"/>
                </a:solidFill>
                <a:latin typeface="Calibri"/>
                <a:ea typeface="Calibri"/>
                <a:cs typeface="Calibri"/>
                <a:sym typeface="Calibri"/>
              </a:rPr>
              <a:t>Υποκαλιαιμική</a:t>
            </a:r>
            <a:r>
              <a:rPr lang="el-GR" sz="2000" b="1" i="0" u="none" strike="noStrike" cap="none" dirty="0">
                <a:solidFill>
                  <a:schemeClr val="dk1"/>
                </a:solidFill>
                <a:latin typeface="Calibri"/>
                <a:ea typeface="Calibri"/>
                <a:cs typeface="Calibri"/>
                <a:sym typeface="Calibri"/>
              </a:rPr>
              <a:t> μεταβολική </a:t>
            </a:r>
            <a:r>
              <a:rPr lang="el-GR" sz="2000" b="1" i="0" u="none" strike="noStrike" cap="none" dirty="0" err="1">
                <a:solidFill>
                  <a:schemeClr val="dk1"/>
                </a:solidFill>
                <a:latin typeface="Calibri"/>
                <a:ea typeface="Calibri"/>
                <a:cs typeface="Calibri"/>
                <a:sym typeface="Calibri"/>
              </a:rPr>
              <a:t>αλκάλωση</a:t>
            </a:r>
            <a:r>
              <a:rPr lang="el-GR" sz="2000" b="0" i="0" u="none" strike="noStrike" cap="none" dirty="0">
                <a:solidFill>
                  <a:schemeClr val="dk1"/>
                </a:solidFill>
                <a:latin typeface="Calibri"/>
                <a:ea typeface="Calibri"/>
                <a:cs typeface="Calibri"/>
                <a:sym typeface="Calibri"/>
              </a:rPr>
              <a:t> με ελαττωμένη ή φυσιολογική ΑΠ παρά τα υψηλά επίπεδα </a:t>
            </a:r>
            <a:r>
              <a:rPr lang="el-GR" sz="2000" b="0" i="0" u="none" strike="noStrike" cap="none" dirty="0" err="1">
                <a:solidFill>
                  <a:schemeClr val="dk1"/>
                </a:solidFill>
                <a:latin typeface="Calibri"/>
                <a:ea typeface="Calibri"/>
                <a:cs typeface="Calibri"/>
                <a:sym typeface="Calibri"/>
              </a:rPr>
              <a:t>ρενίνης</a:t>
            </a:r>
            <a:r>
              <a:rPr lang="el-GR" sz="2000" b="0" i="0" u="none" strike="noStrike" cap="none" dirty="0">
                <a:solidFill>
                  <a:schemeClr val="dk1"/>
                </a:solidFill>
                <a:latin typeface="Calibri"/>
                <a:ea typeface="Calibri"/>
                <a:cs typeface="Calibri"/>
                <a:sym typeface="Calibri"/>
              </a:rPr>
              <a:t> και </a:t>
            </a:r>
            <a:r>
              <a:rPr lang="el-GR" sz="2000" b="0" i="0" u="none" strike="noStrike" cap="none" dirty="0" err="1">
                <a:solidFill>
                  <a:schemeClr val="dk1"/>
                </a:solidFill>
                <a:latin typeface="Calibri"/>
                <a:ea typeface="Calibri"/>
                <a:cs typeface="Calibri"/>
                <a:sym typeface="Calibri"/>
              </a:rPr>
              <a:t>αλδοστερόνης</a:t>
            </a:r>
            <a:r>
              <a:rPr lang="el-GR" sz="2000" b="0" i="0" u="none" strike="noStrike" cap="none"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L="457200" marR="0" lvl="0" indent="0" algn="just" rtl="0">
              <a:lnSpc>
                <a:spcPct val="15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a:p>
            <a:pPr marL="457200" marR="0" lvl="0" indent="0" algn="just" rtl="0">
              <a:lnSpc>
                <a:spcPct val="15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a:p>
            <a:pPr marL="457200" marR="0" lvl="0" indent="-355600" algn="just" rtl="0">
              <a:lnSpc>
                <a:spcPct val="150000"/>
              </a:lnSpc>
              <a:spcBef>
                <a:spcPts val="0"/>
              </a:spcBef>
              <a:spcAft>
                <a:spcPts val="0"/>
              </a:spcAft>
              <a:buClr>
                <a:schemeClr val="dk1"/>
              </a:buClr>
              <a:buSzPts val="2000"/>
              <a:buFont typeface="Calibri"/>
              <a:buChar char="●"/>
            </a:pPr>
            <a:r>
              <a:rPr lang="el-GR" sz="2000" b="1" i="0" u="none" strike="noStrike" cap="none" dirty="0" err="1">
                <a:solidFill>
                  <a:schemeClr val="dk1"/>
                </a:solidFill>
                <a:latin typeface="Calibri"/>
                <a:ea typeface="Calibri"/>
                <a:cs typeface="Calibri"/>
                <a:sym typeface="Calibri"/>
              </a:rPr>
              <a:t>Επιπολασμός</a:t>
            </a:r>
            <a:r>
              <a:rPr lang="el-GR" sz="2000" b="0" i="0" u="none" strike="noStrike" cap="none" dirty="0">
                <a:solidFill>
                  <a:schemeClr val="dk1"/>
                </a:solidFill>
                <a:latin typeface="Calibri"/>
                <a:ea typeface="Calibri"/>
                <a:cs typeface="Calibri"/>
                <a:sym typeface="Calibri"/>
              </a:rPr>
              <a:t>: 1/40.000 – 50.000 (Β. Αμερική &amp; Ευρώπη)</a:t>
            </a:r>
            <a:endParaRPr sz="2000" b="0" i="0" u="none" strike="noStrike" cap="none" dirty="0">
              <a:solidFill>
                <a:srgbClr val="000000"/>
              </a:solidFill>
              <a:latin typeface="Arial"/>
              <a:ea typeface="Arial"/>
              <a:cs typeface="Arial"/>
              <a:sym typeface="Arial"/>
            </a:endParaRPr>
          </a:p>
        </p:txBody>
      </p:sp>
      <p:sp>
        <p:nvSpPr>
          <p:cNvPr id="200" name="Google Shape;20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503e120aea_2_0"/>
          <p:cNvSpPr txBox="1">
            <a:spLocks noGrp="1"/>
          </p:cNvSpPr>
          <p:nvPr>
            <p:ph type="ctrTitle"/>
          </p:nvPr>
        </p:nvSpPr>
        <p:spPr>
          <a:xfrm>
            <a:off x="1392350" y="202866"/>
            <a:ext cx="9144000" cy="673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200"/>
              <a:buFont typeface="Calibri"/>
              <a:buNone/>
            </a:pPr>
            <a:r>
              <a:rPr lang="el-GR" sz="3000" b="1"/>
              <a:t>Ταξινόμηση ανάλογα με το γονότυπο</a:t>
            </a:r>
            <a:endParaRPr sz="3100"/>
          </a:p>
        </p:txBody>
      </p:sp>
      <p:graphicFrame>
        <p:nvGraphicFramePr>
          <p:cNvPr id="207" name="Google Shape;207;g2503e120aea_2_0"/>
          <p:cNvGraphicFramePr/>
          <p:nvPr/>
        </p:nvGraphicFramePr>
        <p:xfrm>
          <a:off x="12" y="992223"/>
          <a:ext cx="12391350" cy="4873550"/>
        </p:xfrm>
        <a:graphic>
          <a:graphicData uri="http://schemas.openxmlformats.org/drawingml/2006/table">
            <a:tbl>
              <a:tblPr>
                <a:noFill/>
                <a:tableStyleId>{188B7DC5-C49B-4C89-92CE-4490FA8F10F1}</a:tableStyleId>
              </a:tblPr>
              <a:tblGrid>
                <a:gridCol w="1332625">
                  <a:extLst>
                    <a:ext uri="{9D8B030D-6E8A-4147-A177-3AD203B41FA5}">
                      <a16:colId xmlns:a16="http://schemas.microsoft.com/office/drawing/2014/main" val="20000"/>
                    </a:ext>
                  </a:extLst>
                </a:gridCol>
                <a:gridCol w="2015375">
                  <a:extLst>
                    <a:ext uri="{9D8B030D-6E8A-4147-A177-3AD203B41FA5}">
                      <a16:colId xmlns:a16="http://schemas.microsoft.com/office/drawing/2014/main" val="20001"/>
                    </a:ext>
                  </a:extLst>
                </a:gridCol>
                <a:gridCol w="1749425">
                  <a:extLst>
                    <a:ext uri="{9D8B030D-6E8A-4147-A177-3AD203B41FA5}">
                      <a16:colId xmlns:a16="http://schemas.microsoft.com/office/drawing/2014/main" val="20002"/>
                    </a:ext>
                  </a:extLst>
                </a:gridCol>
                <a:gridCol w="1667650">
                  <a:extLst>
                    <a:ext uri="{9D8B030D-6E8A-4147-A177-3AD203B41FA5}">
                      <a16:colId xmlns:a16="http://schemas.microsoft.com/office/drawing/2014/main" val="20003"/>
                    </a:ext>
                  </a:extLst>
                </a:gridCol>
                <a:gridCol w="2179550">
                  <a:extLst>
                    <a:ext uri="{9D8B030D-6E8A-4147-A177-3AD203B41FA5}">
                      <a16:colId xmlns:a16="http://schemas.microsoft.com/office/drawing/2014/main" val="20004"/>
                    </a:ext>
                  </a:extLst>
                </a:gridCol>
                <a:gridCol w="1743050">
                  <a:extLst>
                    <a:ext uri="{9D8B030D-6E8A-4147-A177-3AD203B41FA5}">
                      <a16:colId xmlns:a16="http://schemas.microsoft.com/office/drawing/2014/main" val="20005"/>
                    </a:ext>
                  </a:extLst>
                </a:gridCol>
                <a:gridCol w="1703675">
                  <a:extLst>
                    <a:ext uri="{9D8B030D-6E8A-4147-A177-3AD203B41FA5}">
                      <a16:colId xmlns:a16="http://schemas.microsoft.com/office/drawing/2014/main" val="20006"/>
                    </a:ext>
                  </a:extLst>
                </a:gridCol>
              </a:tblGrid>
              <a:tr h="900625">
                <a:tc>
                  <a:txBody>
                    <a:bodyPr/>
                    <a:lstStyle/>
                    <a:p>
                      <a:pPr marL="0" marR="0" lvl="0" indent="0" algn="l"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Τύπος</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BS type 1</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BS type 2</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BS type 3</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BS type 4a</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BS type 4b</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BS type 5</a:t>
                      </a:r>
                      <a:endParaRPr sz="20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097250">
                <a:tc>
                  <a:txBody>
                    <a:bodyPr/>
                    <a:lstStyle/>
                    <a:p>
                      <a:pPr marL="0" marR="0" lvl="0" indent="0" algn="l"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Γονίδιο</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u="none" strike="noStrike" cap="none">
                          <a:latin typeface="Calibri"/>
                          <a:ea typeface="Calibri"/>
                          <a:cs typeface="Calibri"/>
                          <a:sym typeface="Calibri"/>
                        </a:rPr>
                        <a:t>SLC12A1</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u="none" strike="noStrike" cap="none">
                          <a:latin typeface="Calibri"/>
                          <a:ea typeface="Calibri"/>
                          <a:cs typeface="Calibri"/>
                          <a:sym typeface="Calibri"/>
                        </a:rPr>
                        <a:t>KCNJ1</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u="none" strike="noStrike" cap="none">
                          <a:latin typeface="Calibri"/>
                          <a:ea typeface="Calibri"/>
                          <a:cs typeface="Calibri"/>
                          <a:sym typeface="Calibri"/>
                        </a:rPr>
                        <a:t>CLCNKB</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u="none" strike="noStrike" cap="none">
                          <a:latin typeface="Calibri"/>
                          <a:ea typeface="Calibri"/>
                          <a:cs typeface="Calibri"/>
                          <a:sym typeface="Calibri"/>
                        </a:rPr>
                        <a:t>BSND</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u="none" strike="noStrike" cap="none">
                          <a:latin typeface="Calibri"/>
                          <a:ea typeface="Calibri"/>
                          <a:cs typeface="Calibri"/>
                          <a:sym typeface="Calibri"/>
                        </a:rPr>
                        <a:t>CLCNKA/</a:t>
                      </a:r>
                      <a:endParaRPr sz="20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l-GR" sz="2000" u="none" strike="noStrike" cap="none">
                          <a:latin typeface="Calibri"/>
                          <a:ea typeface="Calibri"/>
                          <a:cs typeface="Calibri"/>
                          <a:sym typeface="Calibri"/>
                        </a:rPr>
                        <a:t>CLCNKB</a:t>
                      </a:r>
                      <a:endParaRPr sz="2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u="none" strike="noStrike" cap="none">
                          <a:latin typeface="Calibri"/>
                          <a:ea typeface="Calibri"/>
                          <a:cs typeface="Calibri"/>
                          <a:sym typeface="Calibri"/>
                        </a:rPr>
                        <a:t>MAGED2</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2083225">
                <a:tc>
                  <a:txBody>
                    <a:bodyPr/>
                    <a:lstStyle/>
                    <a:p>
                      <a:pPr marL="0" marR="0" lvl="0" indent="0" algn="l"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Πρωτεϊνη</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90000"/>
                        </a:lnSpc>
                        <a:spcBef>
                          <a:spcPts val="0"/>
                        </a:spcBef>
                        <a:spcAft>
                          <a:spcPts val="0"/>
                        </a:spcAft>
                        <a:buClr>
                          <a:schemeClr val="dk1"/>
                        </a:buClr>
                        <a:buSzPts val="2200"/>
                        <a:buFont typeface="Arial"/>
                        <a:buNone/>
                      </a:pPr>
                      <a:r>
                        <a:rPr lang="el-GR" sz="2000" u="none" strike="noStrike" cap="none">
                          <a:solidFill>
                            <a:schemeClr val="dk1"/>
                          </a:solidFill>
                          <a:latin typeface="Calibri"/>
                          <a:ea typeface="Calibri"/>
                          <a:cs typeface="Calibri"/>
                          <a:sym typeface="Calibri"/>
                        </a:rPr>
                        <a:t>συμμεταφορέας NKCC2</a:t>
                      </a:r>
                      <a:endParaRPr sz="200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Arial"/>
                        <a:buNone/>
                      </a:pPr>
                      <a:r>
                        <a:rPr lang="el-GR" sz="2000" u="none" strike="noStrike" cap="none">
                          <a:solidFill>
                            <a:schemeClr val="dk1"/>
                          </a:solidFill>
                          <a:latin typeface="Calibri"/>
                          <a:ea typeface="Calibri"/>
                          <a:cs typeface="Calibri"/>
                          <a:sym typeface="Calibri"/>
                        </a:rPr>
                        <a:t>(Na-K-2Cl)</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90000"/>
                        </a:lnSpc>
                        <a:spcBef>
                          <a:spcPts val="0"/>
                        </a:spcBef>
                        <a:spcAft>
                          <a:spcPts val="0"/>
                        </a:spcAft>
                        <a:buClr>
                          <a:schemeClr val="dk1"/>
                        </a:buClr>
                        <a:buSzPts val="2200"/>
                        <a:buFont typeface="Arial"/>
                        <a:buNone/>
                      </a:pPr>
                      <a:r>
                        <a:rPr lang="el-GR" sz="2000" u="none" strike="noStrike" cap="none">
                          <a:solidFill>
                            <a:schemeClr val="dk1"/>
                          </a:solidFill>
                          <a:latin typeface="Calibri"/>
                          <a:ea typeface="Calibri"/>
                          <a:cs typeface="Calibri"/>
                          <a:sym typeface="Calibri"/>
                        </a:rPr>
                        <a:t>δίαυλος K+</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90000"/>
                        </a:lnSpc>
                        <a:spcBef>
                          <a:spcPts val="0"/>
                        </a:spcBef>
                        <a:spcAft>
                          <a:spcPts val="0"/>
                        </a:spcAft>
                        <a:buClr>
                          <a:schemeClr val="dk1"/>
                        </a:buClr>
                        <a:buSzPts val="2200"/>
                        <a:buFont typeface="Arial"/>
                        <a:buNone/>
                      </a:pPr>
                      <a:r>
                        <a:rPr lang="el-GR" sz="2000" u="none" strike="noStrike" cap="none">
                          <a:solidFill>
                            <a:schemeClr val="dk1"/>
                          </a:solidFill>
                          <a:latin typeface="Calibri"/>
                          <a:ea typeface="Calibri"/>
                          <a:cs typeface="Calibri"/>
                          <a:sym typeface="Calibri"/>
                        </a:rPr>
                        <a:t>CIC-Kb: δίαυλος Cl-</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90000"/>
                        </a:lnSpc>
                        <a:spcBef>
                          <a:spcPts val="0"/>
                        </a:spcBef>
                        <a:spcAft>
                          <a:spcPts val="0"/>
                        </a:spcAft>
                        <a:buClr>
                          <a:schemeClr val="dk1"/>
                        </a:buClr>
                        <a:buSzPts val="2200"/>
                        <a:buFont typeface="Arial"/>
                        <a:buNone/>
                      </a:pPr>
                      <a:r>
                        <a:rPr lang="el-GR" sz="2000" u="none" strike="noStrike" cap="none">
                          <a:solidFill>
                            <a:schemeClr val="dk1"/>
                          </a:solidFill>
                          <a:latin typeface="Calibri"/>
                          <a:ea typeface="Calibri"/>
                          <a:cs typeface="Calibri"/>
                          <a:sym typeface="Calibri"/>
                        </a:rPr>
                        <a:t>Bartin: β-υπομονάδα διαύλων Cl- και Κ+</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90000"/>
                        </a:lnSpc>
                        <a:spcBef>
                          <a:spcPts val="0"/>
                        </a:spcBef>
                        <a:spcAft>
                          <a:spcPts val="0"/>
                        </a:spcAft>
                        <a:buClr>
                          <a:schemeClr val="dk1"/>
                        </a:buClr>
                        <a:buSzPts val="2200"/>
                        <a:buFont typeface="Arial"/>
                        <a:buNone/>
                      </a:pPr>
                      <a:r>
                        <a:rPr lang="el-GR" sz="2000" u="none" strike="noStrike" cap="none">
                          <a:solidFill>
                            <a:schemeClr val="dk1"/>
                          </a:solidFill>
                          <a:latin typeface="Calibri"/>
                          <a:ea typeface="Calibri"/>
                          <a:cs typeface="Calibri"/>
                          <a:sym typeface="Calibri"/>
                        </a:rPr>
                        <a:t>δίαυλος Cl-</a:t>
                      </a:r>
                      <a:endParaRPr sz="2000"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90000"/>
                        </a:lnSpc>
                        <a:spcBef>
                          <a:spcPts val="0"/>
                        </a:spcBef>
                        <a:spcAft>
                          <a:spcPts val="0"/>
                        </a:spcAft>
                        <a:buClr>
                          <a:schemeClr val="dk1"/>
                        </a:buClr>
                        <a:buSzPts val="2200"/>
                        <a:buFont typeface="Arial"/>
                        <a:buNone/>
                      </a:pPr>
                      <a:r>
                        <a:rPr lang="el-GR" sz="2000" u="none" strike="noStrike" cap="none">
                          <a:solidFill>
                            <a:schemeClr val="dk1"/>
                          </a:solidFill>
                          <a:latin typeface="Calibri"/>
                          <a:ea typeface="Calibri"/>
                          <a:cs typeface="Calibri"/>
                          <a:sym typeface="Calibri"/>
                        </a:rPr>
                        <a:t>NKCC2</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92450">
                <a:tc>
                  <a:txBody>
                    <a:bodyPr/>
                    <a:lstStyle/>
                    <a:p>
                      <a:pPr marL="0" marR="0" lvl="0" indent="0" algn="l" rtl="0">
                        <a:lnSpc>
                          <a:spcPct val="100000"/>
                        </a:lnSpc>
                        <a:spcBef>
                          <a:spcPts val="0"/>
                        </a:spcBef>
                        <a:spcAft>
                          <a:spcPts val="0"/>
                        </a:spcAft>
                        <a:buClr>
                          <a:srgbClr val="000000"/>
                        </a:buClr>
                        <a:buSzPts val="2000"/>
                        <a:buFont typeface="Arial"/>
                        <a:buNone/>
                      </a:pPr>
                      <a:r>
                        <a:rPr lang="el-GR" sz="1900" b="1" u="none" strike="noStrike" cap="none">
                          <a:latin typeface="Calibri"/>
                          <a:ea typeface="Calibri"/>
                          <a:cs typeface="Calibri"/>
                          <a:sym typeface="Calibri"/>
                        </a:rPr>
                        <a:t>Ηλικία εμφάνισης</a:t>
                      </a:r>
                      <a:endParaRPr sz="19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b="1" u="none" strike="noStrike" cap="none">
                          <a:latin typeface="Calibri"/>
                          <a:ea typeface="Calibri"/>
                          <a:cs typeface="Calibri"/>
                          <a:sym typeface="Calibri"/>
                        </a:rPr>
                        <a:t>προγεννητικά</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l-GR" sz="2000" b="1" u="none" strike="noStrike" cap="none">
                          <a:solidFill>
                            <a:schemeClr val="dk1"/>
                          </a:solidFill>
                          <a:latin typeface="Calibri"/>
                          <a:ea typeface="Calibri"/>
                          <a:cs typeface="Calibri"/>
                          <a:sym typeface="Calibri"/>
                        </a:rPr>
                        <a:t>προγεννητικά</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000"/>
                        <a:buFont typeface="Arial"/>
                        <a:buNone/>
                      </a:pPr>
                      <a:r>
                        <a:rPr lang="el-GR" sz="2000" b="1" u="none" strike="noStrike" cap="none">
                          <a:solidFill>
                            <a:srgbClr val="FF0000"/>
                          </a:solidFill>
                          <a:latin typeface="Calibri"/>
                          <a:ea typeface="Calibri"/>
                          <a:cs typeface="Calibri"/>
                          <a:sym typeface="Calibri"/>
                        </a:rPr>
                        <a:t>0-5 ετών</a:t>
                      </a:r>
                      <a:endParaRPr sz="2000" b="1" u="none" strike="noStrike" cap="none">
                        <a:solidFill>
                          <a:srgbClr val="FF0000"/>
                        </a:solidFill>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l-GR" sz="2000" b="1" u="none" strike="noStrike" cap="none">
                          <a:solidFill>
                            <a:schemeClr val="dk1"/>
                          </a:solidFill>
                          <a:latin typeface="Calibri"/>
                          <a:ea typeface="Calibri"/>
                          <a:cs typeface="Calibri"/>
                          <a:sym typeface="Calibri"/>
                        </a:rPr>
                        <a:t>προγεννητικά</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l-GR" sz="2000" b="1" u="none" strike="noStrike" cap="none">
                          <a:solidFill>
                            <a:schemeClr val="dk1"/>
                          </a:solidFill>
                          <a:latin typeface="Calibri"/>
                          <a:ea typeface="Calibri"/>
                          <a:cs typeface="Calibri"/>
                          <a:sym typeface="Calibri"/>
                        </a:rPr>
                        <a:t>προγεννητικά</a:t>
                      </a:r>
                      <a:endParaRPr sz="2000" b="1" u="none" strike="noStrike" cap="none">
                        <a:latin typeface="Calibri"/>
                        <a:ea typeface="Calibri"/>
                        <a:cs typeface="Calibri"/>
                        <a:sym typeface="Calibri"/>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l-GR" sz="2000" b="1" u="none" strike="noStrike" cap="none">
                          <a:solidFill>
                            <a:schemeClr val="dk1"/>
                          </a:solidFill>
                          <a:latin typeface="Calibri"/>
                          <a:ea typeface="Calibri"/>
                          <a:cs typeface="Calibri"/>
                          <a:sym typeface="Calibri"/>
                        </a:rPr>
                        <a:t>προγεννητικά</a:t>
                      </a:r>
                      <a:endParaRPr sz="2000" b="1"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208" name="Google Shape;208;g2503e120aea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1" descr="Thickascendinglimbcell.gif"/>
          <p:cNvPicPr preferRelativeResize="0">
            <a:picLocks noGrp="1"/>
          </p:cNvPicPr>
          <p:nvPr>
            <p:ph type="body" idx="1"/>
          </p:nvPr>
        </p:nvPicPr>
        <p:blipFill rotWithShape="1">
          <a:blip r:embed="rId3">
            <a:alphaModFix/>
          </a:blip>
          <a:srcRect/>
          <a:stretch/>
        </p:blipFill>
        <p:spPr>
          <a:xfrm>
            <a:off x="1730676" y="739938"/>
            <a:ext cx="8479800" cy="5378100"/>
          </a:xfrm>
          <a:prstGeom prst="rect">
            <a:avLst/>
          </a:prstGeom>
          <a:noFill/>
          <a:ln>
            <a:noFill/>
          </a:ln>
        </p:spPr>
      </p:pic>
      <p:sp>
        <p:nvSpPr>
          <p:cNvPr id="214" name="Google Shape;214;p11"/>
          <p:cNvSpPr txBox="1"/>
          <p:nvPr/>
        </p:nvSpPr>
        <p:spPr>
          <a:xfrm>
            <a:off x="3291887" y="6118050"/>
            <a:ext cx="5250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l-GR" sz="1500" b="1" i="0" u="none" strike="noStrike" cap="none">
                <a:solidFill>
                  <a:schemeClr val="dk1"/>
                </a:solidFill>
                <a:latin typeface="Calibri"/>
                <a:ea typeface="Calibri"/>
                <a:cs typeface="Calibri"/>
                <a:sym typeface="Calibri"/>
              </a:rPr>
              <a:t>Courtesy of David H Ellison, MD, FASN, FAHA.</a:t>
            </a: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l-GR" sz="1500" b="1" i="0" u="none" strike="noStrike" cap="none">
                <a:solidFill>
                  <a:schemeClr val="dk1"/>
                </a:solidFill>
                <a:latin typeface="Calibri"/>
                <a:ea typeface="Calibri"/>
                <a:cs typeface="Calibri"/>
                <a:sym typeface="Calibri"/>
              </a:rPr>
              <a:t>Graphic 131048 Version 1.0</a:t>
            </a:r>
            <a:endParaRPr sz="1500" b="1" i="0" u="none" strike="noStrike" cap="none">
              <a:solidFill>
                <a:schemeClr val="dk1"/>
              </a:solidFill>
              <a:latin typeface="Calibri"/>
              <a:ea typeface="Calibri"/>
              <a:cs typeface="Calibri"/>
              <a:sym typeface="Calibri"/>
            </a:endParaRPr>
          </a:p>
        </p:txBody>
      </p:sp>
      <p:sp>
        <p:nvSpPr>
          <p:cNvPr id="215" name="Google Shape;215;p11"/>
          <p:cNvSpPr txBox="1"/>
          <p:nvPr/>
        </p:nvSpPr>
        <p:spPr>
          <a:xfrm>
            <a:off x="2209800" y="324749"/>
            <a:ext cx="7772400" cy="42388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l-GR" sz="3000" b="1" i="0" u="none" strike="noStrike" cap="none">
                <a:solidFill>
                  <a:schemeClr val="dk1"/>
                </a:solidFill>
                <a:latin typeface="Calibri"/>
                <a:ea typeface="Calibri"/>
                <a:cs typeface="Calibri"/>
                <a:sym typeface="Calibri"/>
              </a:rPr>
              <a:t>Παθοφυσιολογία συνδρόμου Bartter</a:t>
            </a:r>
            <a:endParaRPr sz="3000" b="1" i="0" u="none" strike="noStrike" cap="none">
              <a:solidFill>
                <a:schemeClr val="dk1"/>
              </a:solidFill>
              <a:latin typeface="Calibri"/>
              <a:ea typeface="Calibri"/>
              <a:cs typeface="Calibri"/>
              <a:sym typeface="Calibri"/>
            </a:endParaRPr>
          </a:p>
        </p:txBody>
      </p:sp>
      <p:sp>
        <p:nvSpPr>
          <p:cNvPr id="216" name="Google Shape;2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503e120aea_2_15"/>
          <p:cNvSpPr txBox="1">
            <a:spLocks noGrp="1"/>
          </p:cNvSpPr>
          <p:nvPr>
            <p:ph type="ctrTitle"/>
          </p:nvPr>
        </p:nvSpPr>
        <p:spPr>
          <a:xfrm>
            <a:off x="1400425" y="237847"/>
            <a:ext cx="9144000" cy="463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200"/>
              <a:buFont typeface="Calibri"/>
              <a:buNone/>
            </a:pPr>
            <a:r>
              <a:rPr lang="el-GR" sz="3000" b="1"/>
              <a:t>Κλινική εικόνα συνδρόμου Bartter</a:t>
            </a:r>
            <a:endParaRPr sz="3000"/>
          </a:p>
        </p:txBody>
      </p:sp>
      <p:sp>
        <p:nvSpPr>
          <p:cNvPr id="224" name="Google Shape;224;g2503e120aea_2_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13</a:t>
            </a:fld>
            <a:endParaRPr/>
          </a:p>
        </p:txBody>
      </p:sp>
      <p:pic>
        <p:nvPicPr>
          <p:cNvPr id="1026" name="Picture 2">
            <a:extLst>
              <a:ext uri="{FF2B5EF4-FFF2-40B4-BE49-F238E27FC236}">
                <a16:creationId xmlns:a16="http://schemas.microsoft.com/office/drawing/2014/main" id="{B6ACC91C-7BCC-32A1-FBD2-74424F154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27" y="861526"/>
            <a:ext cx="10799345" cy="5649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p:nvPr/>
        </p:nvSpPr>
        <p:spPr>
          <a:xfrm>
            <a:off x="415085" y="1797784"/>
            <a:ext cx="11361900" cy="25239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000"/>
              <a:buFont typeface="Arial"/>
              <a:buChar char="•"/>
            </a:pPr>
            <a:r>
              <a:rPr lang="el-GR" sz="2000" b="1" i="0" u="none" strike="noStrike" cap="none">
                <a:solidFill>
                  <a:schemeClr val="dk1"/>
                </a:solidFill>
                <a:latin typeface="Calibri"/>
                <a:ea typeface="Calibri"/>
                <a:cs typeface="Calibri"/>
                <a:sym typeface="Calibri"/>
              </a:rPr>
              <a:t>Υποκαλιαιμία</a:t>
            </a:r>
            <a:r>
              <a:rPr lang="el-GR" sz="2000" b="0" i="0" u="none" strike="noStrike" cap="none">
                <a:solidFill>
                  <a:schemeClr val="dk1"/>
                </a:solidFill>
                <a:latin typeface="Calibri"/>
                <a:ea typeface="Calibri"/>
                <a:cs typeface="Calibri"/>
                <a:sym typeface="Calibri"/>
              </a:rPr>
              <a:t> &lt;3 mEq/L </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000"/>
              <a:buFont typeface="Arial"/>
              <a:buChar char="•"/>
            </a:pPr>
            <a:r>
              <a:rPr lang="el-GR" sz="2000" b="1" i="0" u="none" strike="noStrike" cap="none">
                <a:solidFill>
                  <a:schemeClr val="dk1"/>
                </a:solidFill>
                <a:latin typeface="Calibri"/>
                <a:ea typeface="Calibri"/>
                <a:cs typeface="Calibri"/>
                <a:sym typeface="Calibri"/>
              </a:rPr>
              <a:t>Υποχλωραιμική μεταβολική αλκάλωση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000"/>
              <a:buFont typeface="Arial"/>
              <a:buChar char="•"/>
            </a:pPr>
            <a:r>
              <a:rPr lang="el-GR" sz="2000" b="0" i="0" u="none" strike="noStrike" cap="none">
                <a:solidFill>
                  <a:schemeClr val="dk1"/>
                </a:solidFill>
                <a:latin typeface="Calibri"/>
                <a:ea typeface="Calibri"/>
                <a:cs typeface="Calibri"/>
                <a:sym typeface="Calibri"/>
              </a:rPr>
              <a:t>Αυξημένα επίπεδα </a:t>
            </a:r>
            <a:r>
              <a:rPr lang="el-GR" sz="2000" b="1" i="0" u="none" strike="noStrike" cap="none">
                <a:solidFill>
                  <a:schemeClr val="dk1"/>
                </a:solidFill>
                <a:latin typeface="Calibri"/>
                <a:ea typeface="Calibri"/>
                <a:cs typeface="Calibri"/>
                <a:sym typeface="Calibri"/>
              </a:rPr>
              <a:t>ρενίνης</a:t>
            </a:r>
            <a:r>
              <a:rPr lang="el-GR" sz="2000" b="0" i="0" u="none" strike="noStrike" cap="none">
                <a:solidFill>
                  <a:schemeClr val="dk1"/>
                </a:solidFill>
                <a:latin typeface="Calibri"/>
                <a:ea typeface="Calibri"/>
                <a:cs typeface="Calibri"/>
                <a:sym typeface="Calibri"/>
              </a:rPr>
              <a:t> και </a:t>
            </a:r>
            <a:r>
              <a:rPr lang="el-GR" sz="2000" b="1" i="0" u="none" strike="noStrike" cap="none">
                <a:solidFill>
                  <a:schemeClr val="dk1"/>
                </a:solidFill>
                <a:latin typeface="Calibri"/>
                <a:ea typeface="Calibri"/>
                <a:cs typeface="Calibri"/>
                <a:sym typeface="Calibri"/>
              </a:rPr>
              <a:t>αλδοστερόνης</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000"/>
              <a:buFont typeface="Arial"/>
              <a:buChar char="•"/>
            </a:pPr>
            <a:r>
              <a:rPr lang="el-GR" sz="2000" b="1" i="0" u="none" strike="noStrike" cap="none">
                <a:solidFill>
                  <a:schemeClr val="dk1"/>
                </a:solidFill>
                <a:latin typeface="Calibri"/>
                <a:ea typeface="Calibri"/>
                <a:cs typeface="Calibri"/>
                <a:sym typeface="Calibri"/>
              </a:rPr>
              <a:t>Υπερασβεστιουρία</a:t>
            </a:r>
            <a:r>
              <a:rPr lang="el-GR" sz="2000" b="0" i="0" u="none" strike="noStrike" cap="none">
                <a:solidFill>
                  <a:schemeClr val="dk1"/>
                </a:solidFill>
                <a:latin typeface="Calibri"/>
                <a:ea typeface="Calibri"/>
                <a:cs typeface="Calibri"/>
                <a:sym typeface="Calibri"/>
              </a:rPr>
              <a:t>, νεφρασβέστωση</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13"/>
          <p:cNvSpPr txBox="1"/>
          <p:nvPr/>
        </p:nvSpPr>
        <p:spPr>
          <a:xfrm>
            <a:off x="2209800" y="324390"/>
            <a:ext cx="7772400" cy="42862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l-GR" sz="3000" b="1" i="0" u="none" strike="noStrike" cap="none">
                <a:solidFill>
                  <a:schemeClr val="dk1"/>
                </a:solidFill>
                <a:latin typeface="Calibri"/>
                <a:ea typeface="Calibri"/>
                <a:cs typeface="Calibri"/>
                <a:sym typeface="Calibri"/>
              </a:rPr>
              <a:t>Εργαστηριακά ευρήματα συνδρόμου Bartter</a:t>
            </a:r>
            <a:endParaRPr sz="3000" b="1" i="0" u="none" strike="noStrike" cap="none">
              <a:solidFill>
                <a:schemeClr val="dk1"/>
              </a:solidFill>
              <a:latin typeface="Calibri"/>
              <a:ea typeface="Calibri"/>
              <a:cs typeface="Calibri"/>
              <a:sym typeface="Calibri"/>
            </a:endParaRPr>
          </a:p>
        </p:txBody>
      </p:sp>
      <p:pic>
        <p:nvPicPr>
          <p:cNvPr id="232" name="Google Shape;232;p13" descr="Εικόνα που περιέχει σύμβολο, γραφικά, clipart, κύκλος&#10;&#10;Περιγραφή που δημιουργήθηκε αυτόματα"/>
          <p:cNvPicPr preferRelativeResize="0"/>
          <p:nvPr/>
        </p:nvPicPr>
        <p:blipFill rotWithShape="1">
          <a:blip r:embed="rId3">
            <a:alphaModFix/>
          </a:blip>
          <a:srcRect/>
          <a:stretch/>
        </p:blipFill>
        <p:spPr>
          <a:xfrm>
            <a:off x="8366646" y="1797767"/>
            <a:ext cx="2751667" cy="2751667"/>
          </a:xfrm>
          <a:prstGeom prst="rect">
            <a:avLst/>
          </a:prstGeom>
          <a:noFill/>
          <a:ln>
            <a:noFill/>
          </a:ln>
        </p:spPr>
      </p:pic>
      <p:sp>
        <p:nvSpPr>
          <p:cNvPr id="233" name="Google Shape;23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title"/>
          </p:nvPr>
        </p:nvSpPr>
        <p:spPr>
          <a:xfrm>
            <a:off x="1952596" y="202589"/>
            <a:ext cx="8229600" cy="5790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200"/>
              <a:buFont typeface="Calibri"/>
              <a:buNone/>
            </a:pPr>
            <a:r>
              <a:rPr lang="el-GR" sz="3000" b="1">
                <a:latin typeface="Calibri"/>
                <a:ea typeface="Calibri"/>
                <a:cs typeface="Calibri"/>
                <a:sym typeface="Calibri"/>
              </a:rPr>
              <a:t>Διάγνωση συνδρόμου Bartter</a:t>
            </a:r>
            <a:endParaRPr sz="3000" b="1">
              <a:latin typeface="Calibri"/>
              <a:ea typeface="Calibri"/>
              <a:cs typeface="Calibri"/>
              <a:sym typeface="Calibri"/>
            </a:endParaRPr>
          </a:p>
        </p:txBody>
      </p:sp>
      <p:pic>
        <p:nvPicPr>
          <p:cNvPr id="239" name="Google Shape;239;p14"/>
          <p:cNvPicPr preferRelativeResize="0"/>
          <p:nvPr/>
        </p:nvPicPr>
        <p:blipFill rotWithShape="1">
          <a:blip r:embed="rId3">
            <a:alphaModFix/>
          </a:blip>
          <a:srcRect/>
          <a:stretch/>
        </p:blipFill>
        <p:spPr>
          <a:xfrm>
            <a:off x="551925" y="781632"/>
            <a:ext cx="10801875" cy="5746594"/>
          </a:xfrm>
          <a:prstGeom prst="rect">
            <a:avLst/>
          </a:prstGeom>
          <a:noFill/>
          <a:ln>
            <a:noFill/>
          </a:ln>
        </p:spPr>
      </p:pic>
      <p:sp>
        <p:nvSpPr>
          <p:cNvPr id="240" name="Google Shape;24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a:spLocks noGrp="1"/>
          </p:cNvSpPr>
          <p:nvPr>
            <p:ph type="title"/>
          </p:nvPr>
        </p:nvSpPr>
        <p:spPr>
          <a:xfrm>
            <a:off x="2656300" y="238100"/>
            <a:ext cx="7277100" cy="46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200"/>
              <a:buFont typeface="Calibri"/>
              <a:buNone/>
            </a:pPr>
            <a:r>
              <a:rPr lang="el-GR" sz="3000" b="1">
                <a:latin typeface="Calibri"/>
                <a:ea typeface="Calibri"/>
                <a:cs typeface="Calibri"/>
                <a:sym typeface="Calibri"/>
              </a:rPr>
              <a:t>Σύνδρομο Bartter - Διαφοροδιάγνωση</a:t>
            </a:r>
            <a:endParaRPr sz="3000"/>
          </a:p>
        </p:txBody>
      </p:sp>
      <p:pic>
        <p:nvPicPr>
          <p:cNvPr id="246" name="Google Shape;246;p16" descr="lens search icon - isolated search lens, magnifying lens illustration-  Vector search magnifying glass on a white background. 7404059 Vector Art at  Vecteezy"/>
          <p:cNvPicPr preferRelativeResize="0"/>
          <p:nvPr/>
        </p:nvPicPr>
        <p:blipFill rotWithShape="1">
          <a:blip r:embed="rId3">
            <a:alphaModFix/>
          </a:blip>
          <a:srcRect/>
          <a:stretch/>
        </p:blipFill>
        <p:spPr>
          <a:xfrm>
            <a:off x="4952992" y="2500306"/>
            <a:ext cx="2191511" cy="2191511"/>
          </a:xfrm>
          <a:prstGeom prst="rect">
            <a:avLst/>
          </a:prstGeom>
          <a:noFill/>
          <a:ln>
            <a:noFill/>
          </a:ln>
        </p:spPr>
      </p:pic>
      <p:sp>
        <p:nvSpPr>
          <p:cNvPr id="247" name="Google Shape;247;p16"/>
          <p:cNvSpPr/>
          <p:nvPr/>
        </p:nvSpPr>
        <p:spPr>
          <a:xfrm>
            <a:off x="701325" y="983700"/>
            <a:ext cx="3807000" cy="2445300"/>
          </a:xfrm>
          <a:prstGeom prst="roundRect">
            <a:avLst>
              <a:gd name="adj" fmla="val 16667"/>
            </a:avLst>
          </a:prstGeom>
          <a:noFill/>
          <a:ln w="38100" cap="flat" cmpd="sng">
            <a:solidFill>
              <a:srgbClr val="6D9E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l-GR" sz="1900" b="1" i="0" u="none" strike="noStrike" cap="none" dirty="0">
                <a:solidFill>
                  <a:schemeClr val="dk1"/>
                </a:solidFill>
                <a:highlight>
                  <a:srgbClr val="FFFF00"/>
                </a:highlight>
                <a:latin typeface="Calibri"/>
                <a:ea typeface="Calibri"/>
                <a:cs typeface="Calibri"/>
                <a:sym typeface="Calibri"/>
              </a:rPr>
              <a:t>Προγεννητικά - </a:t>
            </a:r>
            <a:r>
              <a:rPr lang="el-GR" sz="1900" b="1" i="0" u="none" strike="noStrike" cap="none" dirty="0" err="1">
                <a:solidFill>
                  <a:schemeClr val="dk1"/>
                </a:solidFill>
                <a:highlight>
                  <a:srgbClr val="FFFF00"/>
                </a:highlight>
                <a:latin typeface="Calibri"/>
                <a:ea typeface="Calibri"/>
                <a:cs typeface="Calibri"/>
                <a:sym typeface="Calibri"/>
              </a:rPr>
              <a:t>πολυυδράμνιο</a:t>
            </a:r>
            <a:r>
              <a:rPr lang="el-GR" sz="1900" b="0" i="0" u="none" strike="noStrike" cap="none" dirty="0">
                <a:solidFill>
                  <a:schemeClr val="dk1"/>
                </a:solidFill>
                <a:highlight>
                  <a:srgbClr val="FFFF00"/>
                </a:highlight>
                <a:latin typeface="Calibri"/>
                <a:ea typeface="Calibri"/>
                <a:cs typeface="Calibri"/>
                <a:sym typeface="Calibri"/>
              </a:rPr>
              <a:t>:</a:t>
            </a:r>
            <a:endParaRPr sz="1700" b="0" i="0" u="none" strike="noStrike" cap="none" dirty="0">
              <a:solidFill>
                <a:srgbClr val="000000"/>
              </a:solidFill>
              <a:highlight>
                <a:srgbClr val="FFFF00"/>
              </a:highlight>
              <a:latin typeface="Arial"/>
              <a:ea typeface="Arial"/>
              <a:cs typeface="Arial"/>
              <a:sym typeface="Arial"/>
            </a:endParaRPr>
          </a:p>
          <a:p>
            <a:pPr marL="0" marR="0" lvl="0" indent="-107950" algn="l" rtl="0">
              <a:lnSpc>
                <a:spcPct val="100000"/>
              </a:lnSpc>
              <a:spcBef>
                <a:spcPts val="0"/>
              </a:spcBef>
              <a:spcAft>
                <a:spcPts val="0"/>
              </a:spcAft>
              <a:buClr>
                <a:schemeClr val="dk1"/>
              </a:buClr>
              <a:buSzPts val="1700"/>
              <a:buFont typeface="Arial"/>
              <a:buChar char="•"/>
            </a:pPr>
            <a:r>
              <a:rPr lang="el-GR" sz="1700" b="0" i="0" u="none" strike="noStrike" cap="none" dirty="0">
                <a:solidFill>
                  <a:schemeClr val="dk1"/>
                </a:solidFill>
                <a:latin typeface="Calibri"/>
                <a:ea typeface="Calibri"/>
                <a:cs typeface="Calibri"/>
                <a:sym typeface="Calibri"/>
              </a:rPr>
              <a:t>Εμβρυϊκή εκκριτική διάρροια</a:t>
            </a:r>
            <a:endParaRPr sz="1700" b="0" i="0" u="none" strike="noStrike" cap="none" dirty="0">
              <a:solidFill>
                <a:srgbClr val="000000"/>
              </a:solidFill>
              <a:latin typeface="Arial"/>
              <a:ea typeface="Arial"/>
              <a:cs typeface="Arial"/>
              <a:sym typeface="Arial"/>
            </a:endParaRPr>
          </a:p>
          <a:p>
            <a:pPr marL="0" marR="0" lvl="0" indent="-107950" algn="l" rtl="0">
              <a:lnSpc>
                <a:spcPct val="100000"/>
              </a:lnSpc>
              <a:spcBef>
                <a:spcPts val="0"/>
              </a:spcBef>
              <a:spcAft>
                <a:spcPts val="0"/>
              </a:spcAft>
              <a:buClr>
                <a:schemeClr val="dk1"/>
              </a:buClr>
              <a:buSzPts val="1700"/>
              <a:buFont typeface="Arial"/>
              <a:buChar char="•"/>
            </a:pPr>
            <a:r>
              <a:rPr lang="el-GR" sz="1700" b="0" i="0" u="none" strike="noStrike" cap="none" dirty="0">
                <a:solidFill>
                  <a:schemeClr val="dk1"/>
                </a:solidFill>
                <a:latin typeface="Calibri"/>
                <a:ea typeface="Calibri"/>
                <a:cs typeface="Calibri"/>
                <a:sym typeface="Calibri"/>
              </a:rPr>
              <a:t>Παρεμπόδιση φυσιολογικής κατάποσης (ατρησία 12δακτύλου/ στομάχου)</a:t>
            </a:r>
            <a:endParaRPr sz="1700" b="0" i="0" u="none" strike="noStrike" cap="none" dirty="0">
              <a:solidFill>
                <a:srgbClr val="000000"/>
              </a:solidFill>
              <a:latin typeface="Arial"/>
              <a:ea typeface="Arial"/>
              <a:cs typeface="Arial"/>
              <a:sym typeface="Arial"/>
            </a:endParaRPr>
          </a:p>
          <a:p>
            <a:pPr marL="0" marR="0" lvl="0" indent="-107950" algn="l" rtl="0">
              <a:lnSpc>
                <a:spcPct val="100000"/>
              </a:lnSpc>
              <a:spcBef>
                <a:spcPts val="0"/>
              </a:spcBef>
              <a:spcAft>
                <a:spcPts val="0"/>
              </a:spcAft>
              <a:buClr>
                <a:schemeClr val="dk1"/>
              </a:buClr>
              <a:buSzPts val="1700"/>
              <a:buFont typeface="Arial"/>
              <a:buChar char="•"/>
            </a:pPr>
            <a:r>
              <a:rPr lang="el-GR" sz="1700" b="0" i="0" u="none" strike="noStrike" cap="none" dirty="0" err="1">
                <a:solidFill>
                  <a:schemeClr val="dk1"/>
                </a:solidFill>
                <a:latin typeface="Calibri"/>
                <a:ea typeface="Calibri"/>
                <a:cs typeface="Calibri"/>
                <a:sym typeface="Calibri"/>
              </a:rPr>
              <a:t>Διαφραγματοκήλη</a:t>
            </a:r>
            <a:endParaRPr sz="1700" b="0" i="0" u="none" strike="noStrike" cap="none" dirty="0">
              <a:solidFill>
                <a:srgbClr val="000000"/>
              </a:solidFill>
              <a:latin typeface="Arial"/>
              <a:ea typeface="Arial"/>
              <a:cs typeface="Arial"/>
              <a:sym typeface="Arial"/>
            </a:endParaRPr>
          </a:p>
          <a:p>
            <a:pPr marL="0" marR="0" lvl="0" indent="-107950" algn="l" rtl="0">
              <a:lnSpc>
                <a:spcPct val="100000"/>
              </a:lnSpc>
              <a:spcBef>
                <a:spcPts val="0"/>
              </a:spcBef>
              <a:spcAft>
                <a:spcPts val="0"/>
              </a:spcAft>
              <a:buClr>
                <a:schemeClr val="dk1"/>
              </a:buClr>
              <a:buSzPts val="1700"/>
              <a:buFont typeface="Arial"/>
              <a:buChar char="•"/>
            </a:pPr>
            <a:r>
              <a:rPr lang="el-GR" sz="1700" b="0" i="0" u="none" strike="noStrike" cap="none" dirty="0" err="1">
                <a:solidFill>
                  <a:schemeClr val="dk1"/>
                </a:solidFill>
                <a:latin typeface="Calibri"/>
                <a:ea typeface="Calibri"/>
                <a:cs typeface="Calibri"/>
                <a:sym typeface="Calibri"/>
              </a:rPr>
              <a:t>Νευρομυϊκές</a:t>
            </a:r>
            <a:r>
              <a:rPr lang="el-GR" sz="1700" b="0" i="0" u="none" strike="noStrike" cap="none" dirty="0">
                <a:solidFill>
                  <a:schemeClr val="dk1"/>
                </a:solidFill>
                <a:latin typeface="Calibri"/>
                <a:ea typeface="Calibri"/>
                <a:cs typeface="Calibri"/>
                <a:sym typeface="Calibri"/>
              </a:rPr>
              <a:t> διαταραχές (τρ.18)</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l-GR" sz="1700" b="1" i="0" u="none" strike="noStrike" cap="none" dirty="0">
                <a:solidFill>
                  <a:schemeClr val="dk1"/>
                </a:solidFill>
                <a:latin typeface="Calibri"/>
                <a:ea typeface="Calibri"/>
                <a:cs typeface="Calibri"/>
                <a:sym typeface="Calibri"/>
              </a:rPr>
              <a:t>Δ</a:t>
            </a:r>
            <a:r>
              <a:rPr lang="en-US" sz="1700" b="1" i="0" u="none" strike="noStrike" cap="none" dirty="0">
                <a:solidFill>
                  <a:schemeClr val="dk1"/>
                </a:solidFill>
                <a:latin typeface="Calibri"/>
                <a:ea typeface="Calibri"/>
                <a:cs typeface="Calibri"/>
                <a:sym typeface="Calibri"/>
              </a:rPr>
              <a:t>/</a:t>
            </a:r>
            <a:r>
              <a:rPr lang="el-GR" sz="1700" b="1" i="0" u="none" strike="noStrike" cap="none" dirty="0">
                <a:solidFill>
                  <a:schemeClr val="dk1"/>
                </a:solidFill>
                <a:latin typeface="Calibri"/>
                <a:ea typeface="Calibri"/>
                <a:cs typeface="Calibri"/>
                <a:sym typeface="Calibri"/>
              </a:rPr>
              <a:t>δ με U/S και </a:t>
            </a:r>
            <a:r>
              <a:rPr lang="el-GR" sz="1700" b="1" i="0" u="none" strike="noStrike" cap="none" dirty="0" err="1">
                <a:solidFill>
                  <a:schemeClr val="dk1"/>
                </a:solidFill>
                <a:latin typeface="Calibri"/>
                <a:ea typeface="Calibri"/>
                <a:cs typeface="Calibri"/>
                <a:sym typeface="Calibri"/>
              </a:rPr>
              <a:t>καρυότυπο</a:t>
            </a:r>
            <a:endParaRPr sz="1700" b="0" i="0" u="none" strike="noStrike" cap="none" dirty="0">
              <a:solidFill>
                <a:srgbClr val="000000"/>
              </a:solidFill>
              <a:latin typeface="Arial"/>
              <a:ea typeface="Arial"/>
              <a:cs typeface="Arial"/>
              <a:sym typeface="Arial"/>
            </a:endParaRPr>
          </a:p>
        </p:txBody>
      </p:sp>
      <p:sp>
        <p:nvSpPr>
          <p:cNvPr id="248" name="Google Shape;248;p16"/>
          <p:cNvSpPr/>
          <p:nvPr/>
        </p:nvSpPr>
        <p:spPr>
          <a:xfrm>
            <a:off x="7498175" y="983700"/>
            <a:ext cx="3955500" cy="2684400"/>
          </a:xfrm>
          <a:prstGeom prst="roundRect">
            <a:avLst>
              <a:gd name="adj" fmla="val 16667"/>
            </a:avLst>
          </a:prstGeom>
          <a:noFill/>
          <a:ln w="38100" cap="flat" cmpd="sng">
            <a:solidFill>
              <a:srgbClr val="6D9E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1" i="0"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l-GR" sz="1800" b="1" i="0" u="none" strike="noStrike" cap="none" dirty="0">
                <a:solidFill>
                  <a:schemeClr val="dk1"/>
                </a:solidFill>
                <a:highlight>
                  <a:srgbClr val="FFFF00"/>
                </a:highlight>
                <a:latin typeface="Calibri"/>
                <a:ea typeface="Calibri"/>
                <a:cs typeface="Calibri"/>
                <a:sym typeface="Calibri"/>
              </a:rPr>
              <a:t>Μετά τη γέννηση - </a:t>
            </a:r>
            <a:r>
              <a:rPr lang="el-GR" sz="1800" b="1" i="0" u="none" strike="noStrike" cap="none" dirty="0" err="1">
                <a:solidFill>
                  <a:schemeClr val="dk1"/>
                </a:solidFill>
                <a:highlight>
                  <a:srgbClr val="FFFF00"/>
                </a:highlight>
                <a:latin typeface="Calibri"/>
                <a:ea typeface="Calibri"/>
                <a:cs typeface="Calibri"/>
                <a:sym typeface="Calibri"/>
              </a:rPr>
              <a:t>υπογκαιμία</a:t>
            </a:r>
            <a:endParaRPr sz="1800" b="0" i="0" u="none" strike="noStrike" cap="none" dirty="0">
              <a:solidFill>
                <a:schemeClr val="dk1"/>
              </a:solidFill>
              <a:highlight>
                <a:srgbClr val="FFFF00"/>
              </a:highlight>
              <a:latin typeface="Calibri"/>
              <a:ea typeface="Calibri"/>
              <a:cs typeface="Calibri"/>
              <a:sym typeface="Calibri"/>
            </a:endParaRPr>
          </a:p>
          <a:p>
            <a:pPr marL="0" marR="0" lvl="0" indent="-114300" algn="l" rtl="0">
              <a:lnSpc>
                <a:spcPct val="100000"/>
              </a:lnSpc>
              <a:spcBef>
                <a:spcPts val="0"/>
              </a:spcBef>
              <a:spcAft>
                <a:spcPts val="0"/>
              </a:spcAft>
              <a:buClr>
                <a:schemeClr val="dk1"/>
              </a:buClr>
              <a:buSzPts val="1800"/>
              <a:buFont typeface="Arial"/>
              <a:buChar char="•"/>
            </a:pPr>
            <a:r>
              <a:rPr lang="el-GR" sz="1800" b="0" i="0" u="none" strike="noStrike" cap="none" dirty="0" err="1">
                <a:solidFill>
                  <a:schemeClr val="dk1"/>
                </a:solidFill>
                <a:latin typeface="Calibri"/>
                <a:ea typeface="Calibri"/>
                <a:cs typeface="Calibri"/>
                <a:sym typeface="Calibri"/>
              </a:rPr>
              <a:t>Ψευδοϋποαλδοστερονισμός</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l-GR" sz="1800" b="1" i="0" u="none" strike="noStrike" cap="none" dirty="0">
                <a:solidFill>
                  <a:schemeClr val="dk1"/>
                </a:solidFill>
                <a:latin typeface="Calibri"/>
                <a:ea typeface="Calibri"/>
                <a:cs typeface="Calibri"/>
                <a:sym typeface="Calibri"/>
              </a:rPr>
              <a:t>(</a:t>
            </a:r>
            <a:r>
              <a:rPr lang="el-GR" sz="1800" b="1" i="0" u="none" strike="noStrike" cap="none" dirty="0" err="1">
                <a:solidFill>
                  <a:schemeClr val="dk1"/>
                </a:solidFill>
                <a:latin typeface="Calibri"/>
                <a:ea typeface="Calibri"/>
                <a:cs typeface="Calibri"/>
                <a:sym typeface="Calibri"/>
              </a:rPr>
              <a:t>υπερκαλιαιμία</a:t>
            </a:r>
            <a:r>
              <a:rPr lang="el-GR" sz="1800" b="1" i="0" u="none" strike="noStrike" cap="none" dirty="0">
                <a:solidFill>
                  <a:schemeClr val="dk1"/>
                </a:solidFill>
                <a:latin typeface="Calibri"/>
                <a:ea typeface="Calibri"/>
                <a:cs typeface="Calibri"/>
                <a:sym typeface="Calibri"/>
              </a:rPr>
              <a:t> και μεταβολική οξέωση)</a:t>
            </a:r>
            <a:endParaRPr sz="1600" b="0" i="0" u="none" strike="noStrike" cap="none" dirty="0">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Συγγενής διάρροια με αυξημένη απώλεια χλωρίου</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l-GR" sz="1800" b="1" i="0" u="none" strike="noStrike" cap="none" dirty="0">
                <a:solidFill>
                  <a:schemeClr val="dk1"/>
                </a:solidFill>
                <a:latin typeface="Calibri"/>
                <a:ea typeface="Calibri"/>
                <a:cs typeface="Calibri"/>
                <a:sym typeface="Calibri"/>
              </a:rPr>
              <a:t>*απώλεια CI</a:t>
            </a:r>
            <a:r>
              <a:rPr lang="el-GR" sz="1800" b="1" i="0" u="none" strike="noStrike" cap="none" baseline="30000" dirty="0">
                <a:solidFill>
                  <a:schemeClr val="dk1"/>
                </a:solidFill>
                <a:latin typeface="Calibri"/>
                <a:ea typeface="Calibri"/>
                <a:cs typeface="Calibri"/>
                <a:sym typeface="Calibri"/>
              </a:rPr>
              <a:t>-</a:t>
            </a:r>
            <a:r>
              <a:rPr lang="el-GR" sz="1800" b="1" i="0" u="none" strike="noStrike" cap="none" dirty="0">
                <a:solidFill>
                  <a:schemeClr val="dk1"/>
                </a:solidFill>
                <a:latin typeface="Calibri"/>
                <a:ea typeface="Calibri"/>
                <a:cs typeface="Calibri"/>
                <a:sym typeface="Calibri"/>
              </a:rPr>
              <a:t> όχι στα ούρα,  </a:t>
            </a:r>
          </a:p>
          <a:p>
            <a:pPr marL="0" marR="0" lvl="0" indent="0" algn="l" rtl="0">
              <a:lnSpc>
                <a:spcPct val="100000"/>
              </a:lnSpc>
              <a:spcBef>
                <a:spcPts val="0"/>
              </a:spcBef>
              <a:spcAft>
                <a:spcPts val="0"/>
              </a:spcAft>
              <a:buClr>
                <a:srgbClr val="000000"/>
              </a:buClr>
              <a:buSzPts val="1600"/>
              <a:buFont typeface="Arial"/>
              <a:buNone/>
            </a:pPr>
            <a:r>
              <a:rPr lang="el-GR" sz="1800" b="1" dirty="0">
                <a:solidFill>
                  <a:schemeClr val="dk1"/>
                </a:solidFill>
                <a:latin typeface="Calibri"/>
                <a:ea typeface="Calibri"/>
                <a:cs typeface="Calibri"/>
                <a:sym typeface="Calibri"/>
              </a:rPr>
              <a:t>       </a:t>
            </a:r>
            <a:r>
              <a:rPr lang="el-GR" sz="1800" b="1" i="0" u="none" strike="noStrike" cap="none" dirty="0">
                <a:solidFill>
                  <a:schemeClr val="dk1"/>
                </a:solidFill>
                <a:latin typeface="Calibri"/>
                <a:ea typeface="Calibri"/>
                <a:cs typeface="Calibri"/>
                <a:sym typeface="Calibri"/>
              </a:rPr>
              <a:t>αλλά στα κόπρανα</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6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1" i="0" u="sng" strike="noStrike" cap="none" dirty="0">
              <a:solidFill>
                <a:schemeClr val="dk1"/>
              </a:solidFill>
              <a:latin typeface="Calibri"/>
              <a:ea typeface="Calibri"/>
              <a:cs typeface="Calibri"/>
              <a:sym typeface="Calibri"/>
            </a:endParaRPr>
          </a:p>
        </p:txBody>
      </p:sp>
      <p:sp>
        <p:nvSpPr>
          <p:cNvPr id="249" name="Google Shape;249;p16"/>
          <p:cNvSpPr/>
          <p:nvPr/>
        </p:nvSpPr>
        <p:spPr>
          <a:xfrm>
            <a:off x="701325" y="4410350"/>
            <a:ext cx="4622700" cy="1928700"/>
          </a:xfrm>
          <a:prstGeom prst="roundRect">
            <a:avLst>
              <a:gd name="adj" fmla="val 16667"/>
            </a:avLst>
          </a:prstGeom>
          <a:noFill/>
          <a:ln w="38100" cap="flat" cmpd="sng">
            <a:solidFill>
              <a:srgbClr val="6D9E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l-GR" sz="1800" b="1" i="0" u="none" strike="noStrike" cap="none" dirty="0" err="1">
                <a:solidFill>
                  <a:schemeClr val="dk1"/>
                </a:solidFill>
                <a:highlight>
                  <a:srgbClr val="FFFF00"/>
                </a:highlight>
                <a:latin typeface="Calibri"/>
                <a:ea typeface="Calibri"/>
                <a:cs typeface="Calibri"/>
                <a:sym typeface="Calibri"/>
              </a:rPr>
              <a:t>Υπερασβεστιουρία</a:t>
            </a:r>
            <a:endParaRPr sz="1600" b="0" i="0" u="none" strike="noStrike" cap="none" dirty="0">
              <a:solidFill>
                <a:srgbClr val="000000"/>
              </a:solidFill>
              <a:highlight>
                <a:srgbClr val="FFFF00"/>
              </a:highlight>
              <a:latin typeface="Arial"/>
              <a:ea typeface="Arial"/>
              <a:cs typeface="Arial"/>
              <a:sym typeface="Arial"/>
            </a:endParaRPr>
          </a:p>
          <a:p>
            <a:pPr marL="0" marR="0" lvl="0" indent="-114300" algn="l" rtl="0">
              <a:lnSpc>
                <a:spcPct val="100000"/>
              </a:lnSpc>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Άπω νεφρική </a:t>
            </a:r>
            <a:r>
              <a:rPr lang="el-GR" sz="1800" b="0" i="0" u="none" strike="noStrike" cap="none" dirty="0" err="1">
                <a:solidFill>
                  <a:schemeClr val="dk1"/>
                </a:solidFill>
                <a:latin typeface="Calibri"/>
                <a:ea typeface="Calibri"/>
                <a:cs typeface="Calibri"/>
                <a:sym typeface="Calibri"/>
              </a:rPr>
              <a:t>σωληναριακή</a:t>
            </a:r>
            <a:r>
              <a:rPr lang="el-GR" sz="1800" b="0" i="0" u="none" strike="noStrike" cap="none" dirty="0">
                <a:solidFill>
                  <a:schemeClr val="dk1"/>
                </a:solidFill>
                <a:latin typeface="Calibri"/>
                <a:ea typeface="Calibri"/>
                <a:cs typeface="Calibri"/>
                <a:sym typeface="Calibri"/>
              </a:rPr>
              <a:t> </a:t>
            </a:r>
            <a:r>
              <a:rPr lang="el-GR" sz="1800" b="1" i="0" u="none" strike="noStrike" cap="none" dirty="0">
                <a:solidFill>
                  <a:schemeClr val="dk1"/>
                </a:solidFill>
                <a:latin typeface="Calibri"/>
                <a:ea typeface="Calibri"/>
                <a:cs typeface="Calibri"/>
                <a:sym typeface="Calibri"/>
              </a:rPr>
              <a:t>οξέωση</a:t>
            </a:r>
            <a:endParaRPr sz="1600" b="0" i="0" u="none" strike="noStrike" cap="none" dirty="0">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Φαινομενική περίσσεια </a:t>
            </a:r>
            <a:r>
              <a:rPr lang="el-GR" sz="1800" b="0" i="0" u="none" strike="noStrike" cap="none" dirty="0" err="1">
                <a:solidFill>
                  <a:schemeClr val="dk1"/>
                </a:solidFill>
                <a:latin typeface="Calibri"/>
                <a:ea typeface="Calibri"/>
                <a:cs typeface="Calibri"/>
                <a:sym typeface="Calibri"/>
              </a:rPr>
              <a:t>αλατοκορτικοειδών</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l-GR" sz="1800" b="1" i="0" u="none" strike="noStrike" cap="none" dirty="0">
                <a:solidFill>
                  <a:schemeClr val="dk1"/>
                </a:solidFill>
                <a:latin typeface="Calibri"/>
                <a:ea typeface="Calibri"/>
                <a:cs typeface="Calibri"/>
                <a:sym typeface="Calibri"/>
              </a:rPr>
              <a:t>           *Χαμηλά επίπεδα </a:t>
            </a:r>
            <a:r>
              <a:rPr lang="el-GR" sz="1800" b="1" i="0" u="none" strike="noStrike" cap="none" dirty="0" err="1">
                <a:solidFill>
                  <a:schemeClr val="dk1"/>
                </a:solidFill>
                <a:latin typeface="Calibri"/>
                <a:ea typeface="Calibri"/>
                <a:cs typeface="Calibri"/>
                <a:sym typeface="Calibri"/>
              </a:rPr>
              <a:t>ρενίνης</a:t>
            </a:r>
            <a:endParaRPr sz="1600" b="1" i="0" u="none" strike="noStrike" cap="none" dirty="0">
              <a:solidFill>
                <a:srgbClr val="000000"/>
              </a:solidFill>
              <a:latin typeface="Arial"/>
              <a:ea typeface="Arial"/>
              <a:cs typeface="Arial"/>
              <a:sym typeface="Arial"/>
            </a:endParaRPr>
          </a:p>
        </p:txBody>
      </p:sp>
      <p:sp>
        <p:nvSpPr>
          <p:cNvPr id="250" name="Google Shape;250;p16"/>
          <p:cNvSpPr/>
          <p:nvPr/>
        </p:nvSpPr>
        <p:spPr>
          <a:xfrm>
            <a:off x="7498174" y="4410275"/>
            <a:ext cx="4033200" cy="1928700"/>
          </a:xfrm>
          <a:prstGeom prst="roundRect">
            <a:avLst>
              <a:gd name="adj" fmla="val 16667"/>
            </a:avLst>
          </a:prstGeom>
          <a:noFill/>
          <a:ln w="38100" cap="flat" cmpd="sng">
            <a:solidFill>
              <a:srgbClr val="6D9E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l-GR" sz="1800" b="1" i="0" u="none" strike="noStrike" cap="none" dirty="0" err="1">
                <a:solidFill>
                  <a:schemeClr val="dk1"/>
                </a:solidFill>
                <a:highlight>
                  <a:srgbClr val="FFFF00"/>
                </a:highlight>
                <a:latin typeface="Calibri"/>
                <a:ea typeface="Calibri"/>
                <a:cs typeface="Calibri"/>
                <a:sym typeface="Calibri"/>
              </a:rPr>
              <a:t>Υπογκαιμική</a:t>
            </a:r>
            <a:r>
              <a:rPr lang="el-GR" sz="1800" b="1" i="0" u="none" strike="noStrike" cap="none" dirty="0">
                <a:solidFill>
                  <a:schemeClr val="dk1"/>
                </a:solidFill>
                <a:highlight>
                  <a:srgbClr val="FFFF00"/>
                </a:highlight>
                <a:latin typeface="Calibri"/>
                <a:ea typeface="Calibri"/>
                <a:cs typeface="Calibri"/>
                <a:sym typeface="Calibri"/>
              </a:rPr>
              <a:t> </a:t>
            </a:r>
            <a:r>
              <a:rPr lang="el-GR" sz="1800" b="1" i="0" u="none" strike="noStrike" cap="none" dirty="0" err="1">
                <a:solidFill>
                  <a:schemeClr val="dk1"/>
                </a:solidFill>
                <a:highlight>
                  <a:srgbClr val="FFFF00"/>
                </a:highlight>
                <a:latin typeface="Calibri"/>
                <a:ea typeface="Calibri"/>
                <a:cs typeface="Calibri"/>
                <a:sym typeface="Calibri"/>
              </a:rPr>
              <a:t>υποκαλιαιμία</a:t>
            </a:r>
            <a:endParaRPr sz="1800" b="1" i="0" u="none" strike="noStrike" cap="none" dirty="0">
              <a:solidFill>
                <a:schemeClr val="dk1"/>
              </a:solidFill>
              <a:highlight>
                <a:srgbClr val="FFFF00"/>
              </a:highlight>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Κυστική </a:t>
            </a:r>
            <a:r>
              <a:rPr lang="el-GR" sz="1800" b="0" i="0" u="none" strike="noStrike" cap="none" dirty="0" err="1">
                <a:solidFill>
                  <a:schemeClr val="dk1"/>
                </a:solidFill>
                <a:latin typeface="Calibri"/>
                <a:ea typeface="Calibri"/>
                <a:cs typeface="Calibri"/>
                <a:sym typeface="Calibri"/>
              </a:rPr>
              <a:t>ίνωση</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χρόνια χρήση καθαρτικών</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l-GR" sz="1800" b="0" i="0" u="none" strike="noStrike" cap="none" dirty="0">
                <a:solidFill>
                  <a:schemeClr val="dk1"/>
                </a:solidFill>
                <a:latin typeface="Calibri"/>
                <a:ea typeface="Calibri"/>
                <a:cs typeface="Calibri"/>
                <a:sym typeface="Calibri"/>
              </a:rPr>
              <a:t>*</a:t>
            </a:r>
            <a:r>
              <a:rPr lang="el-GR" sz="1800" b="1" i="0" u="none" strike="noStrike" cap="none" dirty="0">
                <a:solidFill>
                  <a:schemeClr val="dk1"/>
                </a:solidFill>
                <a:latin typeface="Calibri"/>
                <a:ea typeface="Calibri"/>
                <a:cs typeface="Calibri"/>
                <a:sym typeface="Calibri"/>
              </a:rPr>
              <a:t> Χαμηλά επίπεδα CI</a:t>
            </a:r>
            <a:r>
              <a:rPr lang="el-GR" sz="1800" b="1" i="0" u="none" strike="noStrike" cap="none" baseline="30000" dirty="0">
                <a:solidFill>
                  <a:schemeClr val="dk1"/>
                </a:solidFill>
                <a:latin typeface="Calibri"/>
                <a:ea typeface="Calibri"/>
                <a:cs typeface="Calibri"/>
                <a:sym typeface="Calibri"/>
              </a:rPr>
              <a:t>-</a:t>
            </a:r>
            <a:r>
              <a:rPr lang="el-GR" sz="1800" b="1" i="0" u="none" strike="noStrike" cap="none" dirty="0">
                <a:solidFill>
                  <a:schemeClr val="dk1"/>
                </a:solidFill>
                <a:latin typeface="Calibri"/>
                <a:ea typeface="Calibri"/>
                <a:cs typeface="Calibri"/>
                <a:sym typeface="Calibri"/>
              </a:rPr>
              <a:t> στα ούρα</a:t>
            </a:r>
            <a:endParaRPr sz="1600" b="1" i="0" u="none" strike="noStrike" cap="none" dirty="0">
              <a:solidFill>
                <a:srgbClr val="000000"/>
              </a:solidFill>
              <a:latin typeface="Arial"/>
              <a:ea typeface="Arial"/>
              <a:cs typeface="Arial"/>
              <a:sym typeface="Arial"/>
            </a:endParaRPr>
          </a:p>
        </p:txBody>
      </p:sp>
      <p:sp>
        <p:nvSpPr>
          <p:cNvPr id="251" name="Google Shape;25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7"/>
          <p:cNvSpPr txBox="1">
            <a:spLocks noGrp="1"/>
          </p:cNvSpPr>
          <p:nvPr>
            <p:ph type="title"/>
          </p:nvPr>
        </p:nvSpPr>
        <p:spPr>
          <a:xfrm>
            <a:off x="2701757" y="-69307"/>
            <a:ext cx="6347100" cy="834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200"/>
              <a:buFont typeface="Calibri"/>
              <a:buNone/>
            </a:pPr>
            <a:r>
              <a:rPr lang="el-GR" sz="3000" b="1" dirty="0">
                <a:latin typeface="Calibri"/>
                <a:ea typeface="Calibri"/>
                <a:cs typeface="Calibri"/>
                <a:sym typeface="Calibri"/>
              </a:rPr>
              <a:t>Θεραπεία συνδρόμου </a:t>
            </a:r>
            <a:r>
              <a:rPr lang="el-GR" sz="3000" b="1" dirty="0" err="1">
                <a:latin typeface="Calibri"/>
                <a:ea typeface="Calibri"/>
                <a:cs typeface="Calibri"/>
                <a:sym typeface="Calibri"/>
              </a:rPr>
              <a:t>Bartter</a:t>
            </a:r>
            <a:endParaRPr sz="3000" b="1" dirty="0">
              <a:latin typeface="Calibri"/>
              <a:ea typeface="Calibri"/>
              <a:cs typeface="Calibri"/>
              <a:sym typeface="Calibri"/>
            </a:endParaRPr>
          </a:p>
        </p:txBody>
      </p:sp>
      <p:grpSp>
        <p:nvGrpSpPr>
          <p:cNvPr id="257" name="Google Shape;257;p17"/>
          <p:cNvGrpSpPr/>
          <p:nvPr/>
        </p:nvGrpSpPr>
        <p:grpSpPr>
          <a:xfrm>
            <a:off x="659261" y="657056"/>
            <a:ext cx="11319189" cy="5894665"/>
            <a:chOff x="0" y="-129310"/>
            <a:chExt cx="11319189" cy="5894665"/>
          </a:xfrm>
        </p:grpSpPr>
        <p:cxnSp>
          <p:nvCxnSpPr>
            <p:cNvPr id="258" name="Google Shape;258;p17"/>
            <p:cNvCxnSpPr/>
            <p:nvPr/>
          </p:nvCxnSpPr>
          <p:spPr>
            <a:xfrm>
              <a:off x="0" y="-129310"/>
              <a:ext cx="11234821" cy="0"/>
            </a:xfrm>
            <a:prstGeom prst="straightConnector1">
              <a:avLst/>
            </a:prstGeom>
            <a:solidFill>
              <a:srgbClr val="BA8C00"/>
            </a:solidFill>
            <a:ln w="12700" cap="flat" cmpd="sng">
              <a:solidFill>
                <a:schemeClr val="dk1"/>
              </a:solidFill>
              <a:prstDash val="solid"/>
              <a:miter lim="800000"/>
              <a:headEnd type="none" w="sm" len="sm"/>
              <a:tailEnd type="none" w="sm" len="sm"/>
            </a:ln>
          </p:spPr>
        </p:cxnSp>
        <p:sp>
          <p:nvSpPr>
            <p:cNvPr id="259" name="Google Shape;259;p17"/>
            <p:cNvSpPr/>
            <p:nvPr/>
          </p:nvSpPr>
          <p:spPr>
            <a:xfrm>
              <a:off x="0" y="0"/>
              <a:ext cx="2246964" cy="57653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7"/>
            <p:cNvSpPr txBox="1"/>
            <p:nvPr/>
          </p:nvSpPr>
          <p:spPr>
            <a:xfrm>
              <a:off x="0" y="0"/>
              <a:ext cx="2246964" cy="5765355"/>
            </a:xfrm>
            <a:prstGeom prst="rect">
              <a:avLst/>
            </a:prstGeom>
            <a:noFill/>
            <a:ln>
              <a:noFill/>
            </a:ln>
          </p:spPr>
          <p:txBody>
            <a:bodyPr spcFirstLastPara="1" wrap="square" lIns="144775" tIns="144775" rIns="144775" bIns="144775" anchor="t" anchorCtr="0">
              <a:noAutofit/>
            </a:bodyPr>
            <a:lstStyle/>
            <a:p>
              <a:pPr marL="0" marR="0" lvl="0" indent="0" algn="l" rtl="0">
                <a:lnSpc>
                  <a:spcPct val="90000"/>
                </a:lnSpc>
                <a:spcBef>
                  <a:spcPts val="0"/>
                </a:spcBef>
                <a:spcAft>
                  <a:spcPts val="0"/>
                </a:spcAft>
                <a:buClr>
                  <a:schemeClr val="dk1"/>
                </a:buClr>
                <a:buSzPts val="3800"/>
                <a:buFont typeface="Calibri"/>
                <a:buNone/>
              </a:pPr>
              <a:r>
                <a:rPr lang="el-GR" sz="3000" b="0" i="0" u="none" strike="noStrike" cap="none">
                  <a:solidFill>
                    <a:schemeClr val="dk1"/>
                  </a:solidFill>
                  <a:latin typeface="Calibri"/>
                  <a:ea typeface="Calibri"/>
                  <a:cs typeface="Calibri"/>
                  <a:sym typeface="Calibri"/>
                </a:rPr>
                <a:t>Θεραπεία</a:t>
              </a:r>
              <a:r>
                <a:rPr lang="el-GR" sz="3800" b="0" i="0" u="none" strike="noStrike" cap="none">
                  <a:solidFill>
                    <a:schemeClr val="dk1"/>
                  </a:solidFill>
                  <a:latin typeface="Calibri"/>
                  <a:ea typeface="Calibri"/>
                  <a:cs typeface="Calibri"/>
                  <a:sym typeface="Calibri"/>
                </a:rPr>
                <a:t> </a:t>
              </a:r>
              <a:endParaRPr sz="3800" b="0" i="0" u="none" strike="noStrike" cap="none">
                <a:solidFill>
                  <a:schemeClr val="dk1"/>
                </a:solidFill>
                <a:latin typeface="Calibri"/>
                <a:ea typeface="Calibri"/>
                <a:cs typeface="Calibri"/>
                <a:sym typeface="Calibri"/>
              </a:endParaRPr>
            </a:p>
          </p:txBody>
        </p:sp>
        <p:sp>
          <p:nvSpPr>
            <p:cNvPr id="261" name="Google Shape;261;p17"/>
            <p:cNvSpPr/>
            <p:nvPr/>
          </p:nvSpPr>
          <p:spPr>
            <a:xfrm>
              <a:off x="2415486" y="288267"/>
              <a:ext cx="8819335" cy="61216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7"/>
            <p:cNvSpPr txBox="1"/>
            <p:nvPr/>
          </p:nvSpPr>
          <p:spPr>
            <a:xfrm>
              <a:off x="2415486" y="288267"/>
              <a:ext cx="8819335" cy="612165"/>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l-GR" sz="2000" b="1" i="0" u="none" strike="noStrike" cap="none">
                  <a:solidFill>
                    <a:schemeClr val="dk1"/>
                  </a:solidFill>
                  <a:latin typeface="Calibri"/>
                  <a:ea typeface="Calibri"/>
                  <a:cs typeface="Calibri"/>
                  <a:sym typeface="Calibri"/>
                </a:rPr>
                <a:t>Αναπλήρωση υγρών</a:t>
              </a:r>
              <a:r>
                <a:rPr lang="el-GR" sz="1800" b="1" i="0" u="none" strike="noStrike" cap="none">
                  <a:solidFill>
                    <a:schemeClr val="dk1"/>
                  </a:solidFill>
                  <a:latin typeface="Calibri"/>
                  <a:ea typeface="Calibri"/>
                  <a:cs typeface="Calibri"/>
                  <a:sym typeface="Calibri"/>
                </a:rPr>
                <a:t> </a:t>
              </a:r>
              <a:endParaRPr sz="1800" b="1" i="0" u="none" strike="noStrike" cap="none">
                <a:solidFill>
                  <a:schemeClr val="dk1"/>
                </a:solidFill>
                <a:latin typeface="Calibri"/>
                <a:ea typeface="Calibri"/>
                <a:cs typeface="Calibri"/>
                <a:sym typeface="Calibri"/>
              </a:endParaRPr>
            </a:p>
          </p:txBody>
        </p:sp>
        <p:cxnSp>
          <p:nvCxnSpPr>
            <p:cNvPr id="263" name="Google Shape;263;p17"/>
            <p:cNvCxnSpPr/>
            <p:nvPr/>
          </p:nvCxnSpPr>
          <p:spPr>
            <a:xfrm>
              <a:off x="2246964" y="900433"/>
              <a:ext cx="8987857" cy="0"/>
            </a:xfrm>
            <a:prstGeom prst="straightConnector1">
              <a:avLst/>
            </a:prstGeom>
            <a:solidFill>
              <a:schemeClr val="accent4"/>
            </a:solidFill>
            <a:ln w="12700" cap="flat" cmpd="sng">
              <a:solidFill>
                <a:srgbClr val="000000"/>
              </a:solidFill>
              <a:prstDash val="solid"/>
              <a:miter lim="800000"/>
              <a:headEnd type="none" w="sm" len="sm"/>
              <a:tailEnd type="none" w="sm" len="sm"/>
            </a:ln>
          </p:spPr>
        </p:cxnSp>
        <p:sp>
          <p:nvSpPr>
            <p:cNvPr id="264" name="Google Shape;264;p17"/>
            <p:cNvSpPr/>
            <p:nvPr/>
          </p:nvSpPr>
          <p:spPr>
            <a:xfrm>
              <a:off x="2415486" y="1022139"/>
              <a:ext cx="8819335" cy="61216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7"/>
            <p:cNvSpPr txBox="1"/>
            <p:nvPr/>
          </p:nvSpPr>
          <p:spPr>
            <a:xfrm>
              <a:off x="2415486" y="1022139"/>
              <a:ext cx="8819335" cy="612165"/>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l-GR" sz="2000" b="1" i="0" u="none" strike="noStrike" cap="none">
                  <a:solidFill>
                    <a:schemeClr val="dk1"/>
                  </a:solidFill>
                  <a:latin typeface="Calibri"/>
                  <a:ea typeface="Calibri"/>
                  <a:cs typeface="Calibri"/>
                  <a:sym typeface="Calibri"/>
                </a:rPr>
                <a:t>Νa</a:t>
              </a:r>
              <a:r>
                <a:rPr lang="el-GR" sz="2000" b="1" i="0" u="none" strike="noStrike" cap="none" baseline="30000">
                  <a:solidFill>
                    <a:schemeClr val="dk1"/>
                  </a:solidFill>
                  <a:latin typeface="Calibri"/>
                  <a:ea typeface="Calibri"/>
                  <a:cs typeface="Calibri"/>
                  <a:sym typeface="Calibri"/>
                </a:rPr>
                <a:t>+</a:t>
              </a:r>
              <a:r>
                <a:rPr lang="el-GR" sz="2000" b="1" i="0" u="none" strike="noStrike" cap="none">
                  <a:solidFill>
                    <a:schemeClr val="dk1"/>
                  </a:solidFill>
                  <a:latin typeface="Calibri"/>
                  <a:ea typeface="Calibri"/>
                  <a:cs typeface="Calibri"/>
                  <a:sym typeface="Calibri"/>
                </a:rPr>
                <a:t>: </a:t>
              </a:r>
              <a:r>
                <a:rPr lang="el-GR" sz="2000" b="0" i="0" u="none" strike="noStrike" cap="none">
                  <a:solidFill>
                    <a:schemeClr val="dk1"/>
                  </a:solidFill>
                  <a:latin typeface="Calibri"/>
                  <a:ea typeface="Calibri"/>
                  <a:cs typeface="Calibri"/>
                  <a:sym typeface="Calibri"/>
                </a:rPr>
                <a:t>συμπλήρωμα NaCl τουλάχιστον 5 έως 10 mEq/kg/ημέρα (mmol/kg/ημέρα)</a:t>
              </a:r>
              <a:r>
                <a:rPr lang="el-GR"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Calibri"/>
                <a:buNone/>
              </a:pPr>
              <a:r>
                <a:rPr lang="el-GR" sz="2000" b="1">
                  <a:solidFill>
                    <a:schemeClr val="dk1"/>
                  </a:solidFill>
                  <a:latin typeface="Calibri"/>
                  <a:ea typeface="Calibri"/>
                  <a:cs typeface="Calibri"/>
                  <a:sym typeface="Calibri"/>
                </a:rPr>
                <a:t>Κ+ : </a:t>
              </a:r>
              <a:r>
                <a:rPr lang="el-GR" sz="2000">
                  <a:solidFill>
                    <a:schemeClr val="dk1"/>
                  </a:solidFill>
                  <a:latin typeface="Calibri"/>
                  <a:ea typeface="Calibri"/>
                  <a:cs typeface="Calibri"/>
                  <a:sym typeface="Calibri"/>
                </a:rPr>
                <a:t>συμπλήρωμα ΚCl </a:t>
              </a:r>
              <a:r>
                <a:rPr lang="el-GR" sz="1800" b="1" i="0" u="none" strike="noStrike" cap="none">
                  <a:solidFill>
                    <a:schemeClr val="dk1"/>
                  </a:solidFill>
                  <a:latin typeface="Calibri"/>
                  <a:ea typeface="Calibri"/>
                  <a:cs typeface="Calibri"/>
                  <a:sym typeface="Calibri"/>
                </a:rPr>
                <a:t> </a:t>
              </a:r>
              <a:endParaRPr sz="1800" b="1" i="0" u="none" strike="noStrike" cap="none" baseline="30000">
                <a:solidFill>
                  <a:schemeClr val="dk1"/>
                </a:solidFill>
                <a:latin typeface="Calibri"/>
                <a:ea typeface="Calibri"/>
                <a:cs typeface="Calibri"/>
                <a:sym typeface="Calibri"/>
              </a:endParaRPr>
            </a:p>
          </p:txBody>
        </p:sp>
        <p:cxnSp>
          <p:nvCxnSpPr>
            <p:cNvPr id="266" name="Google Shape;266;p17"/>
            <p:cNvCxnSpPr/>
            <p:nvPr/>
          </p:nvCxnSpPr>
          <p:spPr>
            <a:xfrm>
              <a:off x="2246889" y="2293591"/>
              <a:ext cx="8988000" cy="0"/>
            </a:xfrm>
            <a:prstGeom prst="straightConnector1">
              <a:avLst/>
            </a:prstGeom>
            <a:solidFill>
              <a:schemeClr val="accent4"/>
            </a:solidFill>
            <a:ln w="12700" cap="flat" cmpd="sng">
              <a:solidFill>
                <a:schemeClr val="dk1"/>
              </a:solidFill>
              <a:prstDash val="solid"/>
              <a:miter lim="800000"/>
              <a:headEnd type="none" w="sm" len="sm"/>
              <a:tailEnd type="none" w="sm" len="sm"/>
            </a:ln>
          </p:spPr>
        </p:cxnSp>
        <p:sp>
          <p:nvSpPr>
            <p:cNvPr id="267" name="Google Shape;267;p17"/>
            <p:cNvSpPr/>
            <p:nvPr/>
          </p:nvSpPr>
          <p:spPr>
            <a:xfrm>
              <a:off x="2415486" y="1922572"/>
              <a:ext cx="8819335" cy="61216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7"/>
            <p:cNvSpPr txBox="1"/>
            <p:nvPr/>
          </p:nvSpPr>
          <p:spPr>
            <a:xfrm>
              <a:off x="2415486" y="1634297"/>
              <a:ext cx="8819400" cy="612300"/>
            </a:xfrm>
            <a:prstGeom prst="rect">
              <a:avLst/>
            </a:prstGeom>
            <a:noFill/>
            <a:ln>
              <a:noFill/>
            </a:ln>
          </p:spPr>
          <p:txBody>
            <a:bodyPr spcFirstLastPara="1" wrap="square" lIns="68575" tIns="68575" rIns="68575" bIns="68575" anchor="t" anchorCtr="0">
              <a:noAutofit/>
            </a:bodyPr>
            <a:lstStyle/>
            <a:p>
              <a:pPr marL="0" marR="0" lvl="0" indent="0" algn="just" rtl="0">
                <a:lnSpc>
                  <a:spcPct val="90000"/>
                </a:lnSpc>
                <a:spcBef>
                  <a:spcPts val="0"/>
                </a:spcBef>
                <a:spcAft>
                  <a:spcPts val="0"/>
                </a:spcAft>
                <a:buClr>
                  <a:schemeClr val="dk1"/>
                </a:buClr>
                <a:buSzPts val="1800"/>
                <a:buFont typeface="Calibri"/>
                <a:buNone/>
              </a:pPr>
              <a:r>
                <a:rPr lang="el-GR" sz="2000" b="1" i="0" u="none" strike="noStrike" cap="none" dirty="0">
                  <a:solidFill>
                    <a:schemeClr val="dk1"/>
                  </a:solidFill>
                  <a:latin typeface="Calibri"/>
                  <a:ea typeface="Calibri"/>
                  <a:cs typeface="Calibri"/>
                  <a:sym typeface="Calibri"/>
                </a:rPr>
                <a:t>Mg</a:t>
              </a:r>
              <a:r>
                <a:rPr lang="el-GR" sz="2000" b="1" i="0" u="none" strike="noStrike" cap="none" baseline="30000" dirty="0">
                  <a:solidFill>
                    <a:schemeClr val="dk1"/>
                  </a:solidFill>
                  <a:latin typeface="Calibri"/>
                  <a:ea typeface="Calibri"/>
                  <a:cs typeface="Calibri"/>
                  <a:sym typeface="Calibri"/>
                </a:rPr>
                <a:t>2+</a:t>
              </a:r>
              <a:r>
                <a:rPr lang="el-GR" sz="2000" b="1" i="0" u="none" strike="noStrike" cap="none" dirty="0">
                  <a:solidFill>
                    <a:schemeClr val="dk1"/>
                  </a:solidFill>
                  <a:latin typeface="Calibri"/>
                  <a:ea typeface="Calibri"/>
                  <a:cs typeface="Calibri"/>
                  <a:sym typeface="Calibri"/>
                </a:rPr>
                <a:t>:  Στον τύπο 3 χορηγούμε </a:t>
              </a:r>
              <a:r>
                <a:rPr lang="el-GR" sz="2000" b="0" i="0" u="none" strike="noStrike" cap="none" dirty="0">
                  <a:solidFill>
                    <a:schemeClr val="dk1"/>
                  </a:solidFill>
                  <a:latin typeface="Calibri"/>
                  <a:ea typeface="Calibri"/>
                  <a:cs typeface="Calibri"/>
                  <a:sym typeface="Calibri"/>
                </a:rPr>
                <a:t>συμπλήρωμα μαγνησίου-στόχος: &gt;  1,5 </a:t>
              </a:r>
              <a:r>
                <a:rPr lang="el-GR" sz="2000" b="0" i="0" u="none" strike="noStrike" cap="none" dirty="0" err="1">
                  <a:solidFill>
                    <a:schemeClr val="dk1"/>
                  </a:solidFill>
                  <a:latin typeface="Calibri"/>
                  <a:ea typeface="Calibri"/>
                  <a:cs typeface="Calibri"/>
                  <a:sym typeface="Calibri"/>
                </a:rPr>
                <a:t>mg</a:t>
              </a:r>
              <a:r>
                <a:rPr lang="el-GR" sz="2000" b="0" i="0" u="none" strike="noStrike" cap="none" dirty="0">
                  <a:solidFill>
                    <a:schemeClr val="dk1"/>
                  </a:solidFill>
                  <a:latin typeface="Calibri"/>
                  <a:ea typeface="Calibri"/>
                  <a:cs typeface="Calibri"/>
                  <a:sym typeface="Calibri"/>
                </a:rPr>
                <a:t>/</a:t>
              </a:r>
              <a:r>
                <a:rPr lang="el-GR" sz="2000" b="0" i="0" u="none" strike="noStrike" cap="none" dirty="0" err="1">
                  <a:solidFill>
                    <a:schemeClr val="dk1"/>
                  </a:solidFill>
                  <a:latin typeface="Calibri"/>
                  <a:ea typeface="Calibri"/>
                  <a:cs typeface="Calibri"/>
                  <a:sym typeface="Calibri"/>
                </a:rPr>
                <a:t>dL</a:t>
              </a:r>
              <a:endParaRPr sz="20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1800"/>
                <a:buFont typeface="Calibri"/>
                <a:buNone/>
              </a:pPr>
              <a:endParaRPr sz="2000" dirty="0">
                <a:solidFill>
                  <a:schemeClr val="dk1"/>
                </a:solidFill>
                <a:latin typeface="Calibri"/>
                <a:ea typeface="Calibri"/>
                <a:cs typeface="Calibri"/>
                <a:sym typeface="Calibri"/>
              </a:endParaRPr>
            </a:p>
          </p:txBody>
        </p:sp>
        <p:cxnSp>
          <p:nvCxnSpPr>
            <p:cNvPr id="269" name="Google Shape;269;p17"/>
            <p:cNvCxnSpPr/>
            <p:nvPr/>
          </p:nvCxnSpPr>
          <p:spPr>
            <a:xfrm>
              <a:off x="2233089" y="4412409"/>
              <a:ext cx="9086100" cy="33300"/>
            </a:xfrm>
            <a:prstGeom prst="straightConnector1">
              <a:avLst/>
            </a:prstGeom>
            <a:solidFill>
              <a:schemeClr val="accent4"/>
            </a:solidFill>
            <a:ln w="12700" cap="flat" cmpd="sng">
              <a:solidFill>
                <a:schemeClr val="dk1"/>
              </a:solidFill>
              <a:prstDash val="solid"/>
              <a:miter lim="800000"/>
              <a:headEnd type="none" w="sm" len="sm"/>
              <a:tailEnd type="none" w="sm" len="sm"/>
            </a:ln>
          </p:spPr>
        </p:cxnSp>
        <p:sp>
          <p:nvSpPr>
            <p:cNvPr id="270" name="Google Shape;270;p17"/>
            <p:cNvSpPr/>
            <p:nvPr/>
          </p:nvSpPr>
          <p:spPr>
            <a:xfrm>
              <a:off x="2415486" y="2823006"/>
              <a:ext cx="8819335" cy="238777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7"/>
            <p:cNvSpPr txBox="1"/>
            <p:nvPr/>
          </p:nvSpPr>
          <p:spPr>
            <a:xfrm>
              <a:off x="2415452" y="2395935"/>
              <a:ext cx="8819400" cy="3071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l-GR" sz="2000" b="1" i="0" u="none" strike="noStrike" cap="none" dirty="0">
                  <a:solidFill>
                    <a:schemeClr val="dk1"/>
                  </a:solidFill>
                  <a:latin typeface="Calibri"/>
                  <a:ea typeface="Calibri"/>
                  <a:cs typeface="Calibri"/>
                  <a:sym typeface="Calibri"/>
                </a:rPr>
                <a:t>ΜΣΑΦ: </a:t>
              </a:r>
              <a:r>
                <a:rPr lang="el-GR" sz="2000" b="1" i="0" u="none" strike="noStrike" cap="none" dirty="0" err="1">
                  <a:solidFill>
                    <a:schemeClr val="dk1"/>
                  </a:solidFill>
                  <a:latin typeface="Calibri"/>
                  <a:ea typeface="Calibri"/>
                  <a:cs typeface="Calibri"/>
                  <a:sym typeface="Calibri"/>
                </a:rPr>
                <a:t>Ινδομεθακίνη</a:t>
              </a:r>
              <a:r>
                <a:rPr lang="el-GR" sz="2000" b="1" i="0" u="none" strike="noStrike" cap="none" dirty="0">
                  <a:solidFill>
                    <a:schemeClr val="dk1"/>
                  </a:solidFill>
                  <a:latin typeface="Calibri"/>
                  <a:ea typeface="Calibri"/>
                  <a:cs typeface="Calibri"/>
                  <a:sym typeface="Calibri"/>
                </a:rPr>
                <a:t> </a:t>
              </a:r>
              <a:r>
                <a:rPr lang="el-GR" sz="2000" b="0" i="0" u="none" strike="noStrike" cap="none" dirty="0">
                  <a:solidFill>
                    <a:schemeClr val="dk1"/>
                  </a:solidFill>
                  <a:latin typeface="Calibri"/>
                  <a:ea typeface="Calibri"/>
                  <a:cs typeface="Calibri"/>
                  <a:sym typeface="Calibri"/>
                </a:rPr>
                <a:t>(ημερήσια δόση 1 έως 3 </a:t>
              </a:r>
              <a:r>
                <a:rPr lang="el-GR" sz="2000" b="0" i="0" u="none" strike="noStrike" cap="none" dirty="0" err="1">
                  <a:solidFill>
                    <a:schemeClr val="dk1"/>
                  </a:solidFill>
                  <a:latin typeface="Calibri"/>
                  <a:ea typeface="Calibri"/>
                  <a:cs typeface="Calibri"/>
                  <a:sym typeface="Calibri"/>
                </a:rPr>
                <a:t>mg</a:t>
              </a:r>
              <a:r>
                <a:rPr lang="el-GR" sz="2000" b="0" i="0" u="none" strike="noStrike" cap="none" dirty="0">
                  <a:solidFill>
                    <a:schemeClr val="dk1"/>
                  </a:solidFill>
                  <a:latin typeface="Calibri"/>
                  <a:ea typeface="Calibri"/>
                  <a:cs typeface="Calibri"/>
                  <a:sym typeface="Calibri"/>
                </a:rPr>
                <a:t>/</a:t>
              </a:r>
              <a:r>
                <a:rPr lang="el-GR" sz="2000" b="0" i="0" u="none" strike="noStrike" cap="none" dirty="0" err="1">
                  <a:solidFill>
                    <a:schemeClr val="dk1"/>
                  </a:solidFill>
                  <a:latin typeface="Calibri"/>
                  <a:ea typeface="Calibri"/>
                  <a:cs typeface="Calibri"/>
                  <a:sym typeface="Calibri"/>
                </a:rPr>
                <a:t>kg</a:t>
              </a:r>
              <a:r>
                <a:rPr lang="el-GR" sz="2000" b="0" i="0" u="none" strike="noStrike" cap="none" dirty="0">
                  <a:solidFill>
                    <a:schemeClr val="dk1"/>
                  </a:solidFill>
                  <a:latin typeface="Calibri"/>
                  <a:ea typeface="Calibri"/>
                  <a:cs typeface="Calibri"/>
                  <a:sym typeface="Calibri"/>
                </a:rPr>
                <a:t>/ημέρα, </a:t>
              </a:r>
            </a:p>
            <a:p>
              <a:pPr marL="0" marR="0" lvl="0" indent="0" algn="l" rtl="0">
                <a:lnSpc>
                  <a:spcPct val="90000"/>
                </a:lnSpc>
                <a:spcBef>
                  <a:spcPts val="0"/>
                </a:spcBef>
                <a:spcAft>
                  <a:spcPts val="0"/>
                </a:spcAft>
                <a:buClr>
                  <a:schemeClr val="dk1"/>
                </a:buClr>
                <a:buSzPts val="1800"/>
                <a:buFont typeface="Calibri"/>
                <a:buNone/>
              </a:pPr>
              <a:r>
                <a:rPr lang="el-GR" sz="2000" b="0" i="0" u="none" strike="noStrike" cap="none" dirty="0">
                  <a:solidFill>
                    <a:schemeClr val="dk1"/>
                  </a:solidFill>
                  <a:latin typeface="Calibri"/>
                  <a:ea typeface="Calibri"/>
                  <a:cs typeface="Calibri"/>
                  <a:sym typeface="Calibri"/>
                </a:rPr>
                <a:t> διαιρούμενη σε δύο ή τέσσερις δόσεις)</a:t>
              </a:r>
              <a:endParaRPr sz="2000" b="0" i="0" u="none" strike="noStrike" cap="none" dirty="0">
                <a:solidFill>
                  <a:srgbClr val="000000"/>
                </a:solidFill>
                <a:latin typeface="Arial"/>
                <a:ea typeface="Arial"/>
                <a:cs typeface="Arial"/>
                <a:sym typeface="Arial"/>
              </a:endParaRPr>
            </a:p>
            <a:p>
              <a:pPr marL="0" marR="0" lvl="0" indent="0" algn="l" rtl="0">
                <a:lnSpc>
                  <a:spcPct val="90000"/>
                </a:lnSpc>
                <a:spcBef>
                  <a:spcPts val="630"/>
                </a:spcBef>
                <a:spcAft>
                  <a:spcPts val="0"/>
                </a:spcAft>
                <a:buClr>
                  <a:schemeClr val="dk1"/>
                </a:buClr>
                <a:buSzPts val="1800"/>
                <a:buFont typeface="Calibri"/>
                <a:buNone/>
              </a:pPr>
              <a:r>
                <a:rPr lang="el-GR" sz="2000" b="1" i="0" u="none" strike="noStrike" cap="none" dirty="0" err="1">
                  <a:solidFill>
                    <a:schemeClr val="dk1"/>
                  </a:solidFill>
                  <a:latin typeface="Calibri"/>
                  <a:ea typeface="Calibri"/>
                  <a:cs typeface="Calibri"/>
                  <a:sym typeface="Calibri"/>
                </a:rPr>
                <a:t>Ιβουπροφαίνη</a:t>
              </a:r>
              <a:r>
                <a:rPr lang="el-GR" sz="20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630"/>
                </a:spcBef>
                <a:spcAft>
                  <a:spcPts val="0"/>
                </a:spcAft>
                <a:buClr>
                  <a:schemeClr val="dk1"/>
                </a:buClr>
                <a:buSzPts val="1800"/>
                <a:buFont typeface="Calibri"/>
                <a:buNone/>
              </a:pPr>
              <a:r>
                <a:rPr lang="el-GR" sz="2000" b="0" i="0" u="none" strike="noStrike" cap="none" dirty="0">
                  <a:solidFill>
                    <a:schemeClr val="dk1"/>
                  </a:solidFill>
                  <a:latin typeface="Calibri"/>
                  <a:ea typeface="Calibri"/>
                  <a:cs typeface="Calibri"/>
                  <a:sym typeface="Calibri"/>
                </a:rPr>
                <a:t>ημερήσια δόση 15 </a:t>
              </a:r>
              <a:r>
                <a:rPr lang="el-GR" sz="2000" b="0" i="0" u="none" strike="noStrike" cap="none" dirty="0" err="1">
                  <a:solidFill>
                    <a:schemeClr val="dk1"/>
                  </a:solidFill>
                  <a:latin typeface="Calibri"/>
                  <a:ea typeface="Calibri"/>
                  <a:cs typeface="Calibri"/>
                  <a:sym typeface="Calibri"/>
                </a:rPr>
                <a:t>mg</a:t>
              </a:r>
              <a:r>
                <a:rPr lang="el-GR" sz="2000" b="0" i="0" u="none" strike="noStrike" cap="none" dirty="0">
                  <a:solidFill>
                    <a:schemeClr val="dk1"/>
                  </a:solidFill>
                  <a:latin typeface="Calibri"/>
                  <a:ea typeface="Calibri"/>
                  <a:cs typeface="Calibri"/>
                  <a:sym typeface="Calibri"/>
                </a:rPr>
                <a:t>/</a:t>
              </a:r>
              <a:r>
                <a:rPr lang="el-GR" sz="2000" b="0" i="0" u="none" strike="noStrike" cap="none" dirty="0" err="1">
                  <a:solidFill>
                    <a:schemeClr val="dk1"/>
                  </a:solidFill>
                  <a:latin typeface="Calibri"/>
                  <a:ea typeface="Calibri"/>
                  <a:cs typeface="Calibri"/>
                  <a:sym typeface="Calibri"/>
                </a:rPr>
                <a:t>kg</a:t>
              </a:r>
              <a:r>
                <a:rPr lang="el-GR" sz="2000" b="0" i="0" u="none" strike="noStrike" cap="none" dirty="0">
                  <a:solidFill>
                    <a:schemeClr val="dk1"/>
                  </a:solidFill>
                  <a:latin typeface="Calibri"/>
                  <a:ea typeface="Calibri"/>
                  <a:cs typeface="Calibri"/>
                  <a:sym typeface="Calibri"/>
                </a:rPr>
                <a:t> -30 </a:t>
              </a:r>
              <a:r>
                <a:rPr lang="el-GR" sz="2000" b="0" i="0" u="none" strike="noStrike" cap="none" dirty="0" err="1">
                  <a:solidFill>
                    <a:schemeClr val="dk1"/>
                  </a:solidFill>
                  <a:latin typeface="Calibri"/>
                  <a:ea typeface="Calibri"/>
                  <a:cs typeface="Calibri"/>
                  <a:sym typeface="Calibri"/>
                </a:rPr>
                <a:t>mg</a:t>
              </a:r>
              <a:r>
                <a:rPr lang="el-GR" sz="2000" b="0" i="0" u="none" strike="noStrike" cap="none" dirty="0">
                  <a:solidFill>
                    <a:schemeClr val="dk1"/>
                  </a:solidFill>
                  <a:latin typeface="Calibri"/>
                  <a:ea typeface="Calibri"/>
                  <a:cs typeface="Calibri"/>
                  <a:sym typeface="Calibri"/>
                </a:rPr>
                <a:t>/</a:t>
              </a:r>
              <a:r>
                <a:rPr lang="el-GR" sz="2000" b="0" i="0" u="none" strike="noStrike" cap="none" dirty="0" err="1">
                  <a:solidFill>
                    <a:schemeClr val="dk1"/>
                  </a:solidFill>
                  <a:latin typeface="Calibri"/>
                  <a:ea typeface="Calibri"/>
                  <a:cs typeface="Calibri"/>
                  <a:sym typeface="Calibri"/>
                </a:rPr>
                <a:t>kg</a:t>
              </a:r>
              <a:r>
                <a:rPr lang="el-GR" sz="2000" b="0" i="0" u="none" strike="noStrike" cap="none" dirty="0">
                  <a:solidFill>
                    <a:schemeClr val="dk1"/>
                  </a:solidFill>
                  <a:latin typeface="Calibri"/>
                  <a:ea typeface="Calibri"/>
                  <a:cs typeface="Calibri"/>
                  <a:sym typeface="Calibri"/>
                </a:rPr>
                <a:t> διαιρούμενη σε τρεις δόσεις </a:t>
              </a:r>
              <a:endParaRPr sz="2000" b="1" i="0" u="none" strike="noStrike" cap="none" dirty="0">
                <a:solidFill>
                  <a:schemeClr val="dk1"/>
                </a:solidFill>
                <a:latin typeface="Calibri"/>
                <a:ea typeface="Calibri"/>
                <a:cs typeface="Calibri"/>
                <a:sym typeface="Calibri"/>
              </a:endParaRPr>
            </a:p>
            <a:p>
              <a:pPr marL="0" marR="0" lvl="0" indent="0" algn="l" rtl="0">
                <a:lnSpc>
                  <a:spcPct val="90000"/>
                </a:lnSpc>
                <a:spcBef>
                  <a:spcPts val="630"/>
                </a:spcBef>
                <a:spcAft>
                  <a:spcPts val="0"/>
                </a:spcAft>
                <a:buClr>
                  <a:schemeClr val="dk1"/>
                </a:buClr>
                <a:buSzPts val="1800"/>
                <a:buFont typeface="Calibri"/>
                <a:buNone/>
              </a:pPr>
              <a:r>
                <a:rPr lang="el-GR" sz="2000" b="1" i="0" u="none" strike="noStrike" cap="none" dirty="0" err="1">
                  <a:solidFill>
                    <a:schemeClr val="dk1"/>
                  </a:solidFill>
                  <a:latin typeface="Calibri"/>
                  <a:ea typeface="Calibri"/>
                  <a:cs typeface="Calibri"/>
                  <a:sym typeface="Calibri"/>
                </a:rPr>
                <a:t>Celecoxib</a:t>
              </a:r>
              <a:r>
                <a:rPr lang="el-GR" sz="2000" b="0" i="0" u="none" strike="noStrike" cap="none" dirty="0">
                  <a:solidFill>
                    <a:schemeClr val="dk1"/>
                  </a:solidFill>
                  <a:latin typeface="Calibri"/>
                  <a:ea typeface="Calibri"/>
                  <a:cs typeface="Calibri"/>
                  <a:sym typeface="Calibri"/>
                </a:rPr>
                <a:t>: </a:t>
              </a:r>
            </a:p>
            <a:p>
              <a:pPr marL="0" marR="0" lvl="0" indent="0" algn="l" rtl="0">
                <a:lnSpc>
                  <a:spcPct val="90000"/>
                </a:lnSpc>
                <a:spcBef>
                  <a:spcPts val="630"/>
                </a:spcBef>
                <a:spcAft>
                  <a:spcPts val="0"/>
                </a:spcAft>
                <a:buClr>
                  <a:schemeClr val="dk1"/>
                </a:buClr>
                <a:buSzPts val="1800"/>
                <a:buFont typeface="Calibri"/>
                <a:buNone/>
              </a:pPr>
              <a:r>
                <a:rPr lang="el-GR" sz="2000" b="0" i="0" u="none" strike="noStrike" cap="none" dirty="0">
                  <a:solidFill>
                    <a:schemeClr val="dk1"/>
                  </a:solidFill>
                  <a:latin typeface="Calibri"/>
                  <a:ea typeface="Calibri"/>
                  <a:cs typeface="Calibri"/>
                  <a:sym typeface="Calibri"/>
                </a:rPr>
                <a:t>εκλεκτικός αναστολέας της COX-2 (ημερήσια δόση 2 </a:t>
              </a:r>
              <a:r>
                <a:rPr lang="el-GR" sz="2000" b="0" i="0" u="none" strike="noStrike" cap="none" dirty="0" err="1">
                  <a:solidFill>
                    <a:schemeClr val="dk1"/>
                  </a:solidFill>
                  <a:latin typeface="Calibri"/>
                  <a:ea typeface="Calibri"/>
                  <a:cs typeface="Calibri"/>
                  <a:sym typeface="Calibri"/>
                </a:rPr>
                <a:t>mg</a:t>
              </a:r>
              <a:r>
                <a:rPr lang="el-GR" sz="2000" b="0" i="0" u="none" strike="noStrike" cap="none" dirty="0">
                  <a:solidFill>
                    <a:schemeClr val="dk1"/>
                  </a:solidFill>
                  <a:latin typeface="Calibri"/>
                  <a:ea typeface="Calibri"/>
                  <a:cs typeface="Calibri"/>
                  <a:sym typeface="Calibri"/>
                </a:rPr>
                <a:t>/</a:t>
              </a:r>
              <a:r>
                <a:rPr lang="el-GR" sz="2000" b="0" i="0" u="none" strike="noStrike" cap="none" dirty="0" err="1">
                  <a:solidFill>
                    <a:schemeClr val="dk1"/>
                  </a:solidFill>
                  <a:latin typeface="Calibri"/>
                  <a:ea typeface="Calibri"/>
                  <a:cs typeface="Calibri"/>
                  <a:sym typeface="Calibri"/>
                </a:rPr>
                <a:t>kg</a:t>
              </a:r>
              <a:r>
                <a:rPr lang="el-GR" sz="2000" b="0" i="0" u="none" strike="noStrike" cap="none" dirty="0">
                  <a:solidFill>
                    <a:schemeClr val="dk1"/>
                  </a:solidFill>
                  <a:latin typeface="Calibri"/>
                  <a:ea typeface="Calibri"/>
                  <a:cs typeface="Calibri"/>
                  <a:sym typeface="Calibri"/>
                </a:rPr>
                <a:t> -10 </a:t>
              </a:r>
              <a:r>
                <a:rPr lang="el-GR" sz="2000" b="0" i="0" u="none" strike="noStrike" cap="none" dirty="0" err="1">
                  <a:solidFill>
                    <a:schemeClr val="dk1"/>
                  </a:solidFill>
                  <a:latin typeface="Calibri"/>
                  <a:ea typeface="Calibri"/>
                  <a:cs typeface="Calibri"/>
                  <a:sym typeface="Calibri"/>
                </a:rPr>
                <a:t>mg</a:t>
              </a:r>
              <a:r>
                <a:rPr lang="el-GR" sz="2000" b="0" i="0" u="none" strike="noStrike" cap="none" dirty="0">
                  <a:solidFill>
                    <a:schemeClr val="dk1"/>
                  </a:solidFill>
                  <a:latin typeface="Calibri"/>
                  <a:ea typeface="Calibri"/>
                  <a:cs typeface="Calibri"/>
                  <a:sym typeface="Calibri"/>
                </a:rPr>
                <a:t>/</a:t>
              </a:r>
              <a:r>
                <a:rPr lang="el-GR" sz="2000" b="0" i="0" u="none" strike="noStrike" cap="none" dirty="0" err="1">
                  <a:solidFill>
                    <a:schemeClr val="dk1"/>
                  </a:solidFill>
                  <a:latin typeface="Calibri"/>
                  <a:ea typeface="Calibri"/>
                  <a:cs typeface="Calibri"/>
                  <a:sym typeface="Calibri"/>
                </a:rPr>
                <a:t>kg</a:t>
              </a:r>
              <a:endParaRPr sz="2000" b="0" i="0" u="none" strike="noStrike" cap="none" dirty="0">
                <a:solidFill>
                  <a:schemeClr val="dk1"/>
                </a:solidFill>
                <a:latin typeface="Calibri"/>
                <a:ea typeface="Calibri"/>
                <a:cs typeface="Calibri"/>
                <a:sym typeface="Calibri"/>
              </a:endParaRPr>
            </a:p>
            <a:p>
              <a:pPr marL="0" marR="0" lvl="0" indent="0" algn="l" rtl="0">
                <a:lnSpc>
                  <a:spcPct val="90000"/>
                </a:lnSpc>
                <a:spcBef>
                  <a:spcPts val="630"/>
                </a:spcBef>
                <a:spcAft>
                  <a:spcPts val="0"/>
                </a:spcAft>
                <a:buClr>
                  <a:schemeClr val="dk1"/>
                </a:buClr>
                <a:buSzPts val="1800"/>
                <a:buFont typeface="Calibri"/>
                <a:buNone/>
              </a:pPr>
              <a:r>
                <a:rPr lang="el-GR" sz="2000" b="1" dirty="0">
                  <a:solidFill>
                    <a:schemeClr val="dk1"/>
                  </a:solidFill>
                  <a:latin typeface="Calibri"/>
                  <a:ea typeface="Calibri"/>
                  <a:cs typeface="Calibri"/>
                  <a:sym typeface="Calibri"/>
                </a:rPr>
                <a:t>Αύξηση θερμιδικής πρόσληψης</a:t>
              </a:r>
              <a:endParaRPr sz="2000" b="1" dirty="0">
                <a:solidFill>
                  <a:schemeClr val="dk1"/>
                </a:solidFill>
                <a:latin typeface="Calibri"/>
                <a:ea typeface="Calibri"/>
                <a:cs typeface="Calibri"/>
                <a:sym typeface="Calibri"/>
              </a:endParaRPr>
            </a:p>
            <a:p>
              <a:pPr marL="0" marR="0" lvl="0" indent="0" algn="l" rtl="0">
                <a:lnSpc>
                  <a:spcPct val="90000"/>
                </a:lnSpc>
                <a:spcBef>
                  <a:spcPts val="630"/>
                </a:spcBef>
                <a:spcAft>
                  <a:spcPts val="0"/>
                </a:spcAft>
                <a:buClr>
                  <a:schemeClr val="dk1"/>
                </a:buClr>
                <a:buSzPts val="1800"/>
                <a:buFont typeface="Calibri"/>
                <a:buNone/>
              </a:pPr>
              <a:r>
                <a:rPr lang="el-GR" sz="2000" b="1" dirty="0" err="1">
                  <a:solidFill>
                    <a:schemeClr val="dk1"/>
                  </a:solidFill>
                  <a:latin typeface="Calibri"/>
                  <a:ea typeface="Calibri"/>
                  <a:cs typeface="Calibri"/>
                  <a:sym typeface="Calibri"/>
                </a:rPr>
                <a:t>Follow-up</a:t>
              </a:r>
              <a:r>
                <a:rPr lang="el-GR" sz="2000" dirty="0">
                  <a:solidFill>
                    <a:schemeClr val="dk1"/>
                  </a:solidFill>
                  <a:latin typeface="Calibri"/>
                  <a:ea typeface="Calibri"/>
                  <a:cs typeface="Calibri"/>
                  <a:sym typeface="Calibri"/>
                </a:rPr>
                <a:t>: έλεγχος ηλεκτρολυτών, ουρίας, </a:t>
              </a:r>
              <a:r>
                <a:rPr lang="el-GR" sz="2000" dirty="0" err="1">
                  <a:solidFill>
                    <a:schemeClr val="dk1"/>
                  </a:solidFill>
                  <a:latin typeface="Calibri"/>
                  <a:ea typeface="Calibri"/>
                  <a:cs typeface="Calibri"/>
                  <a:sym typeface="Calibri"/>
                </a:rPr>
                <a:t>κρεατινίνης</a:t>
              </a:r>
              <a:r>
                <a:rPr lang="el-GR" sz="2000" dirty="0">
                  <a:solidFill>
                    <a:schemeClr val="dk1"/>
                  </a:solidFill>
                  <a:latin typeface="Calibri"/>
                  <a:ea typeface="Calibri"/>
                  <a:cs typeface="Calibri"/>
                  <a:sym typeface="Calibri"/>
                </a:rPr>
                <a:t>, </a:t>
              </a:r>
              <a:r>
                <a:rPr lang="el-GR" sz="2000" dirty="0" err="1">
                  <a:solidFill>
                    <a:schemeClr val="dk1"/>
                  </a:solidFill>
                  <a:latin typeface="Calibri"/>
                  <a:ea typeface="Calibri"/>
                  <a:cs typeface="Calibri"/>
                  <a:sym typeface="Calibri"/>
                </a:rPr>
                <a:t>οξεοβασικής</a:t>
              </a:r>
              <a:r>
                <a:rPr lang="el-GR" sz="2000" dirty="0">
                  <a:solidFill>
                    <a:schemeClr val="dk1"/>
                  </a:solidFill>
                  <a:latin typeface="Calibri"/>
                  <a:ea typeface="Calibri"/>
                  <a:cs typeface="Calibri"/>
                  <a:sym typeface="Calibri"/>
                </a:rPr>
                <a:t> ισορροπίας, Υπέρηχο νεφρών κάθε 12 με 24 μήνες για το ενδεχόμενο </a:t>
              </a:r>
              <a:r>
                <a:rPr lang="el-GR" sz="2000" dirty="0" err="1">
                  <a:solidFill>
                    <a:schemeClr val="dk1"/>
                  </a:solidFill>
                  <a:latin typeface="Calibri"/>
                  <a:ea typeface="Calibri"/>
                  <a:cs typeface="Calibri"/>
                  <a:sym typeface="Calibri"/>
                </a:rPr>
                <a:t>νεφρασβέστωσης</a:t>
              </a:r>
              <a:r>
                <a:rPr lang="el-GR" sz="2000" dirty="0">
                  <a:solidFill>
                    <a:schemeClr val="dk1"/>
                  </a:solidFill>
                  <a:latin typeface="Calibri"/>
                  <a:ea typeface="Calibri"/>
                  <a:cs typeface="Calibri"/>
                  <a:sym typeface="Calibri"/>
                </a:rPr>
                <a:t>/ ουρολιθίασης.</a:t>
              </a:r>
              <a:endParaRPr sz="2000" dirty="0">
                <a:solidFill>
                  <a:schemeClr val="dk1"/>
                </a:solidFill>
                <a:latin typeface="Calibri"/>
                <a:ea typeface="Calibri"/>
                <a:cs typeface="Calibri"/>
                <a:sym typeface="Calibri"/>
              </a:endParaRPr>
            </a:p>
          </p:txBody>
        </p:sp>
      </p:grpSp>
      <p:pic>
        <p:nvPicPr>
          <p:cNvPr id="272" name="Google Shape;272;p17" descr="Clipboard Report Icon. Clinical Record, Prescription, Claim, Medical Check  Marks Report, Health Insurance Concepts Stock Vector - Illustration of  clinic, health: 174155533"/>
          <p:cNvPicPr preferRelativeResize="0"/>
          <p:nvPr/>
        </p:nvPicPr>
        <p:blipFill rotWithShape="1">
          <a:blip r:embed="rId3">
            <a:alphaModFix/>
          </a:blip>
          <a:srcRect/>
          <a:stretch/>
        </p:blipFill>
        <p:spPr>
          <a:xfrm>
            <a:off x="941191" y="2348982"/>
            <a:ext cx="1760566" cy="1760566"/>
          </a:xfrm>
          <a:prstGeom prst="rect">
            <a:avLst/>
          </a:prstGeom>
          <a:noFill/>
          <a:ln>
            <a:noFill/>
          </a:ln>
        </p:spPr>
      </p:pic>
      <p:sp>
        <p:nvSpPr>
          <p:cNvPr id="273" name="Google Shape;2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8"/>
          <p:cNvSpPr txBox="1">
            <a:spLocks noGrp="1"/>
          </p:cNvSpPr>
          <p:nvPr>
            <p:ph type="title"/>
          </p:nvPr>
        </p:nvSpPr>
        <p:spPr>
          <a:xfrm>
            <a:off x="270696" y="388352"/>
            <a:ext cx="10515600" cy="585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200"/>
              <a:buFont typeface="Calibri"/>
              <a:buNone/>
            </a:pPr>
            <a:r>
              <a:rPr lang="el-GR" sz="3000" b="1">
                <a:latin typeface="Calibri"/>
                <a:ea typeface="Calibri"/>
                <a:cs typeface="Calibri"/>
                <a:sym typeface="Calibri"/>
              </a:rPr>
              <a:t>Σύνδρομο GITELMAN</a:t>
            </a:r>
            <a:endParaRPr sz="3000" b="1">
              <a:latin typeface="Calibri"/>
              <a:ea typeface="Calibri"/>
              <a:cs typeface="Calibri"/>
              <a:sym typeface="Calibri"/>
            </a:endParaRPr>
          </a:p>
        </p:txBody>
      </p:sp>
      <p:sp>
        <p:nvSpPr>
          <p:cNvPr id="280" name="Google Shape;280;p18"/>
          <p:cNvSpPr txBox="1">
            <a:spLocks noGrp="1"/>
          </p:cNvSpPr>
          <p:nvPr>
            <p:ph type="body" idx="1"/>
          </p:nvPr>
        </p:nvSpPr>
        <p:spPr>
          <a:xfrm>
            <a:off x="270710" y="1524836"/>
            <a:ext cx="11650579" cy="405781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000"/>
              <a:buChar char="•"/>
            </a:pPr>
            <a:r>
              <a:rPr lang="el-GR" sz="2000"/>
              <a:t>Προσβάλλει 1-10/40.000 άτομα</a:t>
            </a:r>
            <a:endParaRPr sz="2000"/>
          </a:p>
          <a:p>
            <a:pPr marL="228600" lvl="0" indent="-228600" algn="just" rtl="0">
              <a:lnSpc>
                <a:spcPct val="90000"/>
              </a:lnSpc>
              <a:spcBef>
                <a:spcPts val="1000"/>
              </a:spcBef>
              <a:spcAft>
                <a:spcPts val="0"/>
              </a:spcAft>
              <a:buClr>
                <a:schemeClr val="dk1"/>
              </a:buClr>
              <a:buSzPts val="2000"/>
              <a:buChar char="•"/>
            </a:pPr>
            <a:r>
              <a:rPr lang="el-GR" sz="2000"/>
              <a:t>Αυτοσωματικός υπολειπόμενος τρόπος κληρονόμησης ή de novo</a:t>
            </a:r>
            <a:endParaRPr sz="2000"/>
          </a:p>
          <a:p>
            <a:pPr marL="228600" lvl="0" indent="-228600" algn="just" rtl="0">
              <a:lnSpc>
                <a:spcPct val="90000"/>
              </a:lnSpc>
              <a:spcBef>
                <a:spcPts val="1000"/>
              </a:spcBef>
              <a:spcAft>
                <a:spcPts val="0"/>
              </a:spcAft>
              <a:buClr>
                <a:schemeClr val="dk1"/>
              </a:buClr>
              <a:buSzPts val="2000"/>
              <a:buChar char="•"/>
            </a:pPr>
            <a:r>
              <a:rPr lang="el-GR" sz="2000"/>
              <a:t>Ηλικία εμφάνισης </a:t>
            </a:r>
            <a:r>
              <a:rPr lang="el-GR" sz="2000" b="1"/>
              <a:t>&gt;6 ετών ή μετά την ενηλικίωση</a:t>
            </a:r>
            <a:endParaRPr sz="2000" b="1"/>
          </a:p>
          <a:p>
            <a:pPr marL="228600" lvl="0" indent="0" algn="just" rtl="0">
              <a:lnSpc>
                <a:spcPct val="90000"/>
              </a:lnSpc>
              <a:spcBef>
                <a:spcPts val="1000"/>
              </a:spcBef>
              <a:spcAft>
                <a:spcPts val="0"/>
              </a:spcAft>
              <a:buSzPts val="1800"/>
              <a:buNone/>
            </a:pPr>
            <a:endParaRPr sz="2000" i="1" u="sng"/>
          </a:p>
          <a:p>
            <a:pPr marL="228600" lvl="0" indent="-228600" algn="just" rtl="0">
              <a:lnSpc>
                <a:spcPct val="90000"/>
              </a:lnSpc>
              <a:spcBef>
                <a:spcPts val="1000"/>
              </a:spcBef>
              <a:spcAft>
                <a:spcPts val="0"/>
              </a:spcAft>
              <a:buClr>
                <a:schemeClr val="dk1"/>
              </a:buClr>
              <a:buSzPts val="2000"/>
              <a:buChar char="•"/>
            </a:pPr>
            <a:r>
              <a:rPr lang="el-GR" sz="2000"/>
              <a:t>Διαταραχή στο άπω εσπειραμένο σωληνάριο</a:t>
            </a:r>
            <a:endParaRPr sz="2000"/>
          </a:p>
          <a:p>
            <a:pPr marL="228600" lvl="0" indent="-228600" algn="just" rtl="0">
              <a:lnSpc>
                <a:spcPct val="90000"/>
              </a:lnSpc>
              <a:spcBef>
                <a:spcPts val="1000"/>
              </a:spcBef>
              <a:spcAft>
                <a:spcPts val="0"/>
              </a:spcAft>
              <a:buClr>
                <a:schemeClr val="dk1"/>
              </a:buClr>
              <a:buSzPts val="2000"/>
              <a:buChar char="•"/>
            </a:pPr>
            <a:r>
              <a:rPr lang="el-GR" sz="2000"/>
              <a:t>«Mιμείται» τη δράση των θειαζιδικών διουρητικών</a:t>
            </a:r>
            <a:endParaRPr sz="2000"/>
          </a:p>
          <a:p>
            <a:pPr marL="228600" lvl="0" indent="0" algn="just" rtl="0">
              <a:lnSpc>
                <a:spcPct val="90000"/>
              </a:lnSpc>
              <a:spcBef>
                <a:spcPts val="1000"/>
              </a:spcBef>
              <a:spcAft>
                <a:spcPts val="0"/>
              </a:spcAft>
              <a:buSzPts val="1800"/>
              <a:buNone/>
            </a:pPr>
            <a:endParaRPr sz="2000"/>
          </a:p>
          <a:p>
            <a:pPr marL="0" lvl="0" indent="0" algn="just" rtl="0">
              <a:lnSpc>
                <a:spcPct val="90000"/>
              </a:lnSpc>
              <a:spcBef>
                <a:spcPts val="1000"/>
              </a:spcBef>
              <a:spcAft>
                <a:spcPts val="0"/>
              </a:spcAft>
              <a:buClr>
                <a:schemeClr val="dk1"/>
              </a:buClr>
              <a:buSzPts val="1800"/>
              <a:buNone/>
            </a:pPr>
            <a:r>
              <a:rPr lang="el-GR" sz="2000" b="1">
                <a:solidFill>
                  <a:srgbClr val="FF0000"/>
                </a:solidFill>
              </a:rPr>
              <a:t>Υποκαλιαιμική μεταβολική αλκάλωση, με υπομαγνησιαιμία</a:t>
            </a:r>
            <a:endParaRPr sz="2000" b="1">
              <a:solidFill>
                <a:srgbClr val="FF0000"/>
              </a:solidFill>
            </a:endParaRPr>
          </a:p>
          <a:p>
            <a:pPr marL="0" lvl="0" indent="0" algn="just" rtl="0">
              <a:lnSpc>
                <a:spcPct val="90000"/>
              </a:lnSpc>
              <a:spcBef>
                <a:spcPts val="1000"/>
              </a:spcBef>
              <a:spcAft>
                <a:spcPts val="0"/>
              </a:spcAft>
              <a:buClr>
                <a:schemeClr val="dk1"/>
              </a:buClr>
              <a:buSzPts val="1800"/>
              <a:buNone/>
            </a:pPr>
            <a:endParaRPr sz="1800"/>
          </a:p>
        </p:txBody>
      </p:sp>
      <p:sp>
        <p:nvSpPr>
          <p:cNvPr id="281" name="Google Shape;28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9" descr="Εικόνα που περιέχει στιγμιότυπο οθόνης, κείμενο, διάγραμμα&#10;&#10;Περιγραφή που δημιουργήθηκε αυτόματα"/>
          <p:cNvPicPr preferRelativeResize="0">
            <a:picLocks noGrp="1"/>
          </p:cNvPicPr>
          <p:nvPr>
            <p:ph type="body" idx="1"/>
          </p:nvPr>
        </p:nvPicPr>
        <p:blipFill rotWithShape="1">
          <a:blip r:embed="rId3">
            <a:alphaModFix/>
          </a:blip>
          <a:srcRect/>
          <a:stretch/>
        </p:blipFill>
        <p:spPr>
          <a:xfrm>
            <a:off x="1051752" y="2109172"/>
            <a:ext cx="6807886" cy="3477502"/>
          </a:xfrm>
          <a:prstGeom prst="rect">
            <a:avLst/>
          </a:prstGeom>
          <a:noFill/>
          <a:ln>
            <a:noFill/>
          </a:ln>
        </p:spPr>
      </p:pic>
      <p:sp>
        <p:nvSpPr>
          <p:cNvPr id="287" name="Google Shape;287;p19"/>
          <p:cNvSpPr txBox="1"/>
          <p:nvPr/>
        </p:nvSpPr>
        <p:spPr>
          <a:xfrm>
            <a:off x="9704603" y="3429000"/>
            <a:ext cx="2269800" cy="1231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800"/>
              <a:buFont typeface="Arial"/>
              <a:buChar char="•"/>
            </a:pPr>
            <a:r>
              <a:rPr lang="el-GR" sz="2800" b="0" i="1" u="none" strike="noStrike" cap="none">
                <a:solidFill>
                  <a:schemeClr val="dk1"/>
                </a:solidFill>
                <a:latin typeface="Calibri"/>
                <a:ea typeface="Calibri"/>
                <a:cs typeface="Calibri"/>
                <a:sym typeface="Calibri"/>
              </a:rPr>
              <a:t>SLC12A3</a:t>
            </a:r>
            <a:endParaRPr sz="2800" b="0" i="1"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800"/>
              <a:buFont typeface="Arial"/>
              <a:buChar char="•"/>
            </a:pPr>
            <a:r>
              <a:rPr lang="el-GR" sz="2800" b="0" i="1" u="none" strike="noStrike" cap="none">
                <a:solidFill>
                  <a:schemeClr val="dk1"/>
                </a:solidFill>
                <a:latin typeface="Calibri"/>
                <a:ea typeface="Calibri"/>
                <a:cs typeface="Calibri"/>
                <a:sym typeface="Calibri"/>
              </a:rPr>
              <a:t>CLCNKB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19"/>
          <p:cNvSpPr txBox="1">
            <a:spLocks noGrp="1"/>
          </p:cNvSpPr>
          <p:nvPr>
            <p:ph type="title"/>
          </p:nvPr>
        </p:nvSpPr>
        <p:spPr>
          <a:xfrm>
            <a:off x="611396" y="546702"/>
            <a:ext cx="10515600" cy="585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200"/>
              <a:buFont typeface="Calibri"/>
              <a:buNone/>
            </a:pPr>
            <a:r>
              <a:rPr lang="el-GR" sz="3000" b="1">
                <a:latin typeface="Calibri"/>
                <a:ea typeface="Calibri"/>
                <a:cs typeface="Calibri"/>
                <a:sym typeface="Calibri"/>
              </a:rPr>
              <a:t>Άπω εσπειραμένο σωληνάριο</a:t>
            </a:r>
            <a:endParaRPr sz="3000"/>
          </a:p>
        </p:txBody>
      </p:sp>
      <p:sp>
        <p:nvSpPr>
          <p:cNvPr id="289" name="Google Shape;289;p19"/>
          <p:cNvSpPr txBox="1"/>
          <p:nvPr/>
        </p:nvSpPr>
        <p:spPr>
          <a:xfrm>
            <a:off x="9704600" y="2874900"/>
            <a:ext cx="25704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400" b="1" i="0" u="none" strike="noStrike" cap="none">
                <a:solidFill>
                  <a:srgbClr val="000000"/>
                </a:solidFill>
                <a:latin typeface="Calibri"/>
                <a:ea typeface="Calibri"/>
                <a:cs typeface="Calibri"/>
                <a:sym typeface="Calibri"/>
              </a:rPr>
              <a:t>Μεταλλάξεις</a:t>
            </a:r>
            <a:endParaRPr sz="2400" b="1" i="0" u="none" strike="noStrike" cap="none">
              <a:solidFill>
                <a:srgbClr val="000000"/>
              </a:solidFill>
              <a:latin typeface="Calibri"/>
              <a:ea typeface="Calibri"/>
              <a:cs typeface="Calibri"/>
              <a:sym typeface="Calibri"/>
            </a:endParaRPr>
          </a:p>
        </p:txBody>
      </p:sp>
      <p:sp>
        <p:nvSpPr>
          <p:cNvPr id="290" name="Google Shape;290;p19"/>
          <p:cNvSpPr/>
          <p:nvPr/>
        </p:nvSpPr>
        <p:spPr>
          <a:xfrm rot="-3287489">
            <a:off x="1473695" y="2275093"/>
            <a:ext cx="182117" cy="1480677"/>
          </a:xfrm>
          <a:prstGeom prst="downArrow">
            <a:avLst>
              <a:gd name="adj1" fmla="val 50000"/>
              <a:gd name="adj2" fmla="val 50000"/>
            </a:avLst>
          </a:pr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19"/>
          <p:cNvSpPr/>
          <p:nvPr/>
        </p:nvSpPr>
        <p:spPr>
          <a:xfrm rot="-3281327">
            <a:off x="1176958" y="3371893"/>
            <a:ext cx="185289" cy="1480677"/>
          </a:xfrm>
          <a:prstGeom prst="downArrow">
            <a:avLst>
              <a:gd name="adj1" fmla="val 50000"/>
              <a:gd name="adj2" fmla="val 50000"/>
            </a:avLst>
          </a:pr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19"/>
          <p:cNvSpPr/>
          <p:nvPr/>
        </p:nvSpPr>
        <p:spPr>
          <a:xfrm rot="3914210">
            <a:off x="7668948" y="3519852"/>
            <a:ext cx="200540" cy="1480596"/>
          </a:xfrm>
          <a:prstGeom prst="downArrow">
            <a:avLst>
              <a:gd name="adj1" fmla="val 50000"/>
              <a:gd name="adj2" fmla="val 50000"/>
            </a:avLst>
          </a:pr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19"/>
          <p:cNvSpPr txBox="1"/>
          <p:nvPr/>
        </p:nvSpPr>
        <p:spPr>
          <a:xfrm>
            <a:off x="1051750" y="5662700"/>
            <a:ext cx="3914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GR" sz="1100" b="0" i="0" u="sng" strike="noStrike" cap="none">
                <a:solidFill>
                  <a:schemeClr val="hlink"/>
                </a:solidFill>
                <a:latin typeface="Arial"/>
                <a:ea typeface="Arial"/>
                <a:cs typeface="Arial"/>
                <a:sym typeface="Arial"/>
                <a:hlinkClick r:id="rId4"/>
              </a:rPr>
              <a:t>https://www.ncbi.nlm.nih.gov/pmc/articles/PMC5827598/</a:t>
            </a:r>
            <a:endParaRPr sz="1400" b="0" i="0" u="none" strike="noStrike" cap="none">
              <a:solidFill>
                <a:srgbClr val="000000"/>
              </a:solidFill>
              <a:latin typeface="Calibri"/>
              <a:ea typeface="Calibri"/>
              <a:cs typeface="Calibri"/>
              <a:sym typeface="Calibri"/>
            </a:endParaRPr>
          </a:p>
        </p:txBody>
      </p:sp>
      <p:sp>
        <p:nvSpPr>
          <p:cNvPr id="294" name="Google Shape;29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4775200" y="282015"/>
            <a:ext cx="2641600" cy="5873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200"/>
              <a:buFont typeface="Calibri"/>
              <a:buNone/>
            </a:pPr>
            <a:r>
              <a:rPr lang="el-GR" sz="3000" b="1">
                <a:latin typeface="Calibri"/>
                <a:ea typeface="Calibri"/>
                <a:cs typeface="Calibri"/>
                <a:sym typeface="Calibri"/>
              </a:rPr>
              <a:t>Περιεχόμενα</a:t>
            </a:r>
            <a:endParaRPr sz="3000"/>
          </a:p>
        </p:txBody>
      </p:sp>
      <p:sp>
        <p:nvSpPr>
          <p:cNvPr id="101" name="Google Shape;101;p2"/>
          <p:cNvSpPr txBox="1">
            <a:spLocks noGrp="1"/>
          </p:cNvSpPr>
          <p:nvPr>
            <p:ph type="body" idx="1"/>
          </p:nvPr>
        </p:nvSpPr>
        <p:spPr>
          <a:xfrm>
            <a:off x="838200" y="1126706"/>
            <a:ext cx="10940717" cy="5449279"/>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200"/>
              <a:buChar char="•"/>
            </a:pPr>
            <a:r>
              <a:rPr lang="el-GR" sz="2200">
                <a:latin typeface="Calibri"/>
                <a:ea typeface="Calibri"/>
                <a:cs typeface="Calibri"/>
                <a:sym typeface="Calibri"/>
              </a:rPr>
              <a:t>Π</a:t>
            </a:r>
            <a:r>
              <a:rPr lang="el-GR" sz="2200"/>
              <a:t>αρουσίαση περιστατικού</a:t>
            </a:r>
            <a:endParaRPr/>
          </a:p>
          <a:p>
            <a:pPr marL="0" lvl="0" indent="0" algn="just" rtl="0">
              <a:lnSpc>
                <a:spcPct val="90000"/>
              </a:lnSpc>
              <a:spcBef>
                <a:spcPts val="0"/>
              </a:spcBef>
              <a:spcAft>
                <a:spcPts val="0"/>
              </a:spcAft>
              <a:buClr>
                <a:schemeClr val="dk1"/>
              </a:buClr>
              <a:buSzPts val="2200"/>
              <a:buNone/>
            </a:pPr>
            <a:endParaRPr sz="2200"/>
          </a:p>
          <a:p>
            <a:pPr marL="228600" lvl="0" indent="-228600" algn="just" rtl="0">
              <a:lnSpc>
                <a:spcPct val="90000"/>
              </a:lnSpc>
              <a:spcBef>
                <a:spcPts val="1000"/>
              </a:spcBef>
              <a:spcAft>
                <a:spcPts val="0"/>
              </a:spcAft>
              <a:buClr>
                <a:schemeClr val="dk1"/>
              </a:buClr>
              <a:buSzPts val="2200"/>
              <a:buChar char="•"/>
            </a:pPr>
            <a:r>
              <a:rPr lang="el-GR" sz="2200"/>
              <a:t>Στοιχεία νεφρικής λειτουργίας </a:t>
            </a:r>
            <a:endParaRPr/>
          </a:p>
          <a:p>
            <a:pPr marL="0" lvl="0" indent="0" algn="just" rtl="0">
              <a:lnSpc>
                <a:spcPct val="90000"/>
              </a:lnSpc>
              <a:spcBef>
                <a:spcPts val="1000"/>
              </a:spcBef>
              <a:spcAft>
                <a:spcPts val="0"/>
              </a:spcAft>
              <a:buClr>
                <a:schemeClr val="dk1"/>
              </a:buClr>
              <a:buSzPts val="2200"/>
              <a:buNone/>
            </a:pPr>
            <a:endParaRPr sz="2200"/>
          </a:p>
          <a:p>
            <a:pPr marL="228600" lvl="0" indent="-228600" algn="just" rtl="0">
              <a:lnSpc>
                <a:spcPct val="90000"/>
              </a:lnSpc>
              <a:spcBef>
                <a:spcPts val="1000"/>
              </a:spcBef>
              <a:spcAft>
                <a:spcPts val="0"/>
              </a:spcAft>
              <a:buSzPts val="2200"/>
              <a:buChar char="•"/>
            </a:pPr>
            <a:r>
              <a:rPr lang="el-GR" sz="2200"/>
              <a:t>Σωληναριοπάθειες με απώλεια άλατος</a:t>
            </a:r>
            <a:endParaRPr/>
          </a:p>
          <a:p>
            <a:pPr marL="0" lvl="0" indent="0" algn="just" rtl="0">
              <a:lnSpc>
                <a:spcPct val="90000"/>
              </a:lnSpc>
              <a:spcBef>
                <a:spcPts val="1000"/>
              </a:spcBef>
              <a:spcAft>
                <a:spcPts val="0"/>
              </a:spcAft>
              <a:buSzPts val="2200"/>
              <a:buNone/>
            </a:pPr>
            <a:endParaRPr sz="2200"/>
          </a:p>
          <a:p>
            <a:pPr marL="228600" lvl="0" indent="-228600" algn="just" rtl="0">
              <a:lnSpc>
                <a:spcPct val="90000"/>
              </a:lnSpc>
              <a:spcBef>
                <a:spcPts val="1000"/>
              </a:spcBef>
              <a:spcAft>
                <a:spcPts val="0"/>
              </a:spcAft>
              <a:buClr>
                <a:schemeClr val="dk1"/>
              </a:buClr>
              <a:buSzPts val="2200"/>
              <a:buChar char="•"/>
            </a:pPr>
            <a:r>
              <a:rPr lang="el-GR" sz="2200">
                <a:latin typeface="Calibri"/>
                <a:ea typeface="Calibri"/>
                <a:cs typeface="Calibri"/>
                <a:sym typeface="Calibri"/>
              </a:rPr>
              <a:t>Σύνδρομο Bartter</a:t>
            </a:r>
            <a:endParaRPr sz="22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200"/>
              <a:buNone/>
            </a:pPr>
            <a:endParaRPr sz="22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200"/>
              <a:buChar char="•"/>
            </a:pPr>
            <a:r>
              <a:rPr lang="el-GR" sz="2200">
                <a:latin typeface="Calibri"/>
                <a:ea typeface="Calibri"/>
                <a:cs typeface="Calibri"/>
                <a:sym typeface="Calibri"/>
              </a:rPr>
              <a:t>Σύνδρομο Gitelman</a:t>
            </a:r>
            <a:endParaRPr sz="22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200"/>
              <a:buNone/>
            </a:pPr>
            <a:endParaRPr sz="2200"/>
          </a:p>
          <a:p>
            <a:pPr marL="228600" lvl="0" indent="-228600" algn="just" rtl="0">
              <a:lnSpc>
                <a:spcPct val="90000"/>
              </a:lnSpc>
              <a:spcBef>
                <a:spcPts val="1000"/>
              </a:spcBef>
              <a:spcAft>
                <a:spcPts val="0"/>
              </a:spcAft>
              <a:buClr>
                <a:schemeClr val="dk1"/>
              </a:buClr>
              <a:buSzPts val="2200"/>
              <a:buChar char="•"/>
            </a:pPr>
            <a:r>
              <a:rPr lang="el-GR" sz="2200"/>
              <a:t>Συμπεράσματα</a:t>
            </a:r>
            <a:endParaRPr sz="2200">
              <a:latin typeface="Calibri"/>
              <a:ea typeface="Calibri"/>
              <a:cs typeface="Calibri"/>
              <a:sym typeface="Calibri"/>
            </a:endParaRPr>
          </a:p>
          <a:p>
            <a:pPr marL="0" lvl="0" indent="0" algn="just" rtl="0">
              <a:lnSpc>
                <a:spcPct val="90000"/>
              </a:lnSpc>
              <a:spcBef>
                <a:spcPts val="1000"/>
              </a:spcBef>
              <a:spcAft>
                <a:spcPts val="0"/>
              </a:spcAft>
              <a:buClr>
                <a:schemeClr val="dk1"/>
              </a:buClr>
              <a:buSzPts val="2200"/>
              <a:buNone/>
            </a:pPr>
            <a:endParaRPr sz="22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200"/>
              <a:buChar char="•"/>
            </a:pPr>
            <a:r>
              <a:rPr lang="el-GR" sz="2200">
                <a:latin typeface="Calibri"/>
                <a:ea typeface="Calibri"/>
                <a:cs typeface="Calibri"/>
                <a:sym typeface="Calibri"/>
              </a:rPr>
              <a:t>Βιβλιογραφία</a:t>
            </a:r>
            <a:endParaRPr sz="2200"/>
          </a:p>
        </p:txBody>
      </p:sp>
      <p:sp>
        <p:nvSpPr>
          <p:cNvPr id="102" name="Google Shape;10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838200" y="493296"/>
            <a:ext cx="10515600" cy="7883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200"/>
              <a:buFont typeface="Calibri"/>
              <a:buNone/>
            </a:pPr>
            <a:r>
              <a:rPr lang="el-GR" sz="3000" b="1">
                <a:latin typeface="Calibri"/>
                <a:ea typeface="Calibri"/>
                <a:cs typeface="Calibri"/>
                <a:sym typeface="Calibri"/>
              </a:rPr>
              <a:t>Αθροιστικό σωληνάριο</a:t>
            </a:r>
            <a:endParaRPr sz="3000"/>
          </a:p>
        </p:txBody>
      </p:sp>
      <p:pic>
        <p:nvPicPr>
          <p:cNvPr id="300" name="Google Shape;300;p20" descr="Εικόνα που περιέχει κείμενο, στιγμιότυπο οθόνης, διάγραμμα&#10;&#10;Περιγραφή που δημιουργήθηκε αυτόματα"/>
          <p:cNvPicPr preferRelativeResize="0">
            <a:picLocks noGrp="1"/>
          </p:cNvPicPr>
          <p:nvPr>
            <p:ph type="body" idx="1"/>
          </p:nvPr>
        </p:nvPicPr>
        <p:blipFill rotWithShape="1">
          <a:blip r:embed="rId3">
            <a:alphaModFix/>
          </a:blip>
          <a:srcRect/>
          <a:stretch/>
        </p:blipFill>
        <p:spPr>
          <a:xfrm>
            <a:off x="605103" y="2141129"/>
            <a:ext cx="6761400" cy="3481200"/>
          </a:xfrm>
          <a:prstGeom prst="rect">
            <a:avLst/>
          </a:prstGeom>
          <a:noFill/>
          <a:ln>
            <a:noFill/>
          </a:ln>
        </p:spPr>
      </p:pic>
      <p:sp>
        <p:nvSpPr>
          <p:cNvPr id="301" name="Google Shape;301;p20"/>
          <p:cNvSpPr txBox="1"/>
          <p:nvPr/>
        </p:nvSpPr>
        <p:spPr>
          <a:xfrm>
            <a:off x="7450700" y="3351275"/>
            <a:ext cx="4666500" cy="16317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Διέγερση συστήματος</a:t>
            </a:r>
            <a:r>
              <a:rPr lang="el-GR" sz="2000">
                <a:solidFill>
                  <a:schemeClr val="dk1"/>
                </a:solidFill>
                <a:latin typeface="Calibri"/>
                <a:ea typeface="Calibri"/>
                <a:cs typeface="Calibri"/>
                <a:sym typeface="Calibri"/>
              </a:rPr>
              <a:t> ρενίνης - αγγειοτενσίνης - αλδοστερόνης</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l-GR" sz="2000" b="0" i="0" u="none" strike="noStrike" cap="none">
                <a:solidFill>
                  <a:schemeClr val="dk1"/>
                </a:solidFill>
                <a:latin typeface="Calibri"/>
                <a:ea typeface="Calibri"/>
                <a:cs typeface="Calibri"/>
                <a:sym typeface="Calibri"/>
              </a:rPr>
              <a:t>Υποκαλιαιμική μεταβολική αλκάλωση</a:t>
            </a:r>
            <a:endParaRPr sz="2000" b="0" i="0" u="none" strike="noStrike" cap="none">
              <a:solidFill>
                <a:schemeClr val="dk1"/>
              </a:solidFill>
              <a:latin typeface="Calibri"/>
              <a:ea typeface="Calibri"/>
              <a:cs typeface="Calibri"/>
              <a:sym typeface="Calibri"/>
            </a:endParaRPr>
          </a:p>
        </p:txBody>
      </p:sp>
      <p:sp>
        <p:nvSpPr>
          <p:cNvPr id="302" name="Google Shape;302;p20"/>
          <p:cNvSpPr txBox="1"/>
          <p:nvPr/>
        </p:nvSpPr>
        <p:spPr>
          <a:xfrm>
            <a:off x="605100" y="5722475"/>
            <a:ext cx="3914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GR" sz="1100" b="0" i="0" u="sng" strike="noStrike" cap="none">
                <a:solidFill>
                  <a:schemeClr val="hlink"/>
                </a:solidFill>
                <a:latin typeface="Arial"/>
                <a:ea typeface="Arial"/>
                <a:cs typeface="Arial"/>
                <a:sym typeface="Arial"/>
                <a:hlinkClick r:id="rId4"/>
              </a:rPr>
              <a:t>https://www.ncbi.nlm.nih.gov/pmc/articles/PMC5827598/</a:t>
            </a:r>
            <a:endParaRPr sz="1400" b="0" i="0" u="none" strike="noStrike" cap="none">
              <a:solidFill>
                <a:srgbClr val="000000"/>
              </a:solidFill>
              <a:latin typeface="Calibri"/>
              <a:ea typeface="Calibri"/>
              <a:cs typeface="Calibri"/>
              <a:sym typeface="Calibri"/>
            </a:endParaRPr>
          </a:p>
        </p:txBody>
      </p:sp>
      <p:sp>
        <p:nvSpPr>
          <p:cNvPr id="303" name="Google Shape;30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1"/>
          <p:cNvSpPr txBox="1">
            <a:spLocks noGrp="1"/>
          </p:cNvSpPr>
          <p:nvPr>
            <p:ph type="title"/>
          </p:nvPr>
        </p:nvSpPr>
        <p:spPr>
          <a:xfrm>
            <a:off x="838200" y="164596"/>
            <a:ext cx="10515600" cy="788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200"/>
              <a:buFont typeface="Calibri"/>
              <a:buNone/>
            </a:pPr>
            <a:r>
              <a:rPr lang="el-GR" sz="3000" b="1">
                <a:latin typeface="Calibri"/>
                <a:ea typeface="Calibri"/>
                <a:cs typeface="Calibri"/>
                <a:sym typeface="Calibri"/>
              </a:rPr>
              <a:t>Κλινική εικόνα συνδρόμου </a:t>
            </a:r>
            <a:r>
              <a:rPr lang="el-GR" sz="3000" b="1"/>
              <a:t>GITELMAN</a:t>
            </a:r>
            <a:endParaRPr sz="3000"/>
          </a:p>
        </p:txBody>
      </p:sp>
      <p:sp>
        <p:nvSpPr>
          <p:cNvPr id="309" name="Google Shape;30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21</a:t>
            </a:fld>
            <a:endParaRPr/>
          </a:p>
        </p:txBody>
      </p:sp>
      <p:pic>
        <p:nvPicPr>
          <p:cNvPr id="310" name="Google Shape;310;p21"/>
          <p:cNvPicPr preferRelativeResize="0"/>
          <p:nvPr/>
        </p:nvPicPr>
        <p:blipFill>
          <a:blip r:embed="rId3">
            <a:alphaModFix/>
          </a:blip>
          <a:stretch>
            <a:fillRect/>
          </a:stretch>
        </p:blipFill>
        <p:spPr>
          <a:xfrm>
            <a:off x="704050" y="1042450"/>
            <a:ext cx="10515602" cy="54478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2"/>
          <p:cNvSpPr txBox="1">
            <a:spLocks noGrp="1"/>
          </p:cNvSpPr>
          <p:nvPr>
            <p:ph type="body" idx="1"/>
          </p:nvPr>
        </p:nvSpPr>
        <p:spPr>
          <a:xfrm>
            <a:off x="838200" y="2013625"/>
            <a:ext cx="5276700" cy="416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Font typeface="Noto Sans Symbols"/>
              <a:buChar char="✔"/>
            </a:pPr>
            <a:r>
              <a:rPr lang="el-GR" sz="2000" b="1" dirty="0" err="1"/>
              <a:t>Υποκαλιαιμία</a:t>
            </a:r>
            <a:endParaRPr sz="2000" b="1" dirty="0"/>
          </a:p>
          <a:p>
            <a:pPr marL="228600" lvl="0" indent="-228600" algn="l" rtl="0">
              <a:lnSpc>
                <a:spcPct val="90000"/>
              </a:lnSpc>
              <a:spcBef>
                <a:spcPts val="1000"/>
              </a:spcBef>
              <a:spcAft>
                <a:spcPts val="0"/>
              </a:spcAft>
              <a:buClr>
                <a:schemeClr val="dk1"/>
              </a:buClr>
              <a:buSzPts val="2000"/>
              <a:buFont typeface="Noto Sans Symbols"/>
              <a:buChar char="✔"/>
            </a:pPr>
            <a:r>
              <a:rPr lang="el-GR" sz="2000" dirty="0" err="1"/>
              <a:t>Υπονατριαιμία</a:t>
            </a:r>
            <a:r>
              <a:rPr lang="el-GR" sz="2000" dirty="0"/>
              <a:t> ή </a:t>
            </a:r>
            <a:r>
              <a:rPr lang="el-GR" sz="2000" dirty="0" err="1"/>
              <a:t>κφ</a:t>
            </a:r>
            <a:endParaRPr sz="2000" dirty="0"/>
          </a:p>
          <a:p>
            <a:pPr marL="228600" lvl="0" indent="-228600" algn="l" rtl="0">
              <a:lnSpc>
                <a:spcPct val="90000"/>
              </a:lnSpc>
              <a:spcBef>
                <a:spcPts val="1000"/>
              </a:spcBef>
              <a:spcAft>
                <a:spcPts val="0"/>
              </a:spcAft>
              <a:buClr>
                <a:schemeClr val="dk1"/>
              </a:buClr>
              <a:buSzPts val="2000"/>
              <a:buFont typeface="Noto Sans Symbols"/>
              <a:buChar char="✔"/>
            </a:pPr>
            <a:r>
              <a:rPr lang="el-GR" sz="2000" dirty="0" err="1"/>
              <a:t>Υποχλωραιμία</a:t>
            </a:r>
            <a:endParaRPr sz="2000" dirty="0"/>
          </a:p>
          <a:p>
            <a:pPr marL="228600" lvl="0" indent="-228600" algn="l" rtl="0">
              <a:lnSpc>
                <a:spcPct val="90000"/>
              </a:lnSpc>
              <a:spcBef>
                <a:spcPts val="1000"/>
              </a:spcBef>
              <a:spcAft>
                <a:spcPts val="0"/>
              </a:spcAft>
              <a:buClr>
                <a:schemeClr val="dk1"/>
              </a:buClr>
              <a:buSzPts val="2000"/>
              <a:buFont typeface="Noto Sans Symbols"/>
              <a:buChar char="✔"/>
            </a:pPr>
            <a:r>
              <a:rPr lang="el-GR" sz="2000" b="1" dirty="0" err="1"/>
              <a:t>Υπομαγνησιαιμία</a:t>
            </a:r>
            <a:r>
              <a:rPr lang="el-GR" sz="2000" b="1" dirty="0"/>
              <a:t> </a:t>
            </a:r>
            <a:endParaRPr sz="2000" b="1" dirty="0"/>
          </a:p>
          <a:p>
            <a:pPr marL="228600" lvl="0" indent="-228600" algn="l" rtl="0">
              <a:lnSpc>
                <a:spcPct val="90000"/>
              </a:lnSpc>
              <a:spcBef>
                <a:spcPts val="1000"/>
              </a:spcBef>
              <a:spcAft>
                <a:spcPts val="0"/>
              </a:spcAft>
              <a:buClr>
                <a:schemeClr val="dk1"/>
              </a:buClr>
              <a:buSzPts val="2000"/>
              <a:buFont typeface="Noto Sans Symbols"/>
              <a:buChar char="✔"/>
            </a:pPr>
            <a:r>
              <a:rPr lang="el-GR" sz="2000" dirty="0"/>
              <a:t>Μεταβολική </a:t>
            </a:r>
            <a:r>
              <a:rPr lang="el-GR" sz="2000" dirty="0" err="1"/>
              <a:t>αλκάλωση</a:t>
            </a:r>
            <a:endParaRPr sz="2000" dirty="0"/>
          </a:p>
          <a:p>
            <a:pPr marL="228600" lvl="0" indent="-228600" algn="l" rtl="0">
              <a:lnSpc>
                <a:spcPct val="90000"/>
              </a:lnSpc>
              <a:spcBef>
                <a:spcPts val="1000"/>
              </a:spcBef>
              <a:spcAft>
                <a:spcPts val="0"/>
              </a:spcAft>
              <a:buClr>
                <a:schemeClr val="dk1"/>
              </a:buClr>
              <a:buSzPts val="2000"/>
              <a:buFont typeface="Noto Sans Symbols"/>
              <a:buChar char="✔"/>
            </a:pPr>
            <a:r>
              <a:rPr lang="el-GR" sz="2000" dirty="0"/>
              <a:t>Αυξημένα </a:t>
            </a:r>
            <a:r>
              <a:rPr lang="el-GR" sz="2000" dirty="0" err="1"/>
              <a:t>διττανθρακικά</a:t>
            </a:r>
            <a:endParaRPr sz="2000" dirty="0"/>
          </a:p>
          <a:p>
            <a:pPr marL="228600" lvl="0" indent="-228600" algn="l" rtl="0">
              <a:lnSpc>
                <a:spcPct val="90000"/>
              </a:lnSpc>
              <a:spcBef>
                <a:spcPts val="1000"/>
              </a:spcBef>
              <a:spcAft>
                <a:spcPts val="0"/>
              </a:spcAft>
              <a:buClr>
                <a:schemeClr val="dk1"/>
              </a:buClr>
              <a:buSzPts val="2000"/>
              <a:buFont typeface="Noto Sans Symbols"/>
              <a:buChar char="✔"/>
            </a:pPr>
            <a:r>
              <a:rPr lang="el-GR" sz="2000" dirty="0"/>
              <a:t>Αυξημένη </a:t>
            </a:r>
            <a:r>
              <a:rPr lang="el-GR" sz="2000" dirty="0" err="1"/>
              <a:t>ρενίνη</a:t>
            </a:r>
            <a:r>
              <a:rPr lang="el-GR" sz="2000" dirty="0"/>
              <a:t> και </a:t>
            </a:r>
            <a:r>
              <a:rPr lang="el-GR" sz="2000" dirty="0" err="1"/>
              <a:t>αλδοστερόνη</a:t>
            </a:r>
            <a:endParaRPr sz="2000" dirty="0"/>
          </a:p>
          <a:p>
            <a:pPr marL="228600" lvl="0" indent="-101600" algn="l" rtl="0">
              <a:lnSpc>
                <a:spcPct val="90000"/>
              </a:lnSpc>
              <a:spcBef>
                <a:spcPts val="1000"/>
              </a:spcBef>
              <a:spcAft>
                <a:spcPts val="0"/>
              </a:spcAft>
              <a:buClr>
                <a:schemeClr val="dk1"/>
              </a:buClr>
              <a:buSzPts val="2000"/>
              <a:buFont typeface="Noto Sans Symbols"/>
              <a:buNone/>
            </a:pPr>
            <a:endParaRPr sz="2000" dirty="0"/>
          </a:p>
          <a:p>
            <a:pPr marL="228600" lvl="0" indent="-101600" algn="l" rtl="0">
              <a:lnSpc>
                <a:spcPct val="90000"/>
              </a:lnSpc>
              <a:spcBef>
                <a:spcPts val="1000"/>
              </a:spcBef>
              <a:spcAft>
                <a:spcPts val="0"/>
              </a:spcAft>
              <a:buClr>
                <a:schemeClr val="dk1"/>
              </a:buClr>
              <a:buSzPts val="2000"/>
              <a:buNone/>
            </a:pPr>
            <a:endParaRPr sz="2000" dirty="0"/>
          </a:p>
        </p:txBody>
      </p:sp>
      <p:pic>
        <p:nvPicPr>
          <p:cNvPr id="317" name="Google Shape;317;p22" descr="Εικόνα που περιέχει σύμβολο, γραφικά, clipart, κύκλος&#10;&#10;Περιγραφή που δημιουργήθηκε αυτόματα"/>
          <p:cNvPicPr preferRelativeResize="0"/>
          <p:nvPr/>
        </p:nvPicPr>
        <p:blipFill rotWithShape="1">
          <a:blip r:embed="rId3">
            <a:alphaModFix/>
          </a:blip>
          <a:srcRect/>
          <a:stretch/>
        </p:blipFill>
        <p:spPr>
          <a:xfrm>
            <a:off x="7455346" y="2766817"/>
            <a:ext cx="2751667" cy="2751667"/>
          </a:xfrm>
          <a:prstGeom prst="rect">
            <a:avLst/>
          </a:prstGeom>
          <a:noFill/>
          <a:ln>
            <a:noFill/>
          </a:ln>
        </p:spPr>
      </p:pic>
      <p:sp>
        <p:nvSpPr>
          <p:cNvPr id="318" name="Google Shape;318;p22"/>
          <p:cNvSpPr txBox="1"/>
          <p:nvPr/>
        </p:nvSpPr>
        <p:spPr>
          <a:xfrm>
            <a:off x="1658400" y="309800"/>
            <a:ext cx="8875200" cy="428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l-GR" sz="3000" b="1" i="0" u="none" strike="noStrike" cap="none">
                <a:solidFill>
                  <a:schemeClr val="dk1"/>
                </a:solidFill>
                <a:latin typeface="Calibri"/>
                <a:ea typeface="Calibri"/>
                <a:cs typeface="Calibri"/>
                <a:sym typeface="Calibri"/>
              </a:rPr>
              <a:t>Εργαστηριακά ευρήματα συνδρόμου GITELMAN</a:t>
            </a:r>
            <a:endParaRPr sz="3000" b="1" i="0" u="none" strike="noStrike" cap="none">
              <a:solidFill>
                <a:schemeClr val="dk1"/>
              </a:solidFill>
              <a:latin typeface="Calibri"/>
              <a:ea typeface="Calibri"/>
              <a:cs typeface="Calibri"/>
              <a:sym typeface="Calibri"/>
            </a:endParaRPr>
          </a:p>
        </p:txBody>
      </p:sp>
      <p:sp>
        <p:nvSpPr>
          <p:cNvPr id="319" name="Google Shape;31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22</a:t>
            </a:fld>
            <a:endParaRPr/>
          </a:p>
        </p:txBody>
      </p:sp>
    </p:spTree>
  </p:cSld>
  <p:clrMapOvr>
    <a:masterClrMapping/>
  </p:clrMapOvr>
  <p:transition spd="med">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3"/>
          <p:cNvSpPr txBox="1">
            <a:spLocks noGrp="1"/>
          </p:cNvSpPr>
          <p:nvPr>
            <p:ph type="body" idx="1"/>
          </p:nvPr>
        </p:nvSpPr>
        <p:spPr>
          <a:xfrm>
            <a:off x="838200" y="2013625"/>
            <a:ext cx="5800500" cy="416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Font typeface="Noto Sans Symbols"/>
              <a:buChar char="✔"/>
            </a:pPr>
            <a:r>
              <a:rPr lang="el-GR" sz="2000"/>
              <a:t>Κ</a:t>
            </a:r>
            <a:r>
              <a:rPr lang="el-GR" sz="2000" baseline="30000"/>
              <a:t>+</a:t>
            </a:r>
            <a:r>
              <a:rPr lang="el-GR" sz="2000"/>
              <a:t> σε τυχαίο δείγμα &gt; 13 mEq/gr Cre</a:t>
            </a:r>
            <a:endParaRPr/>
          </a:p>
          <a:p>
            <a:pPr marL="228600" lvl="0" indent="-228600" algn="l" rtl="0">
              <a:lnSpc>
                <a:spcPct val="90000"/>
              </a:lnSpc>
              <a:spcBef>
                <a:spcPts val="1000"/>
              </a:spcBef>
              <a:spcAft>
                <a:spcPts val="0"/>
              </a:spcAft>
              <a:buClr>
                <a:schemeClr val="dk1"/>
              </a:buClr>
              <a:buSzPts val="2000"/>
              <a:buFont typeface="Noto Sans Symbols"/>
              <a:buChar char="✔"/>
            </a:pPr>
            <a:r>
              <a:rPr lang="el-GR" sz="2000"/>
              <a:t>Κλασματική απέκκριση Cl</a:t>
            </a:r>
            <a:r>
              <a:rPr lang="el-GR" sz="2000" baseline="30000"/>
              <a:t>-</a:t>
            </a:r>
            <a:r>
              <a:rPr lang="el-GR" sz="2000"/>
              <a:t> &gt; 0,5%</a:t>
            </a:r>
            <a:endParaRPr/>
          </a:p>
          <a:p>
            <a:pPr marL="228600" lvl="0" indent="-228600" algn="l" rtl="0">
              <a:lnSpc>
                <a:spcPct val="90000"/>
              </a:lnSpc>
              <a:spcBef>
                <a:spcPts val="1000"/>
              </a:spcBef>
              <a:spcAft>
                <a:spcPts val="0"/>
              </a:spcAft>
              <a:buClr>
                <a:schemeClr val="dk1"/>
              </a:buClr>
              <a:buSzPts val="2000"/>
              <a:buFont typeface="Noto Sans Symbols"/>
              <a:buChar char="✔"/>
            </a:pPr>
            <a:r>
              <a:rPr lang="el-GR" sz="2000"/>
              <a:t>Κλασματική απέκκριση Mg</a:t>
            </a:r>
            <a:r>
              <a:rPr lang="el-GR" sz="2000" baseline="30000"/>
              <a:t>2+ </a:t>
            </a:r>
            <a:r>
              <a:rPr lang="el-GR" sz="2000"/>
              <a:t>&gt; 4%</a:t>
            </a:r>
            <a:endParaRPr/>
          </a:p>
          <a:p>
            <a:pPr marL="228600" lvl="0" indent="-228600" algn="l" rtl="0">
              <a:lnSpc>
                <a:spcPct val="90000"/>
              </a:lnSpc>
              <a:spcBef>
                <a:spcPts val="1000"/>
              </a:spcBef>
              <a:spcAft>
                <a:spcPts val="0"/>
              </a:spcAft>
              <a:buClr>
                <a:schemeClr val="dk1"/>
              </a:buClr>
              <a:buSzPts val="2000"/>
              <a:buFont typeface="Noto Sans Symbols"/>
              <a:buChar char="✔"/>
            </a:pPr>
            <a:r>
              <a:rPr lang="el-GR" sz="2000"/>
              <a:t>Υπασβεστιουρία Ca &lt; 0,2 mmol/mmol Cre</a:t>
            </a:r>
            <a:endParaRPr/>
          </a:p>
          <a:p>
            <a:pPr marL="228600" lvl="0" indent="-101600" algn="l" rtl="0">
              <a:lnSpc>
                <a:spcPct val="90000"/>
              </a:lnSpc>
              <a:spcBef>
                <a:spcPts val="1000"/>
              </a:spcBef>
              <a:spcAft>
                <a:spcPts val="0"/>
              </a:spcAft>
              <a:buClr>
                <a:schemeClr val="dk1"/>
              </a:buClr>
              <a:buSzPts val="2000"/>
              <a:buNone/>
            </a:pPr>
            <a:endParaRPr sz="2000"/>
          </a:p>
        </p:txBody>
      </p:sp>
      <p:pic>
        <p:nvPicPr>
          <p:cNvPr id="325" name="Google Shape;325;p23" descr="Εικόνα που περιέχει κίτρινο, clipart&#10;&#10;Περιγραφή που δημιουργήθηκε αυτόματα"/>
          <p:cNvPicPr preferRelativeResize="0"/>
          <p:nvPr/>
        </p:nvPicPr>
        <p:blipFill rotWithShape="1">
          <a:blip r:embed="rId3">
            <a:alphaModFix/>
          </a:blip>
          <a:srcRect l="2297" r="7469" b="1"/>
          <a:stretch/>
        </p:blipFill>
        <p:spPr>
          <a:xfrm>
            <a:off x="7589698" y="2766817"/>
            <a:ext cx="2482963" cy="2751667"/>
          </a:xfrm>
          <a:prstGeom prst="rect">
            <a:avLst/>
          </a:prstGeom>
          <a:noFill/>
          <a:ln>
            <a:noFill/>
          </a:ln>
        </p:spPr>
      </p:pic>
      <p:sp>
        <p:nvSpPr>
          <p:cNvPr id="326" name="Google Shape;326;p23"/>
          <p:cNvSpPr txBox="1"/>
          <p:nvPr/>
        </p:nvSpPr>
        <p:spPr>
          <a:xfrm>
            <a:off x="1682250" y="216675"/>
            <a:ext cx="8995800" cy="428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l-GR" sz="3000" b="1" i="0" u="none" strike="noStrike" cap="none">
                <a:solidFill>
                  <a:schemeClr val="dk1"/>
                </a:solidFill>
                <a:latin typeface="Calibri"/>
                <a:ea typeface="Calibri"/>
                <a:cs typeface="Calibri"/>
                <a:sym typeface="Calibri"/>
              </a:rPr>
              <a:t>Εργαστηριακά ευρήματα συνδρόμου GITELMAN</a:t>
            </a:r>
            <a:endParaRPr sz="3000" b="1" i="0" u="none" strike="noStrike" cap="none">
              <a:solidFill>
                <a:schemeClr val="dk1"/>
              </a:solidFill>
              <a:latin typeface="Calibri"/>
              <a:ea typeface="Calibri"/>
              <a:cs typeface="Calibri"/>
              <a:sym typeface="Calibri"/>
            </a:endParaRPr>
          </a:p>
        </p:txBody>
      </p:sp>
      <p:sp>
        <p:nvSpPr>
          <p:cNvPr id="327" name="Google Shape;3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23</a:t>
            </a:fld>
            <a:endParaRPr/>
          </a:p>
        </p:txBody>
      </p:sp>
    </p:spTree>
  </p:cSld>
  <p:clrMapOvr>
    <a:masterClrMapping/>
  </p:clrMapOvr>
  <p:transition spd="med">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24"/>
          <p:cNvGrpSpPr/>
          <p:nvPr/>
        </p:nvGrpSpPr>
        <p:grpSpPr>
          <a:xfrm>
            <a:off x="838200" y="2771255"/>
            <a:ext cx="10515599" cy="2190202"/>
            <a:chOff x="0" y="1080567"/>
            <a:chExt cx="10515599" cy="2190202"/>
          </a:xfrm>
        </p:grpSpPr>
        <p:sp>
          <p:nvSpPr>
            <p:cNvPr id="334" name="Google Shape;334;p24"/>
            <p:cNvSpPr/>
            <p:nvPr/>
          </p:nvSpPr>
          <p:spPr>
            <a:xfrm>
              <a:off x="0" y="1080567"/>
              <a:ext cx="2957512" cy="1878020"/>
            </a:xfrm>
            <a:prstGeom prst="roundRect">
              <a:avLst>
                <a:gd name="adj" fmla="val 10000"/>
              </a:avLst>
            </a:prstGeom>
            <a:gradFill>
              <a:gsLst>
                <a:gs pos="0">
                  <a:srgbClr val="DFE9FB"/>
                </a:gs>
                <a:gs pos="100000">
                  <a:srgbClr val="6E9BE7"/>
                </a:gs>
              </a:gsLst>
              <a:path path="circle">
                <a:fillToRect l="50000" t="50000" r="50000" b="50000"/>
              </a:path>
              <a:tileRect/>
            </a:gradFill>
            <a:ln w="9525" cap="flat" cmpd="sng">
              <a:solidFill>
                <a:srgbClr val="1C45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4"/>
            <p:cNvSpPr/>
            <p:nvPr/>
          </p:nvSpPr>
          <p:spPr>
            <a:xfrm>
              <a:off x="328612" y="1392749"/>
              <a:ext cx="2957512" cy="1878020"/>
            </a:xfrm>
            <a:prstGeom prst="roundRect">
              <a:avLst>
                <a:gd name="adj" fmla="val 10000"/>
              </a:avLst>
            </a:prstGeom>
            <a:solidFill>
              <a:schemeClr val="lt1">
                <a:alpha val="89019"/>
              </a:schemeClr>
            </a:solidFill>
            <a:ln w="12700" cap="flat" cmpd="sng">
              <a:solidFill>
                <a:srgbClr val="1C45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4"/>
            <p:cNvSpPr txBox="1"/>
            <p:nvPr/>
          </p:nvSpPr>
          <p:spPr>
            <a:xfrm>
              <a:off x="383617" y="1447754"/>
              <a:ext cx="2847502" cy="1768010"/>
            </a:xfrm>
            <a:prstGeom prst="rect">
              <a:avLst/>
            </a:prstGeom>
            <a:noFill/>
            <a:ln w="9525" cap="flat" cmpd="sng">
              <a:solidFill>
                <a:srgbClr val="1C4587"/>
              </a:solidFill>
              <a:prstDash val="solid"/>
              <a:round/>
              <a:headEnd type="none" w="sm" len="sm"/>
              <a:tailEnd type="none" w="sm" len="sm"/>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l-GR" sz="2800" b="0" i="0" u="none" strike="noStrike" cap="none">
                  <a:solidFill>
                    <a:schemeClr val="dk1"/>
                  </a:solidFill>
                  <a:latin typeface="Calibri"/>
                  <a:ea typeface="Calibri"/>
                  <a:cs typeface="Calibri"/>
                  <a:sym typeface="Calibri"/>
                </a:rPr>
                <a:t>Κλινική εικόνα</a:t>
              </a:r>
              <a:endParaRPr sz="1400" b="0" i="0" u="none" strike="noStrike" cap="none">
                <a:solidFill>
                  <a:srgbClr val="000000"/>
                </a:solidFill>
                <a:latin typeface="Arial"/>
                <a:ea typeface="Arial"/>
                <a:cs typeface="Arial"/>
                <a:sym typeface="Arial"/>
              </a:endParaRPr>
            </a:p>
          </p:txBody>
        </p:sp>
        <p:sp>
          <p:nvSpPr>
            <p:cNvPr id="337" name="Google Shape;337;p24"/>
            <p:cNvSpPr/>
            <p:nvPr/>
          </p:nvSpPr>
          <p:spPr>
            <a:xfrm>
              <a:off x="3614737" y="1080567"/>
              <a:ext cx="2957512" cy="1878020"/>
            </a:xfrm>
            <a:prstGeom prst="roundRect">
              <a:avLst>
                <a:gd name="adj" fmla="val 10000"/>
              </a:avLst>
            </a:prstGeom>
            <a:gradFill>
              <a:gsLst>
                <a:gs pos="0">
                  <a:srgbClr val="DFE9FB"/>
                </a:gs>
                <a:gs pos="100000">
                  <a:srgbClr val="6E9BE7"/>
                </a:gs>
              </a:gsLst>
              <a:path path="circle">
                <a:fillToRect l="50000" t="50000" r="50000" b="50000"/>
              </a:path>
              <a:tileRect/>
            </a:gradFill>
            <a:ln w="9525" cap="flat" cmpd="sng">
              <a:solidFill>
                <a:srgbClr val="1C45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4"/>
            <p:cNvSpPr/>
            <p:nvPr/>
          </p:nvSpPr>
          <p:spPr>
            <a:xfrm>
              <a:off x="3943350" y="1392749"/>
              <a:ext cx="2957512" cy="1878020"/>
            </a:xfrm>
            <a:prstGeom prst="roundRect">
              <a:avLst>
                <a:gd name="adj" fmla="val 10000"/>
              </a:avLst>
            </a:prstGeom>
            <a:solidFill>
              <a:schemeClr val="lt1">
                <a:alpha val="89019"/>
              </a:schemeClr>
            </a:solidFill>
            <a:ln w="12700" cap="flat" cmpd="sng">
              <a:solidFill>
                <a:srgbClr val="1C45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4"/>
            <p:cNvSpPr txBox="1"/>
            <p:nvPr/>
          </p:nvSpPr>
          <p:spPr>
            <a:xfrm>
              <a:off x="3998355" y="1447754"/>
              <a:ext cx="2847502" cy="1768010"/>
            </a:xfrm>
            <a:prstGeom prst="rect">
              <a:avLst/>
            </a:prstGeom>
            <a:noFill/>
            <a:ln w="9525" cap="flat" cmpd="sng">
              <a:solidFill>
                <a:srgbClr val="1C4587"/>
              </a:solidFill>
              <a:prstDash val="solid"/>
              <a:round/>
              <a:headEnd type="none" w="sm" len="sm"/>
              <a:tailEnd type="none" w="sm" len="sm"/>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l-GR" sz="2800" b="0" i="0" u="none" strike="noStrike" cap="none">
                  <a:solidFill>
                    <a:schemeClr val="dk1"/>
                  </a:solidFill>
                  <a:latin typeface="Calibri"/>
                  <a:ea typeface="Calibri"/>
                  <a:cs typeface="Calibri"/>
                  <a:sym typeface="Calibri"/>
                </a:rPr>
                <a:t>Εργαστηριακά ευρήματα</a:t>
              </a:r>
              <a:endParaRPr sz="2800" b="0" i="0" u="none" strike="noStrike" cap="none">
                <a:solidFill>
                  <a:schemeClr val="dk1"/>
                </a:solidFill>
                <a:latin typeface="Calibri"/>
                <a:ea typeface="Calibri"/>
                <a:cs typeface="Calibri"/>
                <a:sym typeface="Calibri"/>
              </a:endParaRPr>
            </a:p>
          </p:txBody>
        </p:sp>
        <p:sp>
          <p:nvSpPr>
            <p:cNvPr id="340" name="Google Shape;340;p24"/>
            <p:cNvSpPr/>
            <p:nvPr/>
          </p:nvSpPr>
          <p:spPr>
            <a:xfrm>
              <a:off x="7229475" y="1080567"/>
              <a:ext cx="2957512" cy="1878020"/>
            </a:xfrm>
            <a:prstGeom prst="roundRect">
              <a:avLst>
                <a:gd name="adj" fmla="val 10000"/>
              </a:avLst>
            </a:prstGeom>
            <a:gradFill>
              <a:gsLst>
                <a:gs pos="0">
                  <a:srgbClr val="DFE9FB"/>
                </a:gs>
                <a:gs pos="100000">
                  <a:srgbClr val="6E9BE7"/>
                </a:gs>
              </a:gsLst>
              <a:path path="circle">
                <a:fillToRect l="50000" t="50000" r="50000" b="50000"/>
              </a:path>
              <a:tileRect/>
            </a:gradFill>
            <a:ln w="9525" cap="flat" cmpd="sng">
              <a:solidFill>
                <a:srgbClr val="1C45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4"/>
            <p:cNvSpPr/>
            <p:nvPr/>
          </p:nvSpPr>
          <p:spPr>
            <a:xfrm>
              <a:off x="7558087" y="1392749"/>
              <a:ext cx="2957512" cy="1878020"/>
            </a:xfrm>
            <a:prstGeom prst="roundRect">
              <a:avLst>
                <a:gd name="adj" fmla="val 10000"/>
              </a:avLst>
            </a:prstGeom>
            <a:solidFill>
              <a:schemeClr val="lt1">
                <a:alpha val="89019"/>
              </a:schemeClr>
            </a:solidFill>
            <a:ln w="12700" cap="flat" cmpd="sng">
              <a:solidFill>
                <a:srgbClr val="1C458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4"/>
            <p:cNvSpPr txBox="1"/>
            <p:nvPr/>
          </p:nvSpPr>
          <p:spPr>
            <a:xfrm>
              <a:off x="7613067" y="1447754"/>
              <a:ext cx="2847600" cy="1767900"/>
            </a:xfrm>
            <a:prstGeom prst="rect">
              <a:avLst/>
            </a:prstGeom>
            <a:noFill/>
            <a:ln w="9525" cap="flat" cmpd="sng">
              <a:solidFill>
                <a:srgbClr val="1C4587"/>
              </a:solidFill>
              <a:prstDash val="solid"/>
              <a:round/>
              <a:headEnd type="none" w="sm" len="sm"/>
              <a:tailEnd type="none" w="sm" len="sm"/>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l-GR" sz="2800" b="0" i="0" u="none" strike="noStrike" cap="none">
                  <a:solidFill>
                    <a:schemeClr val="dk1"/>
                  </a:solidFill>
                  <a:latin typeface="Calibri"/>
                  <a:ea typeface="Calibri"/>
                  <a:cs typeface="Calibri"/>
                  <a:sym typeface="Calibri"/>
                </a:rPr>
                <a:t>Γονιδιακός έλεγχος</a:t>
              </a:r>
              <a:endParaRPr sz="2800" b="0" i="0" u="none" strike="noStrike" cap="none">
                <a:solidFill>
                  <a:schemeClr val="dk1"/>
                </a:solidFill>
                <a:latin typeface="Calibri"/>
                <a:ea typeface="Calibri"/>
                <a:cs typeface="Calibri"/>
                <a:sym typeface="Calibri"/>
              </a:endParaRPr>
            </a:p>
          </p:txBody>
        </p:sp>
      </p:grpSp>
      <p:sp>
        <p:nvSpPr>
          <p:cNvPr id="343" name="Google Shape;343;p24"/>
          <p:cNvSpPr txBox="1"/>
          <p:nvPr/>
        </p:nvSpPr>
        <p:spPr>
          <a:xfrm>
            <a:off x="1303312" y="5392115"/>
            <a:ext cx="9069859" cy="7078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Arial"/>
              <a:buChar char="•"/>
            </a:pPr>
            <a:r>
              <a:rPr lang="el-GR" sz="2000" b="0" i="0" u="none" strike="noStrike" cap="none" dirty="0">
                <a:solidFill>
                  <a:schemeClr val="dk1"/>
                </a:solidFill>
                <a:latin typeface="Calibri"/>
                <a:ea typeface="Calibri"/>
                <a:cs typeface="Calibri"/>
                <a:sym typeface="Calibri"/>
              </a:rPr>
              <a:t>Φυσιολογική απεικόνιση νεφρών με </a:t>
            </a:r>
            <a:r>
              <a:rPr lang="el-GR" sz="2000" b="0" i="0" u="none" strike="noStrike" cap="none" dirty="0" err="1">
                <a:solidFill>
                  <a:schemeClr val="dk1"/>
                </a:solidFill>
                <a:latin typeface="Calibri"/>
                <a:ea typeface="Calibri"/>
                <a:cs typeface="Calibri"/>
                <a:sym typeface="Calibri"/>
              </a:rPr>
              <a:t>υπερηχοτομογράφημα</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l-GR" sz="2000" b="0" i="0" u="none" strike="noStrike" cap="none" dirty="0">
                <a:solidFill>
                  <a:schemeClr val="dk1"/>
                </a:solidFill>
                <a:latin typeface="Calibri"/>
                <a:ea typeface="Calibri"/>
                <a:cs typeface="Calibri"/>
                <a:sym typeface="Calibri"/>
              </a:rPr>
              <a:t>Βιοψία: υπερτροφία και υπερπλασία </a:t>
            </a:r>
            <a:r>
              <a:rPr lang="el-GR" sz="2000" b="0" i="0" u="none" strike="noStrike" cap="none" dirty="0" err="1">
                <a:solidFill>
                  <a:schemeClr val="dk1"/>
                </a:solidFill>
                <a:latin typeface="Calibri"/>
                <a:ea typeface="Calibri"/>
                <a:cs typeface="Calibri"/>
                <a:sym typeface="Calibri"/>
              </a:rPr>
              <a:t>παρασπειραματικής</a:t>
            </a:r>
            <a:r>
              <a:rPr lang="el-GR" sz="2000" b="0" i="0" u="none" strike="noStrike" cap="none" dirty="0">
                <a:solidFill>
                  <a:schemeClr val="dk1"/>
                </a:solidFill>
                <a:latin typeface="Calibri"/>
                <a:ea typeface="Calibri"/>
                <a:cs typeface="Calibri"/>
                <a:sym typeface="Calibri"/>
              </a:rPr>
              <a:t> συσκευής</a:t>
            </a:r>
            <a:endParaRPr sz="2000" b="0" i="0" u="none" strike="noStrike" cap="none" dirty="0">
              <a:solidFill>
                <a:schemeClr val="dk1"/>
              </a:solidFill>
              <a:latin typeface="Calibri"/>
              <a:ea typeface="Calibri"/>
              <a:cs typeface="Calibri"/>
              <a:sym typeface="Calibri"/>
            </a:endParaRPr>
          </a:p>
        </p:txBody>
      </p:sp>
      <p:sp>
        <p:nvSpPr>
          <p:cNvPr id="344" name="Google Shape;344;p24"/>
          <p:cNvSpPr txBox="1"/>
          <p:nvPr/>
        </p:nvSpPr>
        <p:spPr>
          <a:xfrm>
            <a:off x="691975" y="1835200"/>
            <a:ext cx="8675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GR" sz="2000" b="0" i="1" u="none" strike="noStrike" cap="none">
                <a:solidFill>
                  <a:schemeClr val="dk1"/>
                </a:solidFill>
                <a:latin typeface="Calibri"/>
                <a:ea typeface="Calibri"/>
                <a:cs typeface="Calibri"/>
                <a:sym typeface="Calibri"/>
              </a:rPr>
              <a:t>Συχνά η διερεύνηση αρχίζει λόγω τυχαίας ανεύρεσης υποκαλιαιμίας</a:t>
            </a:r>
            <a:endParaRPr sz="1400" b="0" i="0" u="none" strike="noStrike" cap="none">
              <a:solidFill>
                <a:srgbClr val="000000"/>
              </a:solidFill>
              <a:latin typeface="Arial"/>
              <a:ea typeface="Arial"/>
              <a:cs typeface="Arial"/>
              <a:sym typeface="Arial"/>
            </a:endParaRPr>
          </a:p>
        </p:txBody>
      </p:sp>
      <p:pic>
        <p:nvPicPr>
          <p:cNvPr id="345" name="Google Shape;345;p24" descr="Εικόνα που περιέχει μαύρο, σκοτάδι&#10;&#10;Περιγραφή που δημιουργήθηκε αυτόματα"/>
          <p:cNvPicPr preferRelativeResize="0"/>
          <p:nvPr/>
        </p:nvPicPr>
        <p:blipFill rotWithShape="1">
          <a:blip r:embed="rId3">
            <a:alphaModFix/>
          </a:blip>
          <a:srcRect/>
          <a:stretch/>
        </p:blipFill>
        <p:spPr>
          <a:xfrm flipH="1">
            <a:off x="10814140" y="276177"/>
            <a:ext cx="1079320" cy="1079320"/>
          </a:xfrm>
          <a:prstGeom prst="rect">
            <a:avLst/>
          </a:prstGeom>
          <a:noFill/>
          <a:ln>
            <a:noFill/>
          </a:ln>
        </p:spPr>
      </p:pic>
      <p:sp>
        <p:nvSpPr>
          <p:cNvPr id="346" name="Google Shape;346;p24"/>
          <p:cNvSpPr txBox="1"/>
          <p:nvPr/>
        </p:nvSpPr>
        <p:spPr>
          <a:xfrm>
            <a:off x="2209800" y="446140"/>
            <a:ext cx="7772400" cy="428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l-GR" sz="3000" b="1" i="0" u="none" strike="noStrike" cap="none">
                <a:solidFill>
                  <a:schemeClr val="dk1"/>
                </a:solidFill>
                <a:latin typeface="Calibri"/>
                <a:ea typeface="Calibri"/>
                <a:cs typeface="Calibri"/>
                <a:sym typeface="Calibri"/>
              </a:rPr>
              <a:t>Διάγνωση συνδρόμου GITELMAN</a:t>
            </a:r>
            <a:endParaRPr sz="3000" b="1" i="0" u="none" strike="noStrike" cap="none">
              <a:solidFill>
                <a:schemeClr val="dk1"/>
              </a:solidFill>
              <a:latin typeface="Calibri"/>
              <a:ea typeface="Calibri"/>
              <a:cs typeface="Calibri"/>
              <a:sym typeface="Calibri"/>
            </a:endParaRPr>
          </a:p>
        </p:txBody>
      </p:sp>
      <p:sp>
        <p:nvSpPr>
          <p:cNvPr id="347" name="Google Shape;34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aphicFrame>
        <p:nvGraphicFramePr>
          <p:cNvPr id="352" name="Google Shape;352;p25"/>
          <p:cNvGraphicFramePr/>
          <p:nvPr/>
        </p:nvGraphicFramePr>
        <p:xfrm>
          <a:off x="2528961" y="1985211"/>
          <a:ext cx="7134075" cy="3127350"/>
        </p:xfrm>
        <a:graphic>
          <a:graphicData uri="http://schemas.openxmlformats.org/drawingml/2006/table">
            <a:tbl>
              <a:tblPr bandRow="1">
                <a:noFill/>
                <a:tableStyleId>{D0B35376-33EC-4BB1-8117-2E541534918F}</a:tableStyleId>
              </a:tblPr>
              <a:tblGrid>
                <a:gridCol w="7134075">
                  <a:extLst>
                    <a:ext uri="{9D8B030D-6E8A-4147-A177-3AD203B41FA5}">
                      <a16:colId xmlns:a16="http://schemas.microsoft.com/office/drawing/2014/main" val="20000"/>
                    </a:ext>
                  </a:extLst>
                </a:gridCol>
              </a:tblGrid>
              <a:tr h="521225">
                <a:tc>
                  <a:txBody>
                    <a:bodyPr/>
                    <a:lstStyle/>
                    <a:p>
                      <a:pPr marL="0" marR="0" lvl="0" indent="0" algn="ctr" rtl="0">
                        <a:lnSpc>
                          <a:spcPct val="100000"/>
                        </a:lnSpc>
                        <a:spcBef>
                          <a:spcPts val="0"/>
                        </a:spcBef>
                        <a:spcAft>
                          <a:spcPts val="0"/>
                        </a:spcAft>
                        <a:buClr>
                          <a:schemeClr val="dk1"/>
                        </a:buClr>
                        <a:buSzPts val="2400"/>
                        <a:buFont typeface="Calibri"/>
                        <a:buNone/>
                      </a:pPr>
                      <a:r>
                        <a:rPr lang="el-GR" sz="2000" u="none" strike="noStrike" cap="none"/>
                        <a:t>Άλλες σωληναριοπάθειες </a:t>
                      </a:r>
                      <a:endParaRPr sz="2000" u="none" strike="noStrike" cap="none"/>
                    </a:p>
                  </a:txBody>
                  <a:tcPr marL="91450" marR="91450" marT="45725" marB="45725" anchor="ctr">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r h="521225">
                <a:tc>
                  <a:txBody>
                    <a:bodyPr/>
                    <a:lstStyle/>
                    <a:p>
                      <a:pPr marL="0" marR="0" lvl="0" indent="0" algn="ctr" rtl="0">
                        <a:lnSpc>
                          <a:spcPct val="100000"/>
                        </a:lnSpc>
                        <a:spcBef>
                          <a:spcPts val="0"/>
                        </a:spcBef>
                        <a:spcAft>
                          <a:spcPts val="0"/>
                        </a:spcAft>
                        <a:buClr>
                          <a:schemeClr val="dk1"/>
                        </a:buClr>
                        <a:buSzPts val="2400"/>
                        <a:buFont typeface="Calibri"/>
                        <a:buNone/>
                      </a:pPr>
                      <a:r>
                        <a:rPr lang="el-GR" sz="2000" u="none" strike="noStrike" cap="none"/>
                        <a:t>Πυλωρική στένωση</a:t>
                      </a:r>
                      <a:endParaRPr sz="2000" u="none" strike="noStrike" cap="none"/>
                    </a:p>
                  </a:txBody>
                  <a:tcPr marL="91450" marR="91450" marT="45725" marB="45725" anchor="ctr">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21225">
                <a:tc>
                  <a:txBody>
                    <a:bodyPr/>
                    <a:lstStyle/>
                    <a:p>
                      <a:pPr marL="0" marR="0" lvl="0" indent="0" algn="ctr" rtl="0">
                        <a:lnSpc>
                          <a:spcPct val="100000"/>
                        </a:lnSpc>
                        <a:spcBef>
                          <a:spcPts val="0"/>
                        </a:spcBef>
                        <a:spcAft>
                          <a:spcPts val="0"/>
                        </a:spcAft>
                        <a:buClr>
                          <a:schemeClr val="dk1"/>
                        </a:buClr>
                        <a:buSzPts val="2400"/>
                        <a:buFont typeface="Calibri"/>
                        <a:buNone/>
                      </a:pPr>
                      <a:r>
                        <a:rPr lang="el-GR" sz="2000" u="none" strike="noStrike" cap="none"/>
                        <a:t>Συγγενείς διάρροιες</a:t>
                      </a:r>
                      <a:endParaRPr sz="2000" u="none" strike="noStrike" cap="none"/>
                    </a:p>
                  </a:txBody>
                  <a:tcPr marL="91450" marR="91450" marT="45725" marB="45725" anchor="ctr">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solidFill>
                      <a:srgbClr val="A4C2F4"/>
                    </a:solidFill>
                  </a:tcPr>
                </a:tc>
                <a:extLst>
                  <a:ext uri="{0D108BD9-81ED-4DB2-BD59-A6C34878D82A}">
                    <a16:rowId xmlns:a16="http://schemas.microsoft.com/office/drawing/2014/main" val="10002"/>
                  </a:ext>
                </a:extLst>
              </a:tr>
              <a:tr h="521225">
                <a:tc>
                  <a:txBody>
                    <a:bodyPr/>
                    <a:lstStyle/>
                    <a:p>
                      <a:pPr marL="0" marR="0" lvl="0" indent="0" algn="ctr" rtl="0">
                        <a:lnSpc>
                          <a:spcPct val="100000"/>
                        </a:lnSpc>
                        <a:spcBef>
                          <a:spcPts val="0"/>
                        </a:spcBef>
                        <a:spcAft>
                          <a:spcPts val="0"/>
                        </a:spcAft>
                        <a:buClr>
                          <a:schemeClr val="dk1"/>
                        </a:buClr>
                        <a:buSzPts val="2400"/>
                        <a:buFont typeface="Calibri"/>
                        <a:buNone/>
                      </a:pPr>
                      <a:r>
                        <a:rPr lang="el-GR" sz="2000" u="none" strike="noStrike" cap="none"/>
                        <a:t>Λήψη θειαζιδικών διουρητικών</a:t>
                      </a:r>
                      <a:endParaRPr sz="2000" u="none" strike="noStrike" cap="none"/>
                    </a:p>
                  </a:txBody>
                  <a:tcPr marL="91450" marR="91450" marT="45725" marB="45725" anchor="ctr">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21225">
                <a:tc>
                  <a:txBody>
                    <a:bodyPr/>
                    <a:lstStyle/>
                    <a:p>
                      <a:pPr marL="0" marR="0" lvl="0" indent="0" algn="ctr" rtl="0">
                        <a:lnSpc>
                          <a:spcPct val="100000"/>
                        </a:lnSpc>
                        <a:spcBef>
                          <a:spcPts val="0"/>
                        </a:spcBef>
                        <a:spcAft>
                          <a:spcPts val="0"/>
                        </a:spcAft>
                        <a:buClr>
                          <a:schemeClr val="dk1"/>
                        </a:buClr>
                        <a:buSzPts val="2400"/>
                        <a:buFont typeface="Calibri"/>
                        <a:buNone/>
                      </a:pPr>
                      <a:r>
                        <a:rPr lang="el-GR" sz="2000" u="none" strike="noStrike" cap="none"/>
                        <a:t>Κατάχρηση καθαρτικών</a:t>
                      </a:r>
                      <a:endParaRPr sz="2000" u="none" strike="noStrike" cap="none"/>
                    </a:p>
                  </a:txBody>
                  <a:tcPr marL="91450" marR="91450" marT="45725" marB="45725" anchor="ctr">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solidFill>
                      <a:srgbClr val="A4C2F4"/>
                    </a:solidFill>
                  </a:tcPr>
                </a:tc>
                <a:extLst>
                  <a:ext uri="{0D108BD9-81ED-4DB2-BD59-A6C34878D82A}">
                    <a16:rowId xmlns:a16="http://schemas.microsoft.com/office/drawing/2014/main" val="10004"/>
                  </a:ext>
                </a:extLst>
              </a:tr>
              <a:tr h="521225">
                <a:tc>
                  <a:txBody>
                    <a:bodyPr/>
                    <a:lstStyle/>
                    <a:p>
                      <a:pPr marL="0" marR="0" lvl="0" indent="0" algn="ctr" rtl="0">
                        <a:lnSpc>
                          <a:spcPct val="100000"/>
                        </a:lnSpc>
                        <a:spcBef>
                          <a:spcPts val="0"/>
                        </a:spcBef>
                        <a:spcAft>
                          <a:spcPts val="0"/>
                        </a:spcAft>
                        <a:buClr>
                          <a:schemeClr val="dk1"/>
                        </a:buClr>
                        <a:buSzPts val="2400"/>
                        <a:buFont typeface="Calibri"/>
                        <a:buNone/>
                      </a:pPr>
                      <a:r>
                        <a:rPr lang="el-GR" sz="2000" u="none" strike="noStrike" cap="none"/>
                        <a:t>Κυστική ίνωση</a:t>
                      </a:r>
                      <a:endParaRPr sz="2000" u="none" strike="noStrike" cap="none"/>
                    </a:p>
                  </a:txBody>
                  <a:tcPr marL="91450" marR="91450" marT="45725" marB="45725" anchor="ctr">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353" name="Google Shape;353;p25"/>
          <p:cNvSpPr txBox="1"/>
          <p:nvPr/>
        </p:nvSpPr>
        <p:spPr>
          <a:xfrm>
            <a:off x="2209799" y="573144"/>
            <a:ext cx="7772400" cy="428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l-GR" sz="3000" b="1" i="0" u="none" strike="noStrike" cap="none">
                <a:solidFill>
                  <a:schemeClr val="dk1"/>
                </a:solidFill>
                <a:latin typeface="Calibri"/>
                <a:ea typeface="Calibri"/>
                <a:cs typeface="Calibri"/>
                <a:sym typeface="Calibri"/>
              </a:rPr>
              <a:t>Διαφορική διάγνωση συνδρόμου GITELMAN</a:t>
            </a:r>
            <a:endParaRPr sz="3000" b="1" i="0" u="none" strike="noStrike" cap="none">
              <a:solidFill>
                <a:schemeClr val="dk1"/>
              </a:solidFill>
              <a:latin typeface="Calibri"/>
              <a:ea typeface="Calibri"/>
              <a:cs typeface="Calibri"/>
              <a:sym typeface="Calibri"/>
            </a:endParaRPr>
          </a:p>
        </p:txBody>
      </p:sp>
      <p:sp>
        <p:nvSpPr>
          <p:cNvPr id="354" name="Google Shape;35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body" idx="1"/>
          </p:nvPr>
        </p:nvSpPr>
        <p:spPr>
          <a:xfrm>
            <a:off x="838200" y="1512804"/>
            <a:ext cx="10515600" cy="4351338"/>
          </a:xfrm>
          <a:prstGeom prst="rect">
            <a:avLst/>
          </a:prstGeom>
          <a:noFill/>
          <a:ln>
            <a:noFill/>
          </a:ln>
        </p:spPr>
        <p:txBody>
          <a:bodyPr spcFirstLastPara="1" wrap="square" lIns="91425" tIns="45700" rIns="91425" bIns="45700" anchor="t" anchorCtr="0">
            <a:normAutofit/>
          </a:bodyPr>
          <a:lstStyle/>
          <a:p>
            <a:pPr marL="228600" lvl="0" indent="-215900" algn="l" rtl="0">
              <a:lnSpc>
                <a:spcPct val="90000"/>
              </a:lnSpc>
              <a:spcBef>
                <a:spcPts val="0"/>
              </a:spcBef>
              <a:spcAft>
                <a:spcPts val="0"/>
              </a:spcAft>
              <a:buClr>
                <a:schemeClr val="dk1"/>
              </a:buClr>
              <a:buSzPts val="2200"/>
              <a:buChar char="•"/>
            </a:pPr>
            <a:r>
              <a:rPr lang="el-GR" sz="2200" dirty="0"/>
              <a:t>Χρόνια νεφρική νόσος</a:t>
            </a:r>
            <a:endParaRPr sz="2200" dirty="0"/>
          </a:p>
          <a:p>
            <a:pPr marL="228600" lvl="0" indent="-215900" algn="l" rtl="0">
              <a:lnSpc>
                <a:spcPct val="90000"/>
              </a:lnSpc>
              <a:spcBef>
                <a:spcPts val="1000"/>
              </a:spcBef>
              <a:spcAft>
                <a:spcPts val="0"/>
              </a:spcAft>
              <a:buClr>
                <a:schemeClr val="dk1"/>
              </a:buClr>
              <a:buSzPts val="2200"/>
              <a:buChar char="•"/>
            </a:pPr>
            <a:r>
              <a:rPr lang="el-GR" sz="2200" dirty="0"/>
              <a:t>Καρδιακές αρρυθμίες</a:t>
            </a:r>
            <a:endParaRPr sz="2200" dirty="0"/>
          </a:p>
          <a:p>
            <a:pPr marL="228600" lvl="0" indent="-215900" algn="l" rtl="0">
              <a:lnSpc>
                <a:spcPct val="90000"/>
              </a:lnSpc>
              <a:spcBef>
                <a:spcPts val="1000"/>
              </a:spcBef>
              <a:spcAft>
                <a:spcPts val="0"/>
              </a:spcAft>
              <a:buClr>
                <a:schemeClr val="dk1"/>
              </a:buClr>
              <a:buSzPts val="2200"/>
              <a:buChar char="•"/>
            </a:pPr>
            <a:r>
              <a:rPr lang="el-GR" sz="2200" dirty="0"/>
              <a:t>Αιφνίδιος καρδιακός θάνατος</a:t>
            </a:r>
            <a:endParaRPr sz="2200" dirty="0"/>
          </a:p>
          <a:p>
            <a:pPr marL="228600" lvl="0" indent="-215900" algn="l" rtl="0">
              <a:lnSpc>
                <a:spcPct val="90000"/>
              </a:lnSpc>
              <a:spcBef>
                <a:spcPts val="1000"/>
              </a:spcBef>
              <a:spcAft>
                <a:spcPts val="0"/>
              </a:spcAft>
              <a:buClr>
                <a:schemeClr val="dk1"/>
              </a:buClr>
              <a:buSzPts val="2200"/>
              <a:buChar char="•"/>
            </a:pPr>
            <a:r>
              <a:rPr lang="el-GR" sz="2200" dirty="0" err="1"/>
              <a:t>Ραβδομυόλυση</a:t>
            </a:r>
            <a:endParaRPr sz="2200" dirty="0"/>
          </a:p>
          <a:p>
            <a:pPr marL="228600" lvl="0" indent="-215900" algn="l" rtl="0">
              <a:lnSpc>
                <a:spcPct val="90000"/>
              </a:lnSpc>
              <a:spcBef>
                <a:spcPts val="1000"/>
              </a:spcBef>
              <a:spcAft>
                <a:spcPts val="0"/>
              </a:spcAft>
              <a:buClr>
                <a:schemeClr val="dk1"/>
              </a:buClr>
              <a:buSzPts val="2200"/>
              <a:buChar char="•"/>
            </a:pPr>
            <a:r>
              <a:rPr lang="el-GR" sz="2200" dirty="0" err="1"/>
              <a:t>Χονδροασβέστωση</a:t>
            </a:r>
            <a:endParaRPr sz="2200" dirty="0"/>
          </a:p>
          <a:p>
            <a:pPr marL="228600" lvl="0" indent="-215900" algn="l" rtl="0">
              <a:lnSpc>
                <a:spcPct val="90000"/>
              </a:lnSpc>
              <a:spcBef>
                <a:spcPts val="1000"/>
              </a:spcBef>
              <a:spcAft>
                <a:spcPts val="0"/>
              </a:spcAft>
              <a:buClr>
                <a:schemeClr val="dk1"/>
              </a:buClr>
              <a:buSzPts val="2200"/>
              <a:buChar char="•"/>
            </a:pPr>
            <a:r>
              <a:rPr lang="el-GR" sz="2200" dirty="0"/>
              <a:t>Αυξημένη </a:t>
            </a:r>
            <a:r>
              <a:rPr lang="el-GR" sz="2200" dirty="0" err="1"/>
              <a:t>ενδοκράνια</a:t>
            </a:r>
            <a:r>
              <a:rPr lang="el-GR" sz="2200" dirty="0"/>
              <a:t> πίεση</a:t>
            </a:r>
            <a:endParaRPr sz="2200" dirty="0"/>
          </a:p>
          <a:p>
            <a:pPr marL="228600" lvl="0" indent="-215900" algn="l" rtl="0">
              <a:lnSpc>
                <a:spcPct val="90000"/>
              </a:lnSpc>
              <a:spcBef>
                <a:spcPts val="1000"/>
              </a:spcBef>
              <a:spcAft>
                <a:spcPts val="0"/>
              </a:spcAft>
              <a:buClr>
                <a:schemeClr val="dk1"/>
              </a:buClr>
              <a:buSzPts val="2200"/>
              <a:buChar char="•"/>
            </a:pPr>
            <a:r>
              <a:rPr lang="el-GR" sz="2200" dirty="0"/>
              <a:t>Επιληπτικές κρίσεις</a:t>
            </a:r>
            <a:endParaRPr sz="2200" dirty="0"/>
          </a:p>
          <a:p>
            <a:pPr marL="228600" lvl="0" indent="-215900" algn="l" rtl="0">
              <a:lnSpc>
                <a:spcPct val="90000"/>
              </a:lnSpc>
              <a:spcBef>
                <a:spcPts val="1000"/>
              </a:spcBef>
              <a:spcAft>
                <a:spcPts val="0"/>
              </a:spcAft>
              <a:buClr>
                <a:schemeClr val="dk1"/>
              </a:buClr>
              <a:buSzPts val="2200"/>
              <a:buChar char="•"/>
            </a:pPr>
            <a:r>
              <a:rPr lang="el-GR" sz="2200" dirty="0"/>
              <a:t>Δευτεροπαθής αρτηριακή υπέρταση</a:t>
            </a:r>
            <a:endParaRPr sz="2200" dirty="0"/>
          </a:p>
        </p:txBody>
      </p:sp>
      <p:sp>
        <p:nvSpPr>
          <p:cNvPr id="361" name="Google Shape;361;p26"/>
          <p:cNvSpPr txBox="1"/>
          <p:nvPr/>
        </p:nvSpPr>
        <p:spPr>
          <a:xfrm>
            <a:off x="2209800" y="472290"/>
            <a:ext cx="7772400" cy="428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l-GR" sz="3000" b="1" i="0" u="none" strike="noStrike" cap="none">
                <a:solidFill>
                  <a:schemeClr val="dk1"/>
                </a:solidFill>
                <a:latin typeface="Calibri"/>
                <a:ea typeface="Calibri"/>
                <a:cs typeface="Calibri"/>
                <a:sym typeface="Calibri"/>
              </a:rPr>
              <a:t>Επιπλοκές συνδρόμου GITELMAN</a:t>
            </a:r>
            <a:endParaRPr sz="3000" b="1" i="0" u="none" strike="noStrike" cap="none">
              <a:solidFill>
                <a:schemeClr val="dk1"/>
              </a:solidFill>
              <a:latin typeface="Calibri"/>
              <a:ea typeface="Calibri"/>
              <a:cs typeface="Calibri"/>
              <a:sym typeface="Calibri"/>
            </a:endParaRPr>
          </a:p>
        </p:txBody>
      </p:sp>
      <p:sp>
        <p:nvSpPr>
          <p:cNvPr id="362" name="Google Shape;36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503e120aea_6_0"/>
          <p:cNvSpPr txBox="1">
            <a:spLocks noGrp="1"/>
          </p:cNvSpPr>
          <p:nvPr>
            <p:ph type="body" idx="1"/>
          </p:nvPr>
        </p:nvSpPr>
        <p:spPr>
          <a:xfrm>
            <a:off x="748850" y="1830538"/>
            <a:ext cx="10515600" cy="1325700"/>
          </a:xfrm>
          <a:prstGeom prst="rect">
            <a:avLst/>
          </a:prstGeom>
          <a:noFill/>
          <a:ln>
            <a:noFill/>
          </a:ln>
        </p:spPr>
        <p:txBody>
          <a:bodyPr spcFirstLastPara="1" wrap="square" lIns="91425" tIns="45700" rIns="91425" bIns="45700" anchor="t" anchorCtr="0">
            <a:normAutofit/>
          </a:bodyPr>
          <a:lstStyle/>
          <a:p>
            <a:pPr marL="228600" lvl="0" indent="-216534" algn="l" rtl="0">
              <a:lnSpc>
                <a:spcPct val="90000"/>
              </a:lnSpc>
              <a:spcBef>
                <a:spcPts val="0"/>
              </a:spcBef>
              <a:spcAft>
                <a:spcPts val="0"/>
              </a:spcAft>
              <a:buSzPts val="2400"/>
              <a:buChar char="•"/>
            </a:pPr>
            <a:r>
              <a:rPr lang="el-GR" sz="2400"/>
              <a:t>ΟΞΕΙΑ ΦΑΣΗ</a:t>
            </a:r>
            <a:endParaRPr sz="2400"/>
          </a:p>
          <a:p>
            <a:pPr marL="685800" lvl="1" indent="-215235" algn="l" rtl="0">
              <a:lnSpc>
                <a:spcPct val="90000"/>
              </a:lnSpc>
              <a:spcBef>
                <a:spcPts val="500"/>
              </a:spcBef>
              <a:spcAft>
                <a:spcPts val="0"/>
              </a:spcAft>
              <a:buSzPts val="2010"/>
              <a:buChar char="•"/>
            </a:pPr>
            <a:r>
              <a:rPr lang="el-GR" sz="2009"/>
              <a:t>Ενυδάτωση</a:t>
            </a:r>
            <a:endParaRPr sz="2009"/>
          </a:p>
          <a:p>
            <a:pPr marL="685800" lvl="1" indent="-240030" algn="l" rtl="0">
              <a:lnSpc>
                <a:spcPct val="90000"/>
              </a:lnSpc>
              <a:spcBef>
                <a:spcPts val="500"/>
              </a:spcBef>
              <a:spcAft>
                <a:spcPts val="0"/>
              </a:spcAft>
              <a:buSzPts val="2400"/>
              <a:buChar char="•"/>
            </a:pPr>
            <a:r>
              <a:rPr lang="el-GR" sz="2009"/>
              <a:t>Διόρθωση ηλεκτρολυτών</a:t>
            </a:r>
            <a:r>
              <a:rPr lang="el-GR"/>
              <a:t> </a:t>
            </a:r>
            <a:endParaRPr/>
          </a:p>
        </p:txBody>
      </p:sp>
      <p:sp>
        <p:nvSpPr>
          <p:cNvPr id="369" name="Google Shape;369;g2503e120aea_6_0"/>
          <p:cNvSpPr txBox="1"/>
          <p:nvPr/>
        </p:nvSpPr>
        <p:spPr>
          <a:xfrm>
            <a:off x="838200" y="3616575"/>
            <a:ext cx="10515600" cy="1540800"/>
          </a:xfrm>
          <a:prstGeom prst="rect">
            <a:avLst/>
          </a:prstGeom>
          <a:noFill/>
          <a:ln>
            <a:noFill/>
          </a:ln>
        </p:spPr>
        <p:txBody>
          <a:bodyPr spcFirstLastPara="1" wrap="square" lIns="91425" tIns="91425" rIns="91425" bIns="91425" anchor="t" anchorCtr="0">
            <a:spAutoFit/>
          </a:bodyPr>
          <a:lstStyle/>
          <a:p>
            <a:pPr marL="228600" marR="0" lvl="0" indent="-216534" algn="l" rtl="0">
              <a:lnSpc>
                <a:spcPct val="90000"/>
              </a:lnSpc>
              <a:spcBef>
                <a:spcPts val="1000"/>
              </a:spcBef>
              <a:spcAft>
                <a:spcPts val="0"/>
              </a:spcAft>
              <a:buClr>
                <a:schemeClr val="dk1"/>
              </a:buClr>
              <a:buSzPts val="2400"/>
              <a:buFont typeface="Arial"/>
              <a:buChar char="•"/>
            </a:pPr>
            <a:r>
              <a:rPr lang="el-GR" sz="2400" b="0" i="0" u="none" strike="noStrike" cap="none">
                <a:solidFill>
                  <a:schemeClr val="dk1"/>
                </a:solidFill>
                <a:latin typeface="Calibri"/>
                <a:ea typeface="Calibri"/>
                <a:cs typeface="Calibri"/>
                <a:sym typeface="Calibri"/>
              </a:rPr>
              <a:t>ΧΡΟΝΙΑ ΘΕΡΑΠΕΙΑ ΥΠΟΚΑΤΑΣΤΑΣΗΣ</a:t>
            </a:r>
            <a:endParaRPr sz="2400" b="0" i="0" u="none" strike="noStrike" cap="none">
              <a:solidFill>
                <a:schemeClr val="dk1"/>
              </a:solidFill>
              <a:latin typeface="Calibri"/>
              <a:ea typeface="Calibri"/>
              <a:cs typeface="Calibri"/>
              <a:sym typeface="Calibri"/>
            </a:endParaRPr>
          </a:p>
          <a:p>
            <a:pPr marL="685800" marR="0" lvl="1" indent="-214630" algn="l" rtl="0">
              <a:lnSpc>
                <a:spcPct val="90000"/>
              </a:lnSpc>
              <a:spcBef>
                <a:spcPts val="500"/>
              </a:spcBef>
              <a:spcAft>
                <a:spcPts val="0"/>
              </a:spcAft>
              <a:buClr>
                <a:schemeClr val="dk1"/>
              </a:buClr>
              <a:buSzPts val="2000"/>
              <a:buFont typeface="Arial"/>
              <a:buChar char="•"/>
            </a:pPr>
            <a:r>
              <a:rPr lang="el-GR" sz="2000" b="0" i="0" u="none" strike="noStrike" cap="none">
                <a:solidFill>
                  <a:schemeClr val="dk1"/>
                </a:solidFill>
                <a:latin typeface="Calibri"/>
                <a:ea typeface="Calibri"/>
                <a:cs typeface="Calibri"/>
                <a:sym typeface="Calibri"/>
              </a:rPr>
              <a:t>Διόρθωση ηλεκτρολυτών</a:t>
            </a:r>
            <a:endParaRPr sz="2000" b="0" i="0" u="none" strike="noStrike" cap="none">
              <a:solidFill>
                <a:schemeClr val="dk1"/>
              </a:solidFill>
              <a:latin typeface="Calibri"/>
              <a:ea typeface="Calibri"/>
              <a:cs typeface="Calibri"/>
              <a:sym typeface="Calibri"/>
            </a:endParaRPr>
          </a:p>
          <a:p>
            <a:pPr marL="685800" marR="0" lvl="1" indent="-214630" algn="l" rtl="0">
              <a:lnSpc>
                <a:spcPct val="90000"/>
              </a:lnSpc>
              <a:spcBef>
                <a:spcPts val="500"/>
              </a:spcBef>
              <a:spcAft>
                <a:spcPts val="0"/>
              </a:spcAft>
              <a:buClr>
                <a:schemeClr val="dk1"/>
              </a:buClr>
              <a:buSzPts val="2000"/>
              <a:buFont typeface="Arial"/>
              <a:buChar char="•"/>
            </a:pPr>
            <a:r>
              <a:rPr lang="el-GR" sz="2000" b="0" i="0" u="none" strike="noStrike" cap="none">
                <a:solidFill>
                  <a:schemeClr val="dk1"/>
                </a:solidFill>
                <a:latin typeface="Calibri"/>
                <a:ea typeface="Calibri"/>
                <a:cs typeface="Calibri"/>
                <a:sym typeface="Calibri"/>
              </a:rPr>
              <a:t>Ρύθμιση ενεργότητας συστήματος ρενίνης-αγγειοτενσίνης-αλδοστερόνης</a:t>
            </a:r>
            <a:endParaRPr sz="2000" b="0" i="0" u="none" strike="noStrike" cap="none">
              <a:solidFill>
                <a:schemeClr val="dk1"/>
              </a:solidFill>
              <a:latin typeface="Calibri"/>
              <a:ea typeface="Calibri"/>
              <a:cs typeface="Calibri"/>
              <a:sym typeface="Calibri"/>
            </a:endParaRPr>
          </a:p>
          <a:p>
            <a:pPr marL="685800" marR="0" lvl="1" indent="-214630" algn="l" rtl="0">
              <a:lnSpc>
                <a:spcPct val="90000"/>
              </a:lnSpc>
              <a:spcBef>
                <a:spcPts val="500"/>
              </a:spcBef>
              <a:spcAft>
                <a:spcPts val="0"/>
              </a:spcAft>
              <a:buClr>
                <a:schemeClr val="dk1"/>
              </a:buClr>
              <a:buSzPts val="2000"/>
              <a:buFont typeface="Arial"/>
              <a:buChar char="•"/>
            </a:pPr>
            <a:r>
              <a:rPr lang="el-GR" sz="2000" b="0" i="0" u="none" strike="noStrike" cap="none">
                <a:solidFill>
                  <a:schemeClr val="dk1"/>
                </a:solidFill>
                <a:latin typeface="Calibri"/>
                <a:ea typeface="Calibri"/>
                <a:cs typeface="Calibri"/>
                <a:sym typeface="Calibri"/>
              </a:rPr>
              <a:t>Καλιοσυντηριτικά διουρητικά</a:t>
            </a:r>
            <a:endParaRPr sz="2000" b="0" i="0" u="none" strike="noStrike" cap="none">
              <a:solidFill>
                <a:schemeClr val="dk1"/>
              </a:solidFill>
              <a:latin typeface="Calibri"/>
              <a:ea typeface="Calibri"/>
              <a:cs typeface="Calibri"/>
              <a:sym typeface="Calibri"/>
            </a:endParaRPr>
          </a:p>
        </p:txBody>
      </p:sp>
      <p:sp>
        <p:nvSpPr>
          <p:cNvPr id="370" name="Google Shape;370;g2503e120aea_6_0"/>
          <p:cNvSpPr txBox="1"/>
          <p:nvPr/>
        </p:nvSpPr>
        <p:spPr>
          <a:xfrm>
            <a:off x="838300" y="5617700"/>
            <a:ext cx="10515600" cy="858300"/>
          </a:xfrm>
          <a:prstGeom prst="rect">
            <a:avLst/>
          </a:prstGeom>
          <a:noFill/>
          <a:ln>
            <a:noFill/>
          </a:ln>
        </p:spPr>
        <p:txBody>
          <a:bodyPr spcFirstLastPara="1" wrap="square" lIns="91425" tIns="91425" rIns="91425" bIns="91425" anchor="t" anchorCtr="0">
            <a:spAutoFit/>
          </a:bodyPr>
          <a:lstStyle/>
          <a:p>
            <a:pPr marL="228600" marR="0" lvl="0" indent="-216534" algn="l" rtl="0">
              <a:lnSpc>
                <a:spcPct val="90000"/>
              </a:lnSpc>
              <a:spcBef>
                <a:spcPts val="1000"/>
              </a:spcBef>
              <a:spcAft>
                <a:spcPts val="0"/>
              </a:spcAft>
              <a:buClr>
                <a:schemeClr val="dk1"/>
              </a:buClr>
              <a:buSzPts val="2400"/>
              <a:buFont typeface="Arial"/>
              <a:buChar char="•"/>
            </a:pPr>
            <a:r>
              <a:rPr lang="el-GR" sz="2400" b="0" i="0" u="none" strike="noStrike" cap="none">
                <a:solidFill>
                  <a:schemeClr val="dk1"/>
                </a:solidFill>
                <a:latin typeface="Calibri"/>
                <a:ea typeface="Calibri"/>
                <a:cs typeface="Calibri"/>
                <a:sym typeface="Calibri"/>
              </a:rPr>
              <a:t>ΤΕΛΙΚΟ ΣΤΑΔΙΟ ΧΡΟΝΙΑΣ ΝΕΦΡΙΚΗΣ ΝΟΣΟΥ</a:t>
            </a:r>
            <a:endParaRPr sz="2400" b="0" i="0" u="none" strike="noStrike" cap="none">
              <a:solidFill>
                <a:schemeClr val="dk1"/>
              </a:solidFill>
              <a:latin typeface="Calibri"/>
              <a:ea typeface="Calibri"/>
              <a:cs typeface="Calibri"/>
              <a:sym typeface="Calibri"/>
            </a:endParaRPr>
          </a:p>
          <a:p>
            <a:pPr marL="685800" marR="0" lvl="1" indent="-214630" algn="l" rtl="0">
              <a:lnSpc>
                <a:spcPct val="90000"/>
              </a:lnSpc>
              <a:spcBef>
                <a:spcPts val="500"/>
              </a:spcBef>
              <a:spcAft>
                <a:spcPts val="0"/>
              </a:spcAft>
              <a:buClr>
                <a:schemeClr val="dk1"/>
              </a:buClr>
              <a:buSzPts val="2000"/>
              <a:buFont typeface="Arial"/>
              <a:buChar char="•"/>
            </a:pPr>
            <a:r>
              <a:rPr lang="el-GR" sz="2000" b="0" i="0" u="none" strike="noStrike" cap="none">
                <a:solidFill>
                  <a:schemeClr val="dk1"/>
                </a:solidFill>
                <a:latin typeface="Calibri"/>
                <a:ea typeface="Calibri"/>
                <a:cs typeface="Calibri"/>
                <a:sym typeface="Calibri"/>
              </a:rPr>
              <a:t>Μεταμόσχευση νεφρού</a:t>
            </a:r>
            <a:endParaRPr sz="2000" b="0" i="0" u="none" strike="noStrike" cap="none">
              <a:solidFill>
                <a:schemeClr val="dk1"/>
              </a:solidFill>
              <a:latin typeface="Calibri"/>
              <a:ea typeface="Calibri"/>
              <a:cs typeface="Calibri"/>
              <a:sym typeface="Calibri"/>
            </a:endParaRPr>
          </a:p>
        </p:txBody>
      </p:sp>
      <p:sp>
        <p:nvSpPr>
          <p:cNvPr id="371" name="Google Shape;371;g2503e120aea_6_0"/>
          <p:cNvSpPr txBox="1"/>
          <p:nvPr/>
        </p:nvSpPr>
        <p:spPr>
          <a:xfrm>
            <a:off x="2209800" y="459290"/>
            <a:ext cx="7772400" cy="428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l-GR" sz="3000" b="1" i="0" u="none" strike="noStrike" cap="none">
                <a:solidFill>
                  <a:schemeClr val="dk1"/>
                </a:solidFill>
                <a:latin typeface="Calibri"/>
                <a:ea typeface="Calibri"/>
                <a:cs typeface="Calibri"/>
                <a:sym typeface="Calibri"/>
              </a:rPr>
              <a:t>Θεραπεία συνδρόμου GITELMAN</a:t>
            </a:r>
            <a:endParaRPr sz="3000" b="1" i="0" u="none" strike="noStrike" cap="none">
              <a:solidFill>
                <a:schemeClr val="dk1"/>
              </a:solidFill>
              <a:latin typeface="Calibri"/>
              <a:ea typeface="Calibri"/>
              <a:cs typeface="Calibri"/>
              <a:sym typeface="Calibri"/>
            </a:endParaRPr>
          </a:p>
        </p:txBody>
      </p:sp>
      <p:graphicFrame>
        <p:nvGraphicFramePr>
          <p:cNvPr id="372" name="Google Shape;372;g2503e120aea_6_0"/>
          <p:cNvGraphicFramePr/>
          <p:nvPr/>
        </p:nvGraphicFramePr>
        <p:xfrm>
          <a:off x="4655504" y="1601770"/>
          <a:ext cx="7536500" cy="1530090"/>
        </p:xfrm>
        <a:graphic>
          <a:graphicData uri="http://schemas.openxmlformats.org/drawingml/2006/table">
            <a:tbl>
              <a:tblPr bandRow="1">
                <a:noFill/>
                <a:tableStyleId>{56C58157-BCC2-485D-A82F-437EBD040A54}</a:tableStyleId>
              </a:tblPr>
              <a:tblGrid>
                <a:gridCol w="1341075">
                  <a:extLst>
                    <a:ext uri="{9D8B030D-6E8A-4147-A177-3AD203B41FA5}">
                      <a16:colId xmlns:a16="http://schemas.microsoft.com/office/drawing/2014/main" val="20000"/>
                    </a:ext>
                  </a:extLst>
                </a:gridCol>
                <a:gridCol w="2427175">
                  <a:extLst>
                    <a:ext uri="{9D8B030D-6E8A-4147-A177-3AD203B41FA5}">
                      <a16:colId xmlns:a16="http://schemas.microsoft.com/office/drawing/2014/main" val="20001"/>
                    </a:ext>
                  </a:extLst>
                </a:gridCol>
                <a:gridCol w="1884125">
                  <a:extLst>
                    <a:ext uri="{9D8B030D-6E8A-4147-A177-3AD203B41FA5}">
                      <a16:colId xmlns:a16="http://schemas.microsoft.com/office/drawing/2014/main" val="20002"/>
                    </a:ext>
                  </a:extLst>
                </a:gridCol>
                <a:gridCol w="1884125">
                  <a:extLst>
                    <a:ext uri="{9D8B030D-6E8A-4147-A177-3AD203B41FA5}">
                      <a16:colId xmlns:a16="http://schemas.microsoft.com/office/drawing/2014/main" val="20003"/>
                    </a:ext>
                  </a:extLst>
                </a:gridCol>
              </a:tblGrid>
              <a:tr h="890000">
                <a:tc>
                  <a:txBody>
                    <a:bodyPr/>
                    <a:lstStyle/>
                    <a:p>
                      <a:pPr marL="0" marR="0" lvl="0" indent="0" algn="ctr" rtl="0">
                        <a:lnSpc>
                          <a:spcPct val="100000"/>
                        </a:lnSpc>
                        <a:spcBef>
                          <a:spcPts val="0"/>
                        </a:spcBef>
                        <a:spcAft>
                          <a:spcPts val="0"/>
                        </a:spcAft>
                        <a:buClr>
                          <a:srgbClr val="000000"/>
                        </a:buClr>
                        <a:buSzPts val="2000"/>
                        <a:buFont typeface="Arial"/>
                        <a:buNone/>
                      </a:pPr>
                      <a:r>
                        <a:rPr lang="el-GR" sz="2000" u="none" strike="noStrike" cap="none"/>
                        <a:t>ΚCl</a:t>
                      </a:r>
                      <a:endParaRPr sz="2000" u="none" strike="noStrike" cap="none" baseline="30000"/>
                    </a:p>
                  </a:txBody>
                  <a:tcPr marL="91450" marR="91450" marT="45725" marB="45725" anchor="ctr">
                    <a:solidFill>
                      <a:srgbClr val="E8EBF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l-GR" sz="1800" b="1" u="none" strike="noStrike" cap="none"/>
                        <a:t>1-2 mEq/kg/day</a:t>
                      </a:r>
                      <a:endParaRPr sz="1800" b="1" u="none" strike="noStrike" cap="none"/>
                    </a:p>
                    <a:p>
                      <a:pPr marL="0" marR="0" lvl="0" indent="0" algn="ctr" rtl="0">
                        <a:lnSpc>
                          <a:spcPct val="100000"/>
                        </a:lnSpc>
                        <a:spcBef>
                          <a:spcPts val="0"/>
                        </a:spcBef>
                        <a:spcAft>
                          <a:spcPts val="0"/>
                        </a:spcAft>
                        <a:buClr>
                          <a:srgbClr val="000000"/>
                        </a:buClr>
                        <a:buSzPts val="1800"/>
                        <a:buFont typeface="Arial"/>
                        <a:buNone/>
                      </a:pPr>
                      <a:r>
                        <a:rPr lang="el-GR" sz="1800" u="none" strike="noStrike" cap="none"/>
                        <a:t>Τροφές πλούσιες σε Κ</a:t>
                      </a:r>
                      <a:r>
                        <a:rPr lang="el-GR" sz="1800" u="none" strike="noStrike" cap="none" baseline="30000"/>
                        <a:t>+</a:t>
                      </a:r>
                      <a:endParaRPr sz="1800" u="none" strike="noStrike" cap="none"/>
                    </a:p>
                  </a:txBody>
                  <a:tcPr marL="91450" marR="91450" marT="45725" marB="45725" anchor="ctr">
                    <a:solidFill>
                      <a:srgbClr val="E8EBF5"/>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l-GR" sz="1800" u="none" strike="noStrike" cap="none"/>
                        <a:t>Στόχος Κ</a:t>
                      </a:r>
                      <a:r>
                        <a:rPr lang="el-GR" sz="1800" u="none" strike="noStrike" cap="none" baseline="30000"/>
                        <a:t>+</a:t>
                      </a:r>
                      <a:r>
                        <a:rPr lang="el-GR" sz="1800" u="none" strike="noStrike" cap="none"/>
                        <a:t> </a:t>
                      </a:r>
                      <a:endParaRPr sz="1800" u="none" strike="noStrike" cap="none"/>
                    </a:p>
                    <a:p>
                      <a:pPr marL="0" marR="0" lvl="0" indent="0" algn="ctr" rtl="0">
                        <a:lnSpc>
                          <a:spcPct val="100000"/>
                        </a:lnSpc>
                        <a:spcBef>
                          <a:spcPts val="0"/>
                        </a:spcBef>
                        <a:spcAft>
                          <a:spcPts val="0"/>
                        </a:spcAft>
                        <a:buClr>
                          <a:srgbClr val="000000"/>
                        </a:buClr>
                        <a:buSzPts val="2000"/>
                        <a:buFont typeface="Arial"/>
                        <a:buNone/>
                      </a:pPr>
                      <a:r>
                        <a:rPr lang="el-GR" sz="1800" u="none" strike="noStrike" cap="none"/>
                        <a:t>≥ 3 mEq/L</a:t>
                      </a:r>
                      <a:endParaRPr sz="1800" u="none" strike="noStrike" cap="none"/>
                    </a:p>
                  </a:txBody>
                  <a:tcPr marL="91450" marR="91450" marT="45725" marB="45725" anchor="ctr">
                    <a:solidFill>
                      <a:srgbClr val="E8EBF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l-GR" sz="1800" u="none" strike="noStrike" cap="none"/>
                        <a:t>ΗΚΓ αλλοιώσεις, αρρυθμίες</a:t>
                      </a:r>
                      <a:endParaRPr sz="1800" u="none" strike="noStrike" cap="none"/>
                    </a:p>
                  </a:txBody>
                  <a:tcPr marL="91450" marR="91450" marT="45725" marB="45725" anchor="ctr">
                    <a:solidFill>
                      <a:srgbClr val="E8EBF5"/>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2000"/>
                        <a:buFont typeface="Arial"/>
                        <a:buNone/>
                      </a:pPr>
                      <a:r>
                        <a:rPr lang="el-GR" sz="2000" u="none" strike="noStrike" cap="none"/>
                        <a:t>MgCl</a:t>
                      </a:r>
                      <a:r>
                        <a:rPr lang="el-GR" sz="2000" u="none" strike="noStrike" cap="none" baseline="-25000"/>
                        <a:t>2</a:t>
                      </a:r>
                      <a:endParaRPr sz="2000" u="none" strike="noStrike" cap="none" baseline="-2500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l-GR" sz="1800" b="1" u="none" strike="noStrike" cap="none"/>
                        <a:t>5 mg/kg/day</a:t>
                      </a:r>
                      <a:r>
                        <a:rPr lang="el-GR" sz="1800" u="none" strike="noStrike" cap="none"/>
                        <a:t> σε 3-4 δόσεις</a:t>
                      </a: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l-GR" sz="1800" u="none" strike="noStrike" cap="none"/>
                        <a:t>Στόχος Mg</a:t>
                      </a:r>
                      <a:r>
                        <a:rPr lang="el-GR" sz="1800" u="none" strike="noStrike" cap="none" baseline="30000"/>
                        <a:t>2+</a:t>
                      </a:r>
                      <a:endParaRPr sz="1800" u="none" strike="noStrike" cap="none" baseline="30000"/>
                    </a:p>
                    <a:p>
                      <a:pPr marL="0" marR="0" lvl="0" indent="0" algn="ctr" rtl="0">
                        <a:lnSpc>
                          <a:spcPct val="100000"/>
                        </a:lnSpc>
                        <a:spcBef>
                          <a:spcPts val="0"/>
                        </a:spcBef>
                        <a:spcAft>
                          <a:spcPts val="0"/>
                        </a:spcAft>
                        <a:buClr>
                          <a:srgbClr val="000000"/>
                        </a:buClr>
                        <a:buSzPts val="2000"/>
                        <a:buFont typeface="Arial"/>
                        <a:buNone/>
                      </a:pPr>
                      <a:r>
                        <a:rPr lang="el-GR" sz="1800" u="none" strike="noStrike" cap="none"/>
                        <a:t>&gt; 1,46 mg/dL</a:t>
                      </a: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l-GR" sz="1800" u="none" strike="noStrike" cap="none"/>
                        <a:t>Διάρροιες</a:t>
                      </a:r>
                      <a:endParaRPr sz="1800" u="none" strike="noStrike" cap="none"/>
                    </a:p>
                  </a:txBody>
                  <a:tcPr marL="91450" marR="91450" marT="45725" marB="45725" anchor="ctr"/>
                </a:tc>
                <a:extLst>
                  <a:ext uri="{0D108BD9-81ED-4DB2-BD59-A6C34878D82A}">
                    <a16:rowId xmlns:a16="http://schemas.microsoft.com/office/drawing/2014/main" val="10001"/>
                  </a:ext>
                </a:extLst>
              </a:tr>
            </a:tbl>
          </a:graphicData>
        </a:graphic>
      </p:graphicFrame>
      <p:sp>
        <p:nvSpPr>
          <p:cNvPr id="373" name="Google Shape;373;g2503e120aea_6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8"/>
          <p:cNvSpPr txBox="1">
            <a:spLocks noGrp="1"/>
          </p:cNvSpPr>
          <p:nvPr>
            <p:ph type="body" idx="1"/>
          </p:nvPr>
        </p:nvSpPr>
        <p:spPr>
          <a:xfrm>
            <a:off x="838200" y="1825625"/>
            <a:ext cx="10515600" cy="49053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FF0000"/>
              </a:buClr>
              <a:buSzPct val="100000"/>
              <a:buNone/>
            </a:pPr>
            <a:r>
              <a:rPr lang="el-GR" sz="3600" dirty="0" err="1">
                <a:solidFill>
                  <a:srgbClr val="FF0000"/>
                </a:solidFill>
              </a:rPr>
              <a:t>E</a:t>
            </a:r>
            <a:r>
              <a:rPr lang="el-GR" dirty="0" err="1"/>
              <a:t>pilepsy</a:t>
            </a:r>
            <a:endParaRPr dirty="0"/>
          </a:p>
          <a:p>
            <a:pPr marL="0" lvl="0" indent="0" algn="l" rtl="0">
              <a:lnSpc>
                <a:spcPct val="90000"/>
              </a:lnSpc>
              <a:spcBef>
                <a:spcPts val="1000"/>
              </a:spcBef>
              <a:spcAft>
                <a:spcPts val="0"/>
              </a:spcAft>
              <a:buClr>
                <a:srgbClr val="FF0000"/>
              </a:buClr>
              <a:buSzPct val="100000"/>
              <a:buNone/>
            </a:pPr>
            <a:r>
              <a:rPr lang="el-GR" sz="3600" dirty="0" err="1">
                <a:solidFill>
                  <a:srgbClr val="FF0000"/>
                </a:solidFill>
              </a:rPr>
              <a:t>A</a:t>
            </a:r>
            <a:r>
              <a:rPr lang="el-GR" dirty="0" err="1"/>
              <a:t>taxia</a:t>
            </a:r>
            <a:r>
              <a:rPr lang="el-GR" dirty="0"/>
              <a:t>	</a:t>
            </a:r>
            <a:endParaRPr dirty="0"/>
          </a:p>
          <a:p>
            <a:pPr marL="0" lvl="0" indent="0" algn="l" rtl="0">
              <a:lnSpc>
                <a:spcPct val="90000"/>
              </a:lnSpc>
              <a:spcBef>
                <a:spcPts val="1000"/>
              </a:spcBef>
              <a:spcAft>
                <a:spcPts val="0"/>
              </a:spcAft>
              <a:buClr>
                <a:srgbClr val="FF0000"/>
              </a:buClr>
              <a:buSzPct val="100000"/>
              <a:buNone/>
            </a:pPr>
            <a:r>
              <a:rPr lang="el-GR" sz="3600" dirty="0" err="1">
                <a:solidFill>
                  <a:srgbClr val="FF0000"/>
                </a:solidFill>
              </a:rPr>
              <a:t>S</a:t>
            </a:r>
            <a:r>
              <a:rPr lang="el-GR" dirty="0" err="1"/>
              <a:t>ensorineural</a:t>
            </a:r>
            <a:r>
              <a:rPr lang="el-GR" dirty="0"/>
              <a:t> </a:t>
            </a:r>
            <a:r>
              <a:rPr lang="el-GR" dirty="0" err="1"/>
              <a:t>deafness</a:t>
            </a:r>
            <a:endParaRPr dirty="0"/>
          </a:p>
          <a:p>
            <a:pPr marL="0" lvl="0" indent="0" algn="l" rtl="0">
              <a:lnSpc>
                <a:spcPct val="90000"/>
              </a:lnSpc>
              <a:spcBef>
                <a:spcPts val="1000"/>
              </a:spcBef>
              <a:spcAft>
                <a:spcPts val="0"/>
              </a:spcAft>
              <a:buClr>
                <a:srgbClr val="FF0000"/>
              </a:buClr>
              <a:buSzPct val="100000"/>
              <a:buNone/>
            </a:pPr>
            <a:r>
              <a:rPr lang="el-GR" sz="3600" dirty="0" err="1">
                <a:solidFill>
                  <a:srgbClr val="FF0000"/>
                </a:solidFill>
              </a:rPr>
              <a:t>T</a:t>
            </a:r>
            <a:r>
              <a:rPr lang="el-GR" dirty="0" err="1"/>
              <a:t>ubulopathy</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Char char="•"/>
            </a:pPr>
            <a:r>
              <a:rPr lang="el-GR" dirty="0" err="1"/>
              <a:t>Αυτοσωματικός</a:t>
            </a:r>
            <a:r>
              <a:rPr lang="el-GR" dirty="0"/>
              <a:t> υπολειπόμενος τρόπος </a:t>
            </a:r>
            <a:r>
              <a:rPr lang="el-GR" dirty="0" err="1"/>
              <a:t>κληρονόμησης</a:t>
            </a:r>
            <a:r>
              <a:rPr lang="el-GR" dirty="0"/>
              <a:t> ή de </a:t>
            </a:r>
            <a:r>
              <a:rPr lang="el-GR" dirty="0" err="1"/>
              <a:t>novo</a:t>
            </a:r>
            <a:endParaRPr dirty="0"/>
          </a:p>
          <a:p>
            <a:pPr marL="228600" lvl="0" indent="-228600" algn="l" rtl="0">
              <a:lnSpc>
                <a:spcPct val="90000"/>
              </a:lnSpc>
              <a:spcBef>
                <a:spcPts val="1000"/>
              </a:spcBef>
              <a:spcAft>
                <a:spcPts val="0"/>
              </a:spcAft>
              <a:buClr>
                <a:schemeClr val="dk1"/>
              </a:buClr>
              <a:buSzPct val="100000"/>
              <a:buChar char="•"/>
            </a:pPr>
            <a:r>
              <a:rPr lang="el-GR" i="1" dirty="0"/>
              <a:t> γονίδιο  Kir4.1</a:t>
            </a:r>
            <a:endParaRPr i="1" dirty="0"/>
          </a:p>
          <a:p>
            <a:pPr marL="228600" lvl="0" indent="-228600" algn="l" rtl="0">
              <a:lnSpc>
                <a:spcPct val="90000"/>
              </a:lnSpc>
              <a:spcBef>
                <a:spcPts val="1000"/>
              </a:spcBef>
              <a:spcAft>
                <a:spcPts val="0"/>
              </a:spcAft>
              <a:buClr>
                <a:schemeClr val="dk1"/>
              </a:buClr>
              <a:buSzPct val="100000"/>
              <a:buChar char="•"/>
            </a:pPr>
            <a:r>
              <a:rPr lang="el-GR" i="1" dirty="0"/>
              <a:t>KCNJ10 υποδοχέας</a:t>
            </a:r>
            <a:r>
              <a:rPr lang="el-GR" dirty="0"/>
              <a:t> υπάρχει φυσιολογικά στα κύτταρα της </a:t>
            </a:r>
            <a:r>
              <a:rPr lang="el-GR" dirty="0" err="1"/>
              <a:t>γλοίας</a:t>
            </a:r>
            <a:r>
              <a:rPr lang="el-GR" dirty="0"/>
              <a:t> και στο έσω </a:t>
            </a:r>
            <a:r>
              <a:rPr lang="el-GR" dirty="0" err="1"/>
              <a:t>ους</a:t>
            </a:r>
            <a:endParaRPr dirty="0"/>
          </a:p>
          <a:p>
            <a:pPr marL="685800" lvl="1" indent="-228600" algn="l" rtl="0">
              <a:lnSpc>
                <a:spcPct val="90000"/>
              </a:lnSpc>
              <a:spcBef>
                <a:spcPts val="500"/>
              </a:spcBef>
              <a:spcAft>
                <a:spcPts val="0"/>
              </a:spcAft>
              <a:buClr>
                <a:schemeClr val="dk1"/>
              </a:buClr>
              <a:buSzPct val="100000"/>
              <a:buChar char="•"/>
            </a:pPr>
            <a:r>
              <a:rPr lang="el-GR" dirty="0"/>
              <a:t>Μείωση δυναμικού μεμβράνης των κυττάρων </a:t>
            </a:r>
            <a:r>
              <a:rPr lang="el-GR" dirty="0" err="1"/>
              <a:t>γλοίας</a:t>
            </a:r>
            <a:endParaRPr dirty="0"/>
          </a:p>
          <a:p>
            <a:pPr marL="685800" lvl="1" indent="-228600" algn="l" rtl="0">
              <a:lnSpc>
                <a:spcPct val="90000"/>
              </a:lnSpc>
              <a:spcBef>
                <a:spcPts val="500"/>
              </a:spcBef>
              <a:spcAft>
                <a:spcPts val="0"/>
              </a:spcAft>
              <a:buClr>
                <a:schemeClr val="dk1"/>
              </a:buClr>
              <a:buSzPct val="100000"/>
              <a:buChar char="•"/>
            </a:pPr>
            <a:r>
              <a:rPr lang="el-GR" dirty="0"/>
              <a:t>Μείωση του Κ</a:t>
            </a:r>
            <a:r>
              <a:rPr lang="el-GR" baseline="30000" dirty="0"/>
              <a:t>+</a:t>
            </a:r>
            <a:r>
              <a:rPr lang="el-GR" dirty="0"/>
              <a:t> στην </a:t>
            </a:r>
            <a:r>
              <a:rPr lang="el-GR" dirty="0" err="1"/>
              <a:t>ενδόλεμφο</a:t>
            </a:r>
            <a:r>
              <a:rPr lang="el-GR" dirty="0"/>
              <a:t> του </a:t>
            </a:r>
            <a:r>
              <a:rPr lang="el-GR" dirty="0" err="1"/>
              <a:t>ωτός</a:t>
            </a:r>
            <a:endParaRPr dirty="0"/>
          </a:p>
          <a:p>
            <a:pPr marL="228600" lvl="0" indent="-77470" algn="l" rtl="0">
              <a:lnSpc>
                <a:spcPct val="90000"/>
              </a:lnSpc>
              <a:spcBef>
                <a:spcPts val="1000"/>
              </a:spcBef>
              <a:spcAft>
                <a:spcPts val="0"/>
              </a:spcAft>
              <a:buClr>
                <a:schemeClr val="dk1"/>
              </a:buClr>
              <a:buSzPct val="100000"/>
              <a:buNone/>
            </a:pPr>
            <a:endParaRPr dirty="0"/>
          </a:p>
        </p:txBody>
      </p:sp>
      <p:pic>
        <p:nvPicPr>
          <p:cNvPr id="380" name="Google Shape;380;p28" descr="Εικόνα που περιέχει στιγμιότυπο οθόνης, κείμενο, διάγραμμα&#10;&#10;Περιγραφή που δημιουργήθηκε αυτόματα"/>
          <p:cNvPicPr preferRelativeResize="0"/>
          <p:nvPr/>
        </p:nvPicPr>
        <p:blipFill rotWithShape="1">
          <a:blip r:embed="rId3">
            <a:alphaModFix/>
          </a:blip>
          <a:srcRect/>
          <a:stretch/>
        </p:blipFill>
        <p:spPr>
          <a:xfrm>
            <a:off x="4929512" y="719736"/>
            <a:ext cx="6427502" cy="3283200"/>
          </a:xfrm>
          <a:prstGeom prst="rect">
            <a:avLst/>
          </a:prstGeom>
          <a:noFill/>
          <a:ln>
            <a:noFill/>
          </a:ln>
        </p:spPr>
      </p:pic>
      <p:sp>
        <p:nvSpPr>
          <p:cNvPr id="381" name="Google Shape;381;p28"/>
          <p:cNvSpPr/>
          <p:nvPr/>
        </p:nvSpPr>
        <p:spPr>
          <a:xfrm rot="3541447">
            <a:off x="11203439" y="1304898"/>
            <a:ext cx="467102" cy="1480801"/>
          </a:xfrm>
          <a:prstGeom prst="downArrow">
            <a:avLst>
              <a:gd name="adj1" fmla="val 50000"/>
              <a:gd name="adj2" fmla="val 50000"/>
            </a:avLst>
          </a:pr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28"/>
          <p:cNvSpPr txBox="1"/>
          <p:nvPr/>
        </p:nvSpPr>
        <p:spPr>
          <a:xfrm>
            <a:off x="2209800" y="110290"/>
            <a:ext cx="7772400" cy="42862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200"/>
              <a:buFont typeface="Calibri"/>
              <a:buNone/>
            </a:pPr>
            <a:r>
              <a:rPr lang="el-GR" sz="3000" b="1" i="0" u="none" strike="noStrike" cap="none">
                <a:solidFill>
                  <a:schemeClr val="dk1"/>
                </a:solidFill>
                <a:latin typeface="Calibri"/>
                <a:ea typeface="Calibri"/>
                <a:cs typeface="Calibri"/>
                <a:sym typeface="Calibri"/>
              </a:rPr>
              <a:t>Σύνδρομο EAST</a:t>
            </a:r>
            <a:endParaRPr sz="3000" b="1" i="0" u="none" strike="noStrike" cap="none">
              <a:solidFill>
                <a:schemeClr val="dk1"/>
              </a:solidFill>
              <a:latin typeface="Calibri"/>
              <a:ea typeface="Calibri"/>
              <a:cs typeface="Calibri"/>
              <a:sym typeface="Calibri"/>
            </a:endParaRPr>
          </a:p>
        </p:txBody>
      </p:sp>
      <p:sp>
        <p:nvSpPr>
          <p:cNvPr id="383" name="Google Shape;383;p28"/>
          <p:cNvSpPr txBox="1"/>
          <p:nvPr/>
        </p:nvSpPr>
        <p:spPr>
          <a:xfrm>
            <a:off x="8051200" y="4002925"/>
            <a:ext cx="3914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GR" sz="1100" b="0" i="0" u="sng" strike="noStrike" cap="none">
                <a:solidFill>
                  <a:schemeClr val="hlink"/>
                </a:solidFill>
                <a:latin typeface="Arial"/>
                <a:ea typeface="Arial"/>
                <a:cs typeface="Arial"/>
                <a:sym typeface="Arial"/>
                <a:hlinkClick r:id="rId4"/>
              </a:rPr>
              <a:t>https://www.ncbi.nlm.nih.gov/pmc/articles/PMC5827598/</a:t>
            </a:r>
            <a:endParaRPr sz="1400" b="0" i="0" u="none" strike="noStrike" cap="none">
              <a:solidFill>
                <a:srgbClr val="000000"/>
              </a:solidFill>
              <a:latin typeface="Calibri"/>
              <a:ea typeface="Calibri"/>
              <a:cs typeface="Calibri"/>
              <a:sym typeface="Calibri"/>
            </a:endParaRPr>
          </a:p>
        </p:txBody>
      </p:sp>
      <p:sp>
        <p:nvSpPr>
          <p:cNvPr id="384" name="Google Shape;38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80"/>
                                        </p:tgtEl>
                                      </p:cBhvr>
                                    </p:animEffect>
                                    <p:set>
                                      <p:cBhvr>
                                        <p:cTn id="15" dur="1" fill="hold">
                                          <p:stCondLst>
                                            <p:cond delay="500"/>
                                          </p:stCondLst>
                                        </p:cTn>
                                        <p:tgtEl>
                                          <p:spTgt spid="38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81"/>
                                        </p:tgtEl>
                                      </p:cBhvr>
                                    </p:animEffect>
                                    <p:set>
                                      <p:cBhvr>
                                        <p:cTn id="18" dur="1" fill="hold">
                                          <p:stCondLst>
                                            <p:cond delay="500"/>
                                          </p:stCondLst>
                                        </p:cTn>
                                        <p:tgtEl>
                                          <p:spTgt spid="38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383"/>
                                        </p:tgtEl>
                                      </p:cBhvr>
                                    </p:animEffect>
                                    <p:set>
                                      <p:cBhvr>
                                        <p:cTn id="21" dur="1" fill="hold">
                                          <p:stCondLst>
                                            <p:cond delay="1000"/>
                                          </p:stCondLst>
                                        </p:cTn>
                                        <p:tgtEl>
                                          <p:spTgt spid="3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B4076-3B8D-C7C1-CDB1-D8FC5B0B47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29</a:t>
            </a:fld>
            <a:endParaRPr lang="el-GR"/>
          </a:p>
        </p:txBody>
      </p:sp>
      <p:sp>
        <p:nvSpPr>
          <p:cNvPr id="5" name="Google Shape;390;g1e3c73480d5_0_47">
            <a:extLst>
              <a:ext uri="{FF2B5EF4-FFF2-40B4-BE49-F238E27FC236}">
                <a16:creationId xmlns:a16="http://schemas.microsoft.com/office/drawing/2014/main" id="{E4F5B39C-D18B-E4D0-ADA9-521B926B7DF5}"/>
              </a:ext>
            </a:extLst>
          </p:cNvPr>
          <p:cNvSpPr txBox="1">
            <a:spLocks noGrp="1"/>
          </p:cNvSpPr>
          <p:nvPr>
            <p:ph type="title"/>
          </p:nvPr>
        </p:nvSpPr>
        <p:spPr>
          <a:xfrm>
            <a:off x="838200" y="269152"/>
            <a:ext cx="10515600" cy="6065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l-GR" sz="3000" dirty="0"/>
              <a:t>Συμπεράσματα</a:t>
            </a:r>
            <a:endParaRPr sz="3000" dirty="0"/>
          </a:p>
        </p:txBody>
      </p:sp>
      <p:sp>
        <p:nvSpPr>
          <p:cNvPr id="3" name="TextBox 2">
            <a:extLst>
              <a:ext uri="{FF2B5EF4-FFF2-40B4-BE49-F238E27FC236}">
                <a16:creationId xmlns:a16="http://schemas.microsoft.com/office/drawing/2014/main" id="{8292876F-03D1-D9F1-2813-AD02308208C4}"/>
              </a:ext>
            </a:extLst>
          </p:cNvPr>
          <p:cNvSpPr txBox="1"/>
          <p:nvPr/>
        </p:nvSpPr>
        <p:spPr>
          <a:xfrm>
            <a:off x="609600" y="1256274"/>
            <a:ext cx="4603082" cy="400110"/>
          </a:xfrm>
          <a:prstGeom prst="rect">
            <a:avLst/>
          </a:prstGeom>
          <a:noFill/>
        </p:spPr>
        <p:txBody>
          <a:bodyPr wrap="square">
            <a:spAutoFit/>
          </a:bodyPr>
          <a:lstStyle/>
          <a:p>
            <a:pPr lvl="0"/>
            <a:r>
              <a:rPr lang="el-GR" sz="2000" b="1" dirty="0">
                <a:latin typeface="Calibri" panose="020F0502020204030204" pitchFamily="34" charset="0"/>
                <a:cs typeface="Calibri" panose="020F0502020204030204" pitchFamily="34" charset="0"/>
              </a:rPr>
              <a:t>Σωληναριοπάθειες με απώλεια άλατος </a:t>
            </a:r>
            <a:endParaRPr lang="en-GB" sz="20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391CF61-8925-A513-90CB-DE43E93CA61A}"/>
              </a:ext>
            </a:extLst>
          </p:cNvPr>
          <p:cNvSpPr txBox="1"/>
          <p:nvPr/>
        </p:nvSpPr>
        <p:spPr>
          <a:xfrm>
            <a:off x="609600" y="1767153"/>
            <a:ext cx="10972800" cy="1200329"/>
          </a:xfrm>
          <a:prstGeom prst="rect">
            <a:avLst/>
          </a:prstGeom>
          <a:noFill/>
        </p:spPr>
        <p:txBody>
          <a:bodyPr wrap="square">
            <a:spAutoFit/>
          </a:bodyPr>
          <a:lstStyle/>
          <a:p>
            <a:pPr marL="285750" lvl="0" indent="-285750" algn="just">
              <a:buSzPts val="1800"/>
              <a:buFont typeface="Wingdings" pitchFamily="2" charset="2"/>
              <a:buChar char="ü"/>
            </a:pPr>
            <a:r>
              <a:rPr lang="el-GR" sz="1800" dirty="0">
                <a:latin typeface="Calibri" panose="020F0502020204030204" pitchFamily="34" charset="0"/>
                <a:cs typeface="Calibri" panose="020F0502020204030204" pitchFamily="34" charset="0"/>
              </a:rPr>
              <a:t>Ομάδα κληρονομικών παθήσεων με κοινό εύρημα την αθρόα αποβολή </a:t>
            </a:r>
            <a:r>
              <a:rPr lang="en-GB" sz="1800" dirty="0">
                <a:latin typeface="Calibri" panose="020F0502020204030204" pitchFamily="34" charset="0"/>
                <a:cs typeface="Calibri" panose="020F0502020204030204" pitchFamily="34" charset="0"/>
              </a:rPr>
              <a:t>Na</a:t>
            </a:r>
            <a:r>
              <a:rPr lang="en-GB" sz="1800" baseline="30000" dirty="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p>
            <a:pPr marL="285750" lvl="0" indent="-285750" algn="just">
              <a:buSzPts val="1800"/>
              <a:buFont typeface="Wingdings" pitchFamily="2" charset="2"/>
              <a:buChar char="ü"/>
            </a:pPr>
            <a:r>
              <a:rPr lang="el-GR" sz="1800" dirty="0">
                <a:latin typeface="Calibri" panose="020F0502020204030204" pitchFamily="34" charset="0"/>
                <a:cs typeface="Calibri" panose="020F0502020204030204" pitchFamily="34" charset="0"/>
              </a:rPr>
              <a:t>Αποτέλεσμα μεταλλάξεων σε γονίδια που κωδικοποιούν πρωτεΐνες – μεταφορείς σε διαφορετικές θέσεις  του νεφρικού </a:t>
            </a:r>
            <a:r>
              <a:rPr lang="el-GR" sz="1800" dirty="0" err="1">
                <a:latin typeface="Calibri" panose="020F0502020204030204" pitchFamily="34" charset="0"/>
                <a:cs typeface="Calibri" panose="020F0502020204030204" pitchFamily="34" charset="0"/>
              </a:rPr>
              <a:t>σωληναρίου</a:t>
            </a:r>
            <a:endParaRPr lang="en-GB" sz="1800" dirty="0">
              <a:latin typeface="Calibri" panose="020F0502020204030204" pitchFamily="34" charset="0"/>
              <a:cs typeface="Calibri" panose="020F0502020204030204" pitchFamily="34" charset="0"/>
            </a:endParaRPr>
          </a:p>
          <a:p>
            <a:pPr marL="285750" lvl="0" indent="-285750" algn="just">
              <a:buSzPts val="1800"/>
              <a:buFont typeface="Wingdings" pitchFamily="2" charset="2"/>
              <a:buChar char="ü"/>
            </a:pPr>
            <a:r>
              <a:rPr lang="el-GR" sz="1800" dirty="0">
                <a:latin typeface="Calibri" panose="020F0502020204030204" pitchFamily="34" charset="0"/>
                <a:cs typeface="Calibri" panose="020F0502020204030204" pitchFamily="34" charset="0"/>
              </a:rPr>
              <a:t>Επιβεβαίωση διάγνωσης με γονιδιακό έλεγχο</a:t>
            </a:r>
            <a:endParaRPr lang="en-GB" sz="18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216D830-F406-1F91-8145-DDF5055F0648}"/>
              </a:ext>
            </a:extLst>
          </p:cNvPr>
          <p:cNvSpPr txBox="1"/>
          <p:nvPr/>
        </p:nvSpPr>
        <p:spPr>
          <a:xfrm>
            <a:off x="609600" y="2966300"/>
            <a:ext cx="4603082" cy="400110"/>
          </a:xfrm>
          <a:prstGeom prst="rect">
            <a:avLst/>
          </a:prstGeom>
          <a:noFill/>
        </p:spPr>
        <p:txBody>
          <a:bodyPr wrap="square">
            <a:spAutoFit/>
          </a:bodyPr>
          <a:lstStyle/>
          <a:p>
            <a:pPr lvl="0"/>
            <a:r>
              <a:rPr lang="el-GR" sz="2000" b="1" dirty="0">
                <a:latin typeface="Calibri" panose="020F0502020204030204" pitchFamily="34" charset="0"/>
                <a:cs typeface="Calibri" panose="020F0502020204030204" pitchFamily="34" charset="0"/>
              </a:rPr>
              <a:t>Σ</a:t>
            </a:r>
            <a:r>
              <a:rPr lang="en-US" sz="2000" b="1" dirty="0">
                <a:latin typeface="Calibri" panose="020F0502020204030204" pitchFamily="34" charset="0"/>
                <a:cs typeface="Calibri" panose="020F0502020204030204" pitchFamily="34" charset="0"/>
              </a:rPr>
              <a:t>ύ</a:t>
            </a:r>
            <a:r>
              <a:rPr lang="el-GR" sz="2000" b="1" dirty="0">
                <a:latin typeface="Calibri" panose="020F0502020204030204" pitchFamily="34" charset="0"/>
                <a:cs typeface="Calibri" panose="020F0502020204030204" pitchFamily="34" charset="0"/>
              </a:rPr>
              <a:t>νδρομο </a:t>
            </a:r>
            <a:r>
              <a:rPr lang="en-US" sz="2000" b="1" dirty="0">
                <a:latin typeface="Calibri" panose="020F0502020204030204" pitchFamily="34" charset="0"/>
                <a:cs typeface="Calibri" panose="020F0502020204030204" pitchFamily="34" charset="0"/>
              </a:rPr>
              <a:t>Bartter</a:t>
            </a:r>
            <a:endParaRPr lang="en-GB" sz="2000" b="1" dirty="0">
              <a:latin typeface="Calibri" panose="020F0502020204030204" pitchFamily="34" charset="0"/>
              <a:cs typeface="Calibri" panose="020F0502020204030204" pitchFamily="34" charset="0"/>
            </a:endParaRPr>
          </a:p>
        </p:txBody>
      </p:sp>
      <p:sp>
        <p:nvSpPr>
          <p:cNvPr id="15" name="Right Arrow 4">
            <a:extLst>
              <a:ext uri="{FF2B5EF4-FFF2-40B4-BE49-F238E27FC236}">
                <a16:creationId xmlns:a16="http://schemas.microsoft.com/office/drawing/2014/main" id="{7B513A6C-BFE0-AF1A-EDC6-3AA26986008D}"/>
              </a:ext>
            </a:extLst>
          </p:cNvPr>
          <p:cNvSpPr txBox="1"/>
          <p:nvPr/>
        </p:nvSpPr>
        <p:spPr>
          <a:xfrm>
            <a:off x="723900" y="3493533"/>
            <a:ext cx="10744200" cy="1175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t" anchorCtr="0">
            <a:noAutofit/>
          </a:bodyPr>
          <a:lstStyle/>
          <a:p>
            <a:pPr marL="285750" lvl="1" indent="-285750" algn="just" defTabSz="711200">
              <a:lnSpc>
                <a:spcPct val="90000"/>
              </a:lnSpc>
              <a:spcBef>
                <a:spcPct val="0"/>
              </a:spcBef>
              <a:spcAft>
                <a:spcPct val="15000"/>
              </a:spcAft>
              <a:buSzPts val="1800"/>
              <a:buFont typeface="Wingdings" pitchFamily="2" charset="2"/>
              <a:buChar char="ü"/>
            </a:pPr>
            <a:r>
              <a:rPr lang="el-GR" sz="1800" kern="1200" dirty="0">
                <a:latin typeface="Calibri" panose="020F0502020204030204" pitchFamily="34" charset="0"/>
                <a:cs typeface="Calibri" panose="020F0502020204030204" pitchFamily="34" charset="0"/>
              </a:rPr>
              <a:t>5 τύποι</a:t>
            </a:r>
            <a:endParaRPr lang="en-GB" sz="1800" kern="1200" dirty="0">
              <a:latin typeface="Calibri" panose="020F0502020204030204" pitchFamily="34" charset="0"/>
              <a:cs typeface="Calibri" panose="020F0502020204030204" pitchFamily="34" charset="0"/>
            </a:endParaRPr>
          </a:p>
          <a:p>
            <a:pPr marL="285750" lvl="1" indent="-285750" algn="just" defTabSz="711200">
              <a:lnSpc>
                <a:spcPct val="90000"/>
              </a:lnSpc>
              <a:spcBef>
                <a:spcPct val="0"/>
              </a:spcBef>
              <a:spcAft>
                <a:spcPct val="15000"/>
              </a:spcAft>
              <a:buSzPts val="1800"/>
              <a:buFont typeface="Wingdings" pitchFamily="2" charset="2"/>
              <a:buChar char="ü"/>
            </a:pPr>
            <a:r>
              <a:rPr lang="el-GR" sz="1800" kern="1200" dirty="0">
                <a:latin typeface="Calibri" panose="020F0502020204030204" pitchFamily="34" charset="0"/>
                <a:cs typeface="Calibri" panose="020F0502020204030204" pitchFamily="34" charset="0"/>
              </a:rPr>
              <a:t>Υποκαλιαιμική μεταβολική αλκάλωση</a:t>
            </a:r>
            <a:endParaRPr lang="en-GB" sz="1800" kern="1200" dirty="0">
              <a:latin typeface="Calibri" panose="020F0502020204030204" pitchFamily="34" charset="0"/>
              <a:cs typeface="Calibri" panose="020F0502020204030204" pitchFamily="34" charset="0"/>
            </a:endParaRPr>
          </a:p>
          <a:p>
            <a:pPr marL="285750" lvl="1" indent="-285750" algn="just" defTabSz="711200">
              <a:lnSpc>
                <a:spcPct val="90000"/>
              </a:lnSpc>
              <a:spcBef>
                <a:spcPct val="0"/>
              </a:spcBef>
              <a:spcAft>
                <a:spcPct val="15000"/>
              </a:spcAft>
              <a:buSzPts val="1800"/>
              <a:buFont typeface="Wingdings" pitchFamily="2" charset="2"/>
              <a:buChar char="ü"/>
            </a:pPr>
            <a:r>
              <a:rPr lang="el-GR" sz="1800" kern="1200" dirty="0">
                <a:latin typeface="Calibri" panose="020F0502020204030204" pitchFamily="34" charset="0"/>
                <a:cs typeface="Calibri" panose="020F0502020204030204" pitchFamily="34" charset="0"/>
              </a:rPr>
              <a:t>Μικρή ηλικία εμφάνισης ή προγεννητικά</a:t>
            </a:r>
          </a:p>
          <a:p>
            <a:pPr marL="285750" lvl="1" indent="-285750" algn="just" defTabSz="711200">
              <a:lnSpc>
                <a:spcPct val="90000"/>
              </a:lnSpc>
              <a:spcBef>
                <a:spcPct val="0"/>
              </a:spcBef>
              <a:spcAft>
                <a:spcPct val="15000"/>
              </a:spcAft>
              <a:buSzPts val="1800"/>
              <a:buFont typeface="Wingdings" pitchFamily="2" charset="2"/>
              <a:buChar char="ü"/>
            </a:pPr>
            <a:r>
              <a:rPr lang="el-GR" sz="1800" kern="1200" dirty="0">
                <a:latin typeface="Calibri" panose="020F0502020204030204" pitchFamily="34" charset="0"/>
                <a:cs typeface="Calibri" panose="020F0502020204030204" pitchFamily="34" charset="0"/>
              </a:rPr>
              <a:t>Αντιμετώπιση: αναπλήρωση υγρών &amp; ηλεκτρολυτών, ΜΣΑΦ </a:t>
            </a:r>
            <a:endParaRPr lang="en-GB" sz="1800" kern="1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B59D419-FE3B-B90E-77D0-E51B55D469E1}"/>
              </a:ext>
            </a:extLst>
          </p:cNvPr>
          <p:cNvSpPr txBox="1"/>
          <p:nvPr/>
        </p:nvSpPr>
        <p:spPr>
          <a:xfrm>
            <a:off x="723900" y="4644935"/>
            <a:ext cx="4603082" cy="400110"/>
          </a:xfrm>
          <a:prstGeom prst="rect">
            <a:avLst/>
          </a:prstGeom>
          <a:noFill/>
        </p:spPr>
        <p:txBody>
          <a:bodyPr wrap="square">
            <a:spAutoFit/>
          </a:bodyPr>
          <a:lstStyle/>
          <a:p>
            <a:pPr lvl="0"/>
            <a:r>
              <a:rPr lang="el-GR" sz="2000" b="1" dirty="0">
                <a:latin typeface="Calibri" panose="020F0502020204030204" pitchFamily="34" charset="0"/>
                <a:cs typeface="Calibri" panose="020F0502020204030204" pitchFamily="34" charset="0"/>
              </a:rPr>
              <a:t>Σ</a:t>
            </a:r>
            <a:r>
              <a:rPr lang="en-US" sz="2000" b="1" dirty="0">
                <a:latin typeface="Calibri" panose="020F0502020204030204" pitchFamily="34" charset="0"/>
                <a:cs typeface="Calibri" panose="020F0502020204030204" pitchFamily="34" charset="0"/>
              </a:rPr>
              <a:t>ύ</a:t>
            </a:r>
            <a:r>
              <a:rPr lang="el-GR" sz="2000" b="1" dirty="0">
                <a:latin typeface="Calibri" panose="020F0502020204030204" pitchFamily="34" charset="0"/>
                <a:cs typeface="Calibri" panose="020F0502020204030204" pitchFamily="34" charset="0"/>
              </a:rPr>
              <a:t>νδρομο </a:t>
            </a:r>
            <a:r>
              <a:rPr lang="en-US" sz="2000" b="1" dirty="0">
                <a:latin typeface="Calibri" panose="020F0502020204030204" pitchFamily="34" charset="0"/>
                <a:cs typeface="Calibri" panose="020F0502020204030204" pitchFamily="34" charset="0"/>
              </a:rPr>
              <a:t>Gitelman</a:t>
            </a:r>
            <a:endParaRPr lang="en-GB" sz="2000" b="1" dirty="0">
              <a:latin typeface="Calibri" panose="020F0502020204030204" pitchFamily="34" charset="0"/>
              <a:cs typeface="Calibri" panose="020F0502020204030204" pitchFamily="34" charset="0"/>
            </a:endParaRPr>
          </a:p>
        </p:txBody>
      </p:sp>
      <p:sp>
        <p:nvSpPr>
          <p:cNvPr id="20" name="Right Arrow 4">
            <a:extLst>
              <a:ext uri="{FF2B5EF4-FFF2-40B4-BE49-F238E27FC236}">
                <a16:creationId xmlns:a16="http://schemas.microsoft.com/office/drawing/2014/main" id="{67D8AFCE-12D6-6707-3CC3-8F453392DE9C}"/>
              </a:ext>
            </a:extLst>
          </p:cNvPr>
          <p:cNvSpPr txBox="1"/>
          <p:nvPr/>
        </p:nvSpPr>
        <p:spPr>
          <a:xfrm>
            <a:off x="609600" y="5265831"/>
            <a:ext cx="10858500" cy="978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t" anchorCtr="0">
            <a:noAutofit/>
          </a:bodyPr>
          <a:lstStyle/>
          <a:p>
            <a:pPr marL="285750" lvl="1" indent="-285750" algn="l" defTabSz="711200">
              <a:lnSpc>
                <a:spcPct val="90000"/>
              </a:lnSpc>
              <a:spcBef>
                <a:spcPct val="0"/>
              </a:spcBef>
              <a:spcAft>
                <a:spcPct val="15000"/>
              </a:spcAft>
              <a:buFont typeface="Wingdings" pitchFamily="2" charset="2"/>
              <a:buChar char="ü"/>
            </a:pPr>
            <a:r>
              <a:rPr lang="el-GR" sz="1800" b="0" i="0" u="none" kern="1200" dirty="0">
                <a:latin typeface="Calibri" panose="020F0502020204030204" pitchFamily="34" charset="0"/>
                <a:cs typeface="Calibri" panose="020F0502020204030204" pitchFamily="34" charset="0"/>
              </a:rPr>
              <a:t>Υποκαλιαιμική μεταβολική αλκάλωση με υπομαγνησιαιμία</a:t>
            </a:r>
            <a:endParaRPr lang="en-GB" sz="1800" kern="1200" dirty="0">
              <a:latin typeface="Calibri" panose="020F0502020204030204" pitchFamily="34" charset="0"/>
              <a:cs typeface="Calibri" panose="020F0502020204030204" pitchFamily="34" charset="0"/>
            </a:endParaRPr>
          </a:p>
          <a:p>
            <a:pPr marL="285750" lvl="1" indent="-285750" algn="l" defTabSz="711200">
              <a:lnSpc>
                <a:spcPct val="90000"/>
              </a:lnSpc>
              <a:spcBef>
                <a:spcPct val="0"/>
              </a:spcBef>
              <a:spcAft>
                <a:spcPct val="15000"/>
              </a:spcAft>
              <a:buFont typeface="Wingdings" pitchFamily="2" charset="2"/>
              <a:buChar char="ü"/>
            </a:pPr>
            <a:r>
              <a:rPr lang="el-GR" sz="1800" b="0" i="0" u="none" kern="1200" dirty="0">
                <a:latin typeface="Calibri" panose="020F0502020204030204" pitchFamily="34" charset="0"/>
                <a:cs typeface="Calibri" panose="020F0502020204030204" pitchFamily="34" charset="0"/>
              </a:rPr>
              <a:t>Μεγαλύτερη ηλικία εμφάνισης</a:t>
            </a:r>
          </a:p>
          <a:p>
            <a:pPr marL="285750" lvl="1" indent="-285750" defTabSz="711200">
              <a:lnSpc>
                <a:spcPct val="90000"/>
              </a:lnSpc>
              <a:spcBef>
                <a:spcPct val="0"/>
              </a:spcBef>
              <a:spcAft>
                <a:spcPct val="15000"/>
              </a:spcAft>
              <a:buFont typeface="Wingdings" pitchFamily="2" charset="2"/>
              <a:buChar char="ü"/>
            </a:pPr>
            <a:r>
              <a:rPr lang="el-GR" sz="1800" kern="1200" dirty="0">
                <a:latin typeface="Calibri" panose="020F0502020204030204" pitchFamily="34" charset="0"/>
                <a:cs typeface="Calibri" panose="020F0502020204030204" pitchFamily="34" charset="0"/>
              </a:rPr>
              <a:t>Αντιμετώπιση : αναπλήρωση υγρών &amp; ηλεκτρολυτών</a:t>
            </a:r>
            <a:r>
              <a:rPr lang="el-GR" sz="1800" kern="1200" dirty="0">
                <a:highlight>
                  <a:srgbClr val="FFFF00"/>
                </a:highlight>
                <a:latin typeface="Calibri" panose="020F0502020204030204" pitchFamily="34" charset="0"/>
                <a:cs typeface="Calibri" panose="020F0502020204030204" pitchFamily="34" charset="0"/>
              </a:rPr>
              <a:t> </a:t>
            </a:r>
            <a:endParaRPr lang="en-GB" sz="1800" kern="1200" dirty="0">
              <a:highlight>
                <a:srgbClr val="FFFF00"/>
              </a:highlight>
              <a:latin typeface="Calibri" panose="020F0502020204030204" pitchFamily="34" charset="0"/>
              <a:cs typeface="Calibri" panose="020F0502020204030204" pitchFamily="34" charset="0"/>
            </a:endParaRPr>
          </a:p>
          <a:p>
            <a:pPr marL="285750" lvl="1" indent="-285750" algn="l" defTabSz="711200">
              <a:lnSpc>
                <a:spcPct val="90000"/>
              </a:lnSpc>
              <a:spcBef>
                <a:spcPct val="0"/>
              </a:spcBef>
              <a:spcAft>
                <a:spcPct val="15000"/>
              </a:spcAft>
              <a:buFont typeface="Wingdings" pitchFamily="2" charset="2"/>
              <a:buChar char="ü"/>
            </a:pPr>
            <a:endParaRPr lang="el-GR" sz="1800" b="0" i="0" u="none" kern="1200" dirty="0">
              <a:latin typeface="Calibri" panose="020F0502020204030204" pitchFamily="34" charset="0"/>
              <a:cs typeface="Calibri" panose="020F0502020204030204" pitchFamily="34" charset="0"/>
            </a:endParaRPr>
          </a:p>
          <a:p>
            <a:pPr lvl="1" algn="l" defTabSz="711200">
              <a:lnSpc>
                <a:spcPct val="90000"/>
              </a:lnSpc>
              <a:spcBef>
                <a:spcPct val="0"/>
              </a:spcBef>
              <a:spcAft>
                <a:spcPct val="15000"/>
              </a:spcAft>
            </a:pPr>
            <a:endParaRPr lang="el-GR" sz="1800" b="0" i="0" u="none"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170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760045" y="49264"/>
            <a:ext cx="106719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l-GR" sz="2000" b="1" i="0" u="none" strike="noStrike" cap="none" dirty="0">
                <a:solidFill>
                  <a:schemeClr val="dk1"/>
                </a:solidFill>
                <a:latin typeface="Calibri"/>
                <a:ea typeface="Calibri"/>
                <a:cs typeface="Calibri"/>
                <a:sym typeface="Calibri"/>
              </a:rPr>
              <a:t>Παρουσίαση Περιστατικού</a:t>
            </a:r>
          </a:p>
          <a:p>
            <a:pPr marL="0" marR="0" lvl="0" indent="0" algn="ctr" rtl="0">
              <a:lnSpc>
                <a:spcPct val="100000"/>
              </a:lnSpc>
              <a:spcBef>
                <a:spcPts val="0"/>
              </a:spcBef>
              <a:spcAft>
                <a:spcPts val="0"/>
              </a:spcAft>
              <a:buClr>
                <a:srgbClr val="000000"/>
              </a:buClr>
              <a:buSzPts val="3000"/>
              <a:buFont typeface="Arial"/>
              <a:buNone/>
            </a:pPr>
            <a:r>
              <a:rPr lang="el-GR" sz="2000" b="1" dirty="0">
                <a:solidFill>
                  <a:schemeClr val="dk1"/>
                </a:solidFill>
                <a:latin typeface="Calibri"/>
                <a:ea typeface="Calibri"/>
                <a:cs typeface="Calibri"/>
                <a:sym typeface="Calibri"/>
              </a:rPr>
              <a:t>(Ι)</a:t>
            </a:r>
            <a:r>
              <a:rPr lang="el-GR" sz="2000" b="1" i="0" u="none" strike="noStrike" cap="none" dirty="0">
                <a:solidFill>
                  <a:schemeClr val="dk1"/>
                </a:solidFill>
                <a:latin typeface="Calibri"/>
                <a:ea typeface="Calibri"/>
                <a:cs typeface="Calibri"/>
                <a:sym typeface="Calibri"/>
              </a:rPr>
              <a:t> </a:t>
            </a:r>
            <a:endParaRPr sz="2000" b="1" i="0" u="none" strike="noStrike" cap="none" dirty="0">
              <a:solidFill>
                <a:schemeClr val="dk1"/>
              </a:solidFill>
              <a:latin typeface="Calibri"/>
              <a:ea typeface="Calibri"/>
              <a:cs typeface="Calibri"/>
              <a:sym typeface="Calibri"/>
            </a:endParaRPr>
          </a:p>
        </p:txBody>
      </p:sp>
      <p:sp>
        <p:nvSpPr>
          <p:cNvPr id="108" name="Google Shape;108;p3"/>
          <p:cNvSpPr txBox="1"/>
          <p:nvPr/>
        </p:nvSpPr>
        <p:spPr>
          <a:xfrm>
            <a:off x="168300" y="397416"/>
            <a:ext cx="12023700" cy="6093946"/>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200"/>
              </a:spcBef>
              <a:spcAft>
                <a:spcPts val="0"/>
              </a:spcAft>
              <a:buClr>
                <a:schemeClr val="dk1"/>
              </a:buClr>
              <a:buSzPts val="1100"/>
              <a:buFont typeface="Arial"/>
              <a:buNone/>
            </a:pPr>
            <a:r>
              <a:rPr lang="el-GR" sz="2000" b="1" i="0" u="none" strike="noStrike" cap="none" dirty="0">
                <a:solidFill>
                  <a:schemeClr val="dk1"/>
                </a:solidFill>
                <a:latin typeface="Calibri"/>
                <a:ea typeface="Calibri"/>
                <a:cs typeface="Calibri"/>
                <a:sym typeface="Calibri"/>
              </a:rPr>
              <a:t>                                              Βρέφος θήλυ 7 μηνών</a:t>
            </a:r>
            <a:endParaRPr sz="2000" i="0" u="none" strike="noStrike" cap="none" dirty="0">
              <a:solidFill>
                <a:schemeClr val="dk1"/>
              </a:solidFill>
              <a:latin typeface="Calibri"/>
              <a:ea typeface="Calibri"/>
              <a:cs typeface="Calibri"/>
              <a:sym typeface="Calibri"/>
            </a:endParaRPr>
          </a:p>
          <a:p>
            <a:pPr marL="0" marR="0" lvl="0" indent="0" algn="just" rtl="0">
              <a:lnSpc>
                <a:spcPct val="100000"/>
              </a:lnSpc>
              <a:spcBef>
                <a:spcPts val="1200"/>
              </a:spcBef>
              <a:spcAft>
                <a:spcPts val="0"/>
              </a:spcAft>
              <a:buClr>
                <a:srgbClr val="000000"/>
              </a:buClr>
              <a:buSzPts val="1800"/>
              <a:buFont typeface="Arial"/>
              <a:buNone/>
            </a:pPr>
            <a:r>
              <a:rPr lang="el-GR" sz="1800" b="1" i="0" u="none" strike="noStrike" cap="none" dirty="0">
                <a:solidFill>
                  <a:schemeClr val="dk1"/>
                </a:solidFill>
                <a:latin typeface="Calibri"/>
                <a:ea typeface="Calibri"/>
                <a:cs typeface="Calibri"/>
                <a:sym typeface="Calibri"/>
              </a:rPr>
              <a:t>                       </a:t>
            </a:r>
            <a:r>
              <a:rPr lang="en-US" sz="1800" b="1" i="0" u="none" strike="noStrike" cap="none" dirty="0">
                <a:solidFill>
                  <a:schemeClr val="dk1"/>
                </a:solidFill>
                <a:latin typeface="Calibri"/>
                <a:ea typeface="Calibri"/>
                <a:cs typeface="Calibri"/>
                <a:sym typeface="Calibri"/>
              </a:rPr>
              <a:t>I</a:t>
            </a:r>
            <a:r>
              <a:rPr lang="el-GR" sz="1800" b="1" i="0" u="none" strike="noStrike" cap="none" dirty="0" err="1">
                <a:solidFill>
                  <a:schemeClr val="dk1"/>
                </a:solidFill>
                <a:latin typeface="Calibri"/>
                <a:ea typeface="Calibri"/>
                <a:cs typeface="Calibri"/>
                <a:sym typeface="Calibri"/>
              </a:rPr>
              <a:t>στορικό</a:t>
            </a:r>
            <a:r>
              <a:rPr lang="el-GR" sz="1800" b="1" i="0" u="none" strike="noStrike" cap="none" dirty="0">
                <a:solidFill>
                  <a:schemeClr val="dk1"/>
                </a:solidFill>
                <a:latin typeface="Calibri"/>
                <a:ea typeface="Calibri"/>
                <a:cs typeface="Calibri"/>
                <a:sym typeface="Calibri"/>
              </a:rPr>
              <a:t>:</a:t>
            </a:r>
            <a:endParaRPr sz="1800" b="1" i="0" u="none" strike="noStrike" cap="none"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l-GR" sz="1800" b="1" i="0" u="none" strike="noStrike" cap="none" dirty="0">
                <a:solidFill>
                  <a:schemeClr val="dk1"/>
                </a:solidFill>
                <a:latin typeface="Calibri"/>
                <a:ea typeface="Calibri"/>
                <a:cs typeface="Calibri"/>
                <a:sym typeface="Calibri"/>
              </a:rPr>
              <a:t> 2 μηνών</a:t>
            </a:r>
            <a:r>
              <a:rPr lang="el-GR" sz="1800" i="0" u="none" strike="noStrike" cap="none" dirty="0">
                <a:solidFill>
                  <a:schemeClr val="dk1"/>
                </a:solidFill>
                <a:latin typeface="Calibri"/>
                <a:ea typeface="Calibri"/>
                <a:cs typeface="Calibri"/>
                <a:sym typeface="Calibri"/>
              </a:rPr>
              <a:t>: Νοσηλεία στην Β’ Π/Δ ΑΧΕΠΑ λόγω βήχα και ρινίτιδας. </a:t>
            </a:r>
            <a:endParaRPr sz="1800" i="0" u="none" strike="noStrike" cap="none" dirty="0">
              <a:solidFill>
                <a:schemeClr val="dk1"/>
              </a:solidFill>
              <a:latin typeface="Calibri"/>
              <a:ea typeface="Calibri"/>
              <a:cs typeface="Calibri"/>
              <a:sym typeface="Calibri"/>
            </a:endParaRPr>
          </a:p>
          <a:p>
            <a:pPr marL="685800" marR="0" lvl="0" indent="0" algn="just" rtl="0">
              <a:lnSpc>
                <a:spcPct val="100000"/>
              </a:lnSpc>
              <a:spcBef>
                <a:spcPts val="1200"/>
              </a:spcBef>
              <a:spcAft>
                <a:spcPts val="0"/>
              </a:spcAft>
              <a:buClr>
                <a:srgbClr val="000000"/>
              </a:buClr>
              <a:buSzPts val="1800"/>
              <a:buFont typeface="Arial"/>
              <a:buNone/>
            </a:pPr>
            <a:r>
              <a:rPr lang="el-GR" sz="1800" i="0" u="none" strike="noStrike" cap="none" dirty="0">
                <a:solidFill>
                  <a:schemeClr val="dk1"/>
                </a:solidFill>
                <a:latin typeface="Calibri"/>
                <a:ea typeface="Calibri"/>
                <a:cs typeface="Calibri"/>
                <a:sym typeface="Calibri"/>
              </a:rPr>
              <a:t>◦  	Ανεπαρκή</a:t>
            </a:r>
            <a:r>
              <a:rPr lang="el-GR" sz="1800" dirty="0">
                <a:solidFill>
                  <a:schemeClr val="dk1"/>
                </a:solidFill>
                <a:latin typeface="Calibri"/>
                <a:ea typeface="Calibri"/>
                <a:cs typeface="Calibri"/>
                <a:sym typeface="Calibri"/>
              </a:rPr>
              <a:t>ς</a:t>
            </a:r>
            <a:r>
              <a:rPr lang="el-GR" sz="1800" i="0" u="none" strike="noStrike" cap="none" dirty="0">
                <a:solidFill>
                  <a:schemeClr val="dk1"/>
                </a:solidFill>
                <a:latin typeface="Calibri"/>
                <a:ea typeface="Calibri"/>
                <a:cs typeface="Calibri"/>
                <a:sym typeface="Calibri"/>
              </a:rPr>
              <a:t> πρόσληψη βάρους, ΒΣ: 3530 </a:t>
            </a:r>
            <a:r>
              <a:rPr lang="el-GR" sz="1800" i="0" u="none" strike="noStrike" cap="none" dirty="0" err="1">
                <a:solidFill>
                  <a:schemeClr val="dk1"/>
                </a:solidFill>
                <a:latin typeface="Calibri"/>
                <a:ea typeface="Calibri"/>
                <a:cs typeface="Calibri"/>
                <a:sym typeface="Calibri"/>
              </a:rPr>
              <a:t>γρ</a:t>
            </a:r>
            <a:r>
              <a:rPr lang="el-GR" sz="1800" i="0" u="none" strike="noStrike" cap="none" dirty="0">
                <a:solidFill>
                  <a:schemeClr val="dk1"/>
                </a:solidFill>
                <a:latin typeface="Calibri"/>
                <a:ea typeface="Calibri"/>
                <a:cs typeface="Calibri"/>
                <a:sym typeface="Calibri"/>
              </a:rPr>
              <a:t>. (&lt;&lt;5η ΕΘ)</a:t>
            </a:r>
            <a:endParaRPr sz="1800" i="0" u="none" strike="noStrike" cap="none" dirty="0">
              <a:solidFill>
                <a:schemeClr val="dk1"/>
              </a:solidFill>
              <a:latin typeface="Calibri"/>
              <a:ea typeface="Calibri"/>
              <a:cs typeface="Calibri"/>
              <a:sym typeface="Calibri"/>
            </a:endParaRPr>
          </a:p>
          <a:p>
            <a:pPr marL="685800" marR="0" lvl="0" indent="0" algn="just" rtl="0">
              <a:lnSpc>
                <a:spcPct val="100000"/>
              </a:lnSpc>
              <a:spcBef>
                <a:spcPts val="1200"/>
              </a:spcBef>
              <a:spcAft>
                <a:spcPts val="0"/>
              </a:spcAft>
              <a:buClr>
                <a:srgbClr val="000000"/>
              </a:buClr>
              <a:buSzPts val="1800"/>
              <a:buFont typeface="Arial"/>
              <a:buNone/>
            </a:pPr>
            <a:r>
              <a:rPr lang="el-GR" sz="1800" i="0" u="none" strike="noStrike" cap="none" dirty="0">
                <a:solidFill>
                  <a:schemeClr val="dk1"/>
                </a:solidFill>
                <a:latin typeface="Calibri"/>
                <a:ea typeface="Calibri"/>
                <a:cs typeface="Calibri"/>
                <a:sym typeface="Calibri"/>
              </a:rPr>
              <a:t>◦   </a:t>
            </a:r>
            <a:r>
              <a:rPr lang="el-GR" sz="1800" b="1" i="0" u="none" strike="noStrike" cap="none" dirty="0">
                <a:solidFill>
                  <a:srgbClr val="FF0000"/>
                </a:solidFill>
                <a:latin typeface="Calibri"/>
                <a:ea typeface="Calibri"/>
                <a:cs typeface="Calibri"/>
                <a:sym typeface="Calibri"/>
              </a:rPr>
              <a:t>Μεταβολική </a:t>
            </a:r>
            <a:r>
              <a:rPr lang="el-GR" sz="1800" b="1" i="0" u="none" strike="noStrike" cap="none" dirty="0" err="1">
                <a:solidFill>
                  <a:srgbClr val="FF0000"/>
                </a:solidFill>
                <a:latin typeface="Calibri"/>
                <a:ea typeface="Calibri"/>
                <a:cs typeface="Calibri"/>
                <a:sym typeface="Calibri"/>
              </a:rPr>
              <a:t>αλκάλωση</a:t>
            </a:r>
            <a:r>
              <a:rPr lang="el-GR" sz="1800" b="1" i="0" u="none" strike="noStrike" cap="none" dirty="0">
                <a:solidFill>
                  <a:srgbClr val="FF0000"/>
                </a:solidFill>
                <a:latin typeface="Calibri"/>
                <a:ea typeface="Calibri"/>
                <a:cs typeface="Calibri"/>
                <a:sym typeface="Calibri"/>
              </a:rPr>
              <a:t> με </a:t>
            </a:r>
            <a:r>
              <a:rPr lang="el-GR" sz="1800" b="1" i="0" u="none" strike="noStrike" cap="none" dirty="0" err="1">
                <a:solidFill>
                  <a:srgbClr val="FF0000"/>
                </a:solidFill>
                <a:latin typeface="Calibri"/>
                <a:ea typeface="Calibri"/>
                <a:cs typeface="Calibri"/>
                <a:sym typeface="Calibri"/>
              </a:rPr>
              <a:t>υποκαλιαιμία</a:t>
            </a:r>
            <a:r>
              <a:rPr lang="el-GR" sz="1800" b="1" i="0" u="none" strike="noStrike" cap="none" dirty="0">
                <a:solidFill>
                  <a:srgbClr val="FF0000"/>
                </a:solidFill>
                <a:latin typeface="Calibri"/>
                <a:ea typeface="Calibri"/>
                <a:cs typeface="Calibri"/>
                <a:sym typeface="Calibri"/>
              </a:rPr>
              <a:t> </a:t>
            </a:r>
            <a:endParaRPr sz="1800" b="1" i="0" u="none" strike="noStrike" cap="none" dirty="0">
              <a:solidFill>
                <a:srgbClr val="FF0000"/>
              </a:solidFill>
              <a:latin typeface="Calibri"/>
              <a:ea typeface="Calibri"/>
              <a:cs typeface="Calibri"/>
              <a:sym typeface="Calibri"/>
            </a:endParaRPr>
          </a:p>
          <a:p>
            <a:pPr marL="457200" marR="0" lvl="0" indent="-342900" algn="just" rtl="0">
              <a:lnSpc>
                <a:spcPct val="100000"/>
              </a:lnSpc>
              <a:spcBef>
                <a:spcPts val="1200"/>
              </a:spcBef>
              <a:spcAft>
                <a:spcPts val="0"/>
              </a:spcAft>
              <a:buClr>
                <a:schemeClr val="dk1"/>
              </a:buClr>
              <a:buSzPts val="1800"/>
              <a:buFont typeface="Arial"/>
              <a:buChar char="●"/>
            </a:pPr>
            <a:r>
              <a:rPr lang="el-GR" sz="1800" b="1" i="0" u="none" strike="noStrike" cap="none" dirty="0">
                <a:solidFill>
                  <a:schemeClr val="dk1"/>
                </a:solidFill>
                <a:latin typeface="Calibri"/>
                <a:ea typeface="Calibri"/>
                <a:cs typeface="Calibri"/>
                <a:sym typeface="Calibri"/>
              </a:rPr>
              <a:t>2 μηνών</a:t>
            </a:r>
            <a:r>
              <a:rPr lang="en-US" sz="1800" b="1" dirty="0">
                <a:solidFill>
                  <a:schemeClr val="dk1"/>
                </a:solidFill>
                <a:latin typeface="Calibri"/>
                <a:ea typeface="Calibri"/>
                <a:cs typeface="Calibri"/>
                <a:sym typeface="Calibri"/>
              </a:rPr>
              <a:t>:</a:t>
            </a:r>
            <a:r>
              <a:rPr lang="el-GR" sz="1800" i="0" u="none" strike="noStrike" cap="none" dirty="0">
                <a:solidFill>
                  <a:schemeClr val="dk1"/>
                </a:solidFill>
                <a:latin typeface="Calibri"/>
                <a:ea typeface="Calibri"/>
                <a:cs typeface="Calibri"/>
                <a:sym typeface="Calibri"/>
              </a:rPr>
              <a:t> Νοσηλεία στη ΜΕΘ </a:t>
            </a:r>
            <a:r>
              <a:rPr lang="el-GR" sz="1800" i="0" u="none" strike="noStrike" cap="none" dirty="0" err="1">
                <a:solidFill>
                  <a:schemeClr val="dk1"/>
                </a:solidFill>
                <a:latin typeface="Calibri"/>
                <a:ea typeface="Calibri"/>
                <a:cs typeface="Calibri"/>
                <a:sym typeface="Calibri"/>
              </a:rPr>
              <a:t>Παίδων</a:t>
            </a:r>
            <a:r>
              <a:rPr lang="el-GR" sz="1800" i="0" u="none" strike="noStrike" cap="none" dirty="0">
                <a:solidFill>
                  <a:schemeClr val="dk1"/>
                </a:solidFill>
                <a:latin typeface="Calibri"/>
                <a:ea typeface="Calibri"/>
                <a:cs typeface="Calibri"/>
                <a:sym typeface="Calibri"/>
              </a:rPr>
              <a:t>, Ιπποκράτειο Νοσοκομείο Θεσσαλονίκης - </a:t>
            </a:r>
            <a:endParaRPr lang="en-US" sz="1800" i="0" u="none" strike="noStrike" cap="none" dirty="0">
              <a:solidFill>
                <a:schemeClr val="dk1"/>
              </a:solidFill>
              <a:latin typeface="Calibri"/>
              <a:ea typeface="Calibri"/>
              <a:cs typeface="Calibri"/>
              <a:sym typeface="Calibri"/>
            </a:endParaRPr>
          </a:p>
          <a:p>
            <a:pPr marL="114300" marR="0" lvl="0" algn="just" rtl="0">
              <a:lnSpc>
                <a:spcPct val="100000"/>
              </a:lnSpc>
              <a:spcBef>
                <a:spcPts val="1200"/>
              </a:spcBef>
              <a:spcAft>
                <a:spcPts val="0"/>
              </a:spcAft>
              <a:buClr>
                <a:schemeClr val="dk1"/>
              </a:buClr>
              <a:buSzPts val="1800"/>
            </a:pPr>
            <a:r>
              <a:rPr lang="el-GR" sz="1800" i="0" u="none" strike="noStrike" cap="none" dirty="0">
                <a:solidFill>
                  <a:schemeClr val="dk1"/>
                </a:solidFill>
                <a:latin typeface="Calibri"/>
                <a:ea typeface="Calibri"/>
                <a:cs typeface="Calibri"/>
                <a:sym typeface="Calibri"/>
              </a:rPr>
              <a:t>                  οξεία αναπνευστικής ανεπάρκεια – RSV βρογχιολίτιδα</a:t>
            </a:r>
            <a:endParaRPr sz="1800" i="0" u="none" strike="noStrike" cap="none" dirty="0">
              <a:solidFill>
                <a:schemeClr val="dk1"/>
              </a:solidFill>
              <a:latin typeface="Calibri"/>
              <a:ea typeface="Calibri"/>
              <a:cs typeface="Calibri"/>
              <a:sym typeface="Calibri"/>
            </a:endParaRPr>
          </a:p>
          <a:p>
            <a:pPr marL="685800" marR="0" lvl="0" indent="0" algn="just" rtl="0">
              <a:lnSpc>
                <a:spcPct val="100000"/>
              </a:lnSpc>
              <a:spcBef>
                <a:spcPts val="1200"/>
              </a:spcBef>
              <a:spcAft>
                <a:spcPts val="0"/>
              </a:spcAft>
              <a:buClr>
                <a:srgbClr val="000000"/>
              </a:buClr>
              <a:buSzPts val="1800"/>
              <a:buFont typeface="Arial"/>
              <a:buNone/>
            </a:pPr>
            <a:r>
              <a:rPr lang="el-GR" sz="1800" i="0" u="none" strike="noStrike" cap="none" dirty="0">
                <a:solidFill>
                  <a:schemeClr val="dk1"/>
                </a:solidFill>
                <a:latin typeface="Calibri"/>
                <a:ea typeface="Calibri"/>
                <a:cs typeface="Calibri"/>
                <a:sym typeface="Calibri"/>
              </a:rPr>
              <a:t>◦    Εμμένουσα </a:t>
            </a:r>
            <a:r>
              <a:rPr lang="el-GR" sz="1800" i="0" u="none" strike="noStrike" cap="none" dirty="0" err="1">
                <a:solidFill>
                  <a:schemeClr val="dk1"/>
                </a:solidFill>
                <a:latin typeface="Calibri"/>
                <a:ea typeface="Calibri"/>
                <a:cs typeface="Calibri"/>
                <a:sym typeface="Calibri"/>
              </a:rPr>
              <a:t>υποκαλιαιμία</a:t>
            </a:r>
            <a:r>
              <a:rPr lang="el-GR" sz="1800" i="0" u="none" strike="noStrike" cap="none" dirty="0">
                <a:solidFill>
                  <a:schemeClr val="dk1"/>
                </a:solidFill>
                <a:latin typeface="Calibri"/>
                <a:ea typeface="Calibri"/>
                <a:cs typeface="Calibri"/>
                <a:sym typeface="Calibri"/>
              </a:rPr>
              <a:t> </a:t>
            </a:r>
            <a:r>
              <a:rPr lang="el-GR" sz="180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en-US" sz="180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el-GR" sz="1800" i="0" u="none" strike="noStrike" cap="none" dirty="0">
                <a:solidFill>
                  <a:schemeClr val="dk1"/>
                </a:solidFill>
                <a:latin typeface="Calibri"/>
                <a:ea typeface="Calibri"/>
                <a:cs typeface="Calibri"/>
                <a:sym typeface="Calibri"/>
              </a:rPr>
              <a:t>πιθανό σύνδρομο </a:t>
            </a:r>
            <a:r>
              <a:rPr lang="el-GR" sz="1800" i="0" u="none" strike="noStrike" cap="none" dirty="0" err="1">
                <a:solidFill>
                  <a:schemeClr val="dk1"/>
                </a:solidFill>
                <a:latin typeface="Calibri"/>
                <a:ea typeface="Calibri"/>
                <a:cs typeface="Calibri"/>
                <a:sym typeface="Calibri"/>
              </a:rPr>
              <a:t>Bartter</a:t>
            </a:r>
            <a:endParaRPr lang="el-GR" sz="1800" i="0" u="none" strike="noStrike" cap="none" dirty="0">
              <a:solidFill>
                <a:schemeClr val="dk1"/>
              </a:solidFill>
              <a:latin typeface="Calibri"/>
              <a:ea typeface="Calibri"/>
              <a:cs typeface="Calibri"/>
              <a:sym typeface="Calibri"/>
            </a:endParaRPr>
          </a:p>
          <a:p>
            <a:pPr marL="685800" marR="0" lvl="0" indent="0" algn="just" rtl="0">
              <a:lnSpc>
                <a:spcPct val="100000"/>
              </a:lnSpc>
              <a:spcBef>
                <a:spcPts val="1200"/>
              </a:spcBef>
              <a:spcAft>
                <a:spcPts val="0"/>
              </a:spcAft>
              <a:buClr>
                <a:srgbClr val="000000"/>
              </a:buClr>
              <a:buSzPts val="1800"/>
              <a:buFont typeface="Arial"/>
              <a:buNone/>
            </a:pPr>
            <a:r>
              <a:rPr lang="el-GR" sz="1800" dirty="0">
                <a:solidFill>
                  <a:schemeClr val="dk1"/>
                </a:solidFill>
                <a:latin typeface="Calibri"/>
                <a:ea typeface="Calibri"/>
                <a:cs typeface="Calibri"/>
                <a:sym typeface="Calibri"/>
              </a:rPr>
              <a:t>     </a:t>
            </a:r>
            <a:r>
              <a:rPr lang="el-GR" sz="1800" i="0" u="none" strike="noStrike" cap="none" dirty="0">
                <a:solidFill>
                  <a:schemeClr val="dk1"/>
                </a:solidFill>
                <a:latin typeface="Calibri"/>
                <a:ea typeface="Calibri"/>
                <a:cs typeface="Calibri"/>
                <a:sym typeface="Calibri"/>
              </a:rPr>
              <a:t> </a:t>
            </a:r>
            <a:r>
              <a:rPr lang="el-GR" sz="1800" i="0" u="none" strike="noStrike" cap="none" dirty="0">
                <a:solidFill>
                  <a:schemeClr val="dk1"/>
                </a:solidFill>
                <a:latin typeface="Calibri" panose="020F0502020204030204" pitchFamily="34" charset="0"/>
                <a:ea typeface="Calibri"/>
                <a:cs typeface="Calibri" panose="020F0502020204030204" pitchFamily="34" charset="0"/>
                <a:sym typeface="Calibri"/>
              </a:rPr>
              <a:t>→</a:t>
            </a:r>
            <a:r>
              <a:rPr lang="el-GR" sz="1800" i="0" u="none" strike="noStrike" cap="none" dirty="0">
                <a:solidFill>
                  <a:schemeClr val="dk1"/>
                </a:solidFill>
                <a:latin typeface="Calibri"/>
                <a:ea typeface="Calibri"/>
                <a:cs typeface="Calibri"/>
                <a:sym typeface="Calibri"/>
              </a:rPr>
              <a:t> </a:t>
            </a:r>
            <a:r>
              <a:rPr lang="el-GR" sz="1800" b="1" i="0" u="none" strike="noStrike" cap="none" dirty="0">
                <a:solidFill>
                  <a:srgbClr val="FF0000"/>
                </a:solidFill>
                <a:latin typeface="Calibri"/>
                <a:ea typeface="Calibri"/>
                <a:cs typeface="Calibri"/>
                <a:sym typeface="Calibri"/>
              </a:rPr>
              <a:t>έναρξη </a:t>
            </a:r>
            <a:r>
              <a:rPr lang="el-GR" sz="1800" b="1" i="0" u="none" strike="noStrike" cap="none" dirty="0" err="1">
                <a:solidFill>
                  <a:srgbClr val="FF0000"/>
                </a:solidFill>
                <a:latin typeface="Calibri"/>
                <a:ea typeface="Calibri"/>
                <a:cs typeface="Calibri"/>
                <a:sym typeface="Calibri"/>
              </a:rPr>
              <a:t>ιβουπροφαίνης</a:t>
            </a:r>
            <a:r>
              <a:rPr lang="el-GR" sz="1800" b="1" i="0" u="none" strike="noStrike" cap="none" dirty="0">
                <a:solidFill>
                  <a:srgbClr val="FF0000"/>
                </a:solidFill>
                <a:latin typeface="Calibri"/>
                <a:ea typeface="Calibri"/>
                <a:cs typeface="Calibri"/>
                <a:sym typeface="Calibri"/>
              </a:rPr>
              <a:t> και </a:t>
            </a:r>
            <a:r>
              <a:rPr lang="el-GR" sz="1800" b="1" i="0" u="none" strike="noStrike" cap="none" dirty="0" err="1">
                <a:solidFill>
                  <a:srgbClr val="FF0000"/>
                </a:solidFill>
                <a:latin typeface="Calibri"/>
                <a:ea typeface="Calibri"/>
                <a:cs typeface="Calibri"/>
                <a:sym typeface="Calibri"/>
              </a:rPr>
              <a:t>σπειρονολακτόνης</a:t>
            </a:r>
            <a:endParaRPr sz="1800" i="0" u="none" strike="noStrike" cap="none" dirty="0">
              <a:solidFill>
                <a:schemeClr val="dk1"/>
              </a:solidFill>
              <a:latin typeface="Calibri"/>
              <a:ea typeface="Calibri"/>
              <a:cs typeface="Calibri"/>
              <a:sym typeface="Calibri"/>
            </a:endParaRPr>
          </a:p>
          <a:p>
            <a:pPr marL="457200" marR="0" lvl="0" indent="-342900" algn="just" rtl="0">
              <a:lnSpc>
                <a:spcPct val="100000"/>
              </a:lnSpc>
              <a:spcBef>
                <a:spcPts val="1200"/>
              </a:spcBef>
              <a:spcAft>
                <a:spcPts val="0"/>
              </a:spcAft>
              <a:buClr>
                <a:schemeClr val="dk1"/>
              </a:buClr>
              <a:buSzPts val="1800"/>
              <a:buFont typeface="Arial"/>
              <a:buChar char="●"/>
            </a:pPr>
            <a:r>
              <a:rPr lang="el-GR" sz="1800" b="1" i="0" u="none" strike="noStrike" cap="none" dirty="0">
                <a:solidFill>
                  <a:schemeClr val="dk1"/>
                </a:solidFill>
                <a:highlight>
                  <a:srgbClr val="FFFF00"/>
                </a:highlight>
                <a:latin typeface="Calibri"/>
                <a:ea typeface="Calibri"/>
                <a:cs typeface="Calibri"/>
                <a:sym typeface="Calibri"/>
              </a:rPr>
              <a:t>28/12-11/04/202</a:t>
            </a:r>
            <a:r>
              <a:rPr lang="el-GR" sz="1800" b="1" dirty="0">
                <a:solidFill>
                  <a:schemeClr val="dk1"/>
                </a:solidFill>
                <a:highlight>
                  <a:srgbClr val="FFFF00"/>
                </a:highlight>
                <a:latin typeface="Calibri"/>
                <a:ea typeface="Calibri"/>
                <a:cs typeface="Calibri"/>
                <a:sym typeface="Calibri"/>
              </a:rPr>
              <a:t>3</a:t>
            </a:r>
            <a:r>
              <a:rPr lang="el-GR" sz="1800" b="1" i="0" u="none" strike="noStrike" cap="none" dirty="0">
                <a:solidFill>
                  <a:schemeClr val="dk1"/>
                </a:solidFill>
                <a:highlight>
                  <a:srgbClr val="FFFF00"/>
                </a:highlight>
                <a:latin typeface="Calibri"/>
                <a:ea typeface="Calibri"/>
                <a:cs typeface="Calibri"/>
                <a:sym typeface="Calibri"/>
              </a:rPr>
              <a:t>:</a:t>
            </a:r>
            <a:r>
              <a:rPr lang="el-GR" sz="1800" i="0" u="none" strike="noStrike" cap="none" dirty="0">
                <a:solidFill>
                  <a:schemeClr val="dk1"/>
                </a:solidFill>
                <a:highlight>
                  <a:srgbClr val="FFFF00"/>
                </a:highlight>
                <a:latin typeface="Calibri"/>
                <a:ea typeface="Calibri"/>
                <a:cs typeface="Calibri"/>
                <a:sym typeface="Calibri"/>
              </a:rPr>
              <a:t> Νοσηλεία Β’ Π/Δ ΑΧΕΠΑ για αποθεραπεία από ΜΕΘ. </a:t>
            </a:r>
            <a:endParaRPr sz="1800" i="0" u="none" strike="noStrike" cap="none" dirty="0">
              <a:solidFill>
                <a:schemeClr val="dk1"/>
              </a:solidFill>
              <a:highlight>
                <a:srgbClr val="FFFF00"/>
              </a:highlight>
              <a:latin typeface="Calibri"/>
              <a:ea typeface="Calibri"/>
              <a:cs typeface="Calibri"/>
              <a:sym typeface="Calibri"/>
            </a:endParaRPr>
          </a:p>
          <a:p>
            <a:pPr marL="685800" marR="0" lvl="0" indent="0" algn="just" rtl="0">
              <a:lnSpc>
                <a:spcPct val="100000"/>
              </a:lnSpc>
              <a:spcBef>
                <a:spcPts val="1200"/>
              </a:spcBef>
              <a:spcAft>
                <a:spcPts val="0"/>
              </a:spcAft>
              <a:buClr>
                <a:srgbClr val="000000"/>
              </a:buClr>
              <a:buSzPts val="1800"/>
              <a:buFont typeface="Arial"/>
              <a:buNone/>
            </a:pPr>
            <a:r>
              <a:rPr lang="el-GR" sz="1800" i="0" u="none" strike="noStrike" cap="none" dirty="0">
                <a:solidFill>
                  <a:schemeClr val="dk1"/>
                </a:solidFill>
                <a:latin typeface="Calibri"/>
                <a:ea typeface="Calibri"/>
                <a:cs typeface="Calibri"/>
                <a:sym typeface="Calibri"/>
              </a:rPr>
              <a:t>◦ Από τον ε/ε: </a:t>
            </a:r>
            <a:r>
              <a:rPr lang="el-GR" sz="1800" b="1" i="0" u="none" strike="noStrike" cap="none" dirty="0" err="1">
                <a:solidFill>
                  <a:srgbClr val="FF0000"/>
                </a:solidFill>
                <a:latin typeface="Calibri"/>
                <a:ea typeface="Calibri"/>
                <a:cs typeface="Calibri"/>
                <a:sym typeface="Calibri"/>
              </a:rPr>
              <a:t>υποχλωραιμική</a:t>
            </a:r>
            <a:r>
              <a:rPr lang="el-GR" sz="1800" b="1" i="0" u="none" strike="noStrike" cap="none" dirty="0">
                <a:solidFill>
                  <a:srgbClr val="FF0000"/>
                </a:solidFill>
                <a:latin typeface="Calibri"/>
                <a:ea typeface="Calibri"/>
                <a:cs typeface="Calibri"/>
                <a:sym typeface="Calibri"/>
              </a:rPr>
              <a:t> </a:t>
            </a:r>
            <a:r>
              <a:rPr lang="el-GR" sz="1800" b="1" i="0" u="none" strike="noStrike" cap="none" dirty="0" err="1">
                <a:solidFill>
                  <a:srgbClr val="FF0000"/>
                </a:solidFill>
                <a:latin typeface="Calibri"/>
                <a:ea typeface="Calibri"/>
                <a:cs typeface="Calibri"/>
                <a:sym typeface="Calibri"/>
              </a:rPr>
              <a:t>υποκαλιαιμική</a:t>
            </a:r>
            <a:r>
              <a:rPr lang="el-GR" sz="1800" b="1" i="0" u="none" strike="noStrike" cap="none" dirty="0">
                <a:solidFill>
                  <a:srgbClr val="FF0000"/>
                </a:solidFill>
                <a:latin typeface="Calibri"/>
                <a:ea typeface="Calibri"/>
                <a:cs typeface="Calibri"/>
                <a:sym typeface="Calibri"/>
              </a:rPr>
              <a:t> μεταβολική </a:t>
            </a:r>
            <a:r>
              <a:rPr lang="el-GR" sz="1800" b="1" i="0" u="none" strike="noStrike" cap="none" dirty="0" err="1">
                <a:solidFill>
                  <a:srgbClr val="FF0000"/>
                </a:solidFill>
                <a:latin typeface="Calibri"/>
                <a:ea typeface="Calibri"/>
                <a:cs typeface="Calibri"/>
                <a:sym typeface="Calibri"/>
              </a:rPr>
              <a:t>αλκάλωσ</a:t>
            </a:r>
            <a:r>
              <a:rPr lang="el-GR" sz="1800" b="1" dirty="0" err="1">
                <a:solidFill>
                  <a:srgbClr val="FF0000"/>
                </a:solidFill>
                <a:latin typeface="Calibri"/>
                <a:ea typeface="Calibri"/>
                <a:cs typeface="Calibri"/>
                <a:sym typeface="Calibri"/>
              </a:rPr>
              <a:t>η</a:t>
            </a:r>
            <a:r>
              <a:rPr lang="en-US" sz="1800" b="1" i="0" u="none" strike="noStrike" cap="none" dirty="0">
                <a:solidFill>
                  <a:srgbClr val="FF0000"/>
                </a:solidFill>
                <a:latin typeface="Calibri"/>
                <a:ea typeface="Calibri"/>
                <a:cs typeface="Calibri"/>
                <a:sym typeface="Calibri"/>
              </a:rPr>
              <a:t>,</a:t>
            </a:r>
            <a:r>
              <a:rPr lang="el-GR" sz="1800" b="1" i="0" u="none" strike="noStrike" cap="none" dirty="0">
                <a:solidFill>
                  <a:srgbClr val="FF0000"/>
                </a:solidFill>
                <a:latin typeface="Calibri"/>
                <a:ea typeface="Calibri"/>
                <a:cs typeface="Calibri"/>
                <a:sym typeface="Calibri"/>
              </a:rPr>
              <a:t> ήπια </a:t>
            </a:r>
            <a:r>
              <a:rPr lang="el-GR" sz="1800" b="1" i="0" u="none" strike="noStrike" cap="none" dirty="0" err="1">
                <a:solidFill>
                  <a:srgbClr val="FF0000"/>
                </a:solidFill>
                <a:latin typeface="Calibri"/>
                <a:ea typeface="Calibri"/>
                <a:cs typeface="Calibri"/>
                <a:sym typeface="Calibri"/>
              </a:rPr>
              <a:t>υπομαγνησιαιμία</a:t>
            </a:r>
            <a:endParaRPr sz="1800" b="1" i="0" u="none" strike="noStrike" cap="none" dirty="0">
              <a:solidFill>
                <a:srgbClr val="FF0000"/>
              </a:solidFill>
              <a:latin typeface="Calibri"/>
              <a:ea typeface="Calibri"/>
              <a:cs typeface="Calibri"/>
              <a:sym typeface="Calibri"/>
            </a:endParaRPr>
          </a:p>
          <a:p>
            <a:pPr marL="685800" marR="0" lvl="0" indent="0" algn="just" rtl="0">
              <a:lnSpc>
                <a:spcPct val="100000"/>
              </a:lnSpc>
              <a:spcBef>
                <a:spcPts val="1200"/>
              </a:spcBef>
              <a:spcAft>
                <a:spcPts val="0"/>
              </a:spcAft>
              <a:buClr>
                <a:srgbClr val="000000"/>
              </a:buClr>
              <a:buSzPts val="1800"/>
              <a:buFont typeface="Arial"/>
              <a:buNone/>
            </a:pPr>
            <a:r>
              <a:rPr lang="el-GR" sz="1800" i="0" u="none" strike="noStrike" cap="none" dirty="0">
                <a:solidFill>
                  <a:schemeClr val="dk1"/>
                </a:solidFill>
                <a:latin typeface="Calibri"/>
                <a:ea typeface="Calibri"/>
                <a:cs typeface="Calibri"/>
                <a:sym typeface="Calibri"/>
              </a:rPr>
              <a:t>◦ Περιοδικά εμπύρετα διάρκειας 2-3 ημερών</a:t>
            </a:r>
            <a:endParaRPr sz="1800" i="0" u="none" strike="noStrike" cap="none" dirty="0">
              <a:solidFill>
                <a:schemeClr val="dk1"/>
              </a:solidFill>
              <a:latin typeface="Calibri"/>
              <a:ea typeface="Calibri"/>
              <a:cs typeface="Calibri"/>
              <a:sym typeface="Calibri"/>
            </a:endParaRPr>
          </a:p>
          <a:p>
            <a:pPr marL="685800" marR="0" lvl="0" indent="0" algn="just" rtl="0">
              <a:lnSpc>
                <a:spcPct val="100000"/>
              </a:lnSpc>
              <a:spcBef>
                <a:spcPts val="1200"/>
              </a:spcBef>
              <a:spcAft>
                <a:spcPts val="0"/>
              </a:spcAft>
              <a:buClr>
                <a:srgbClr val="000000"/>
              </a:buClr>
              <a:buSzPts val="1800"/>
              <a:buFont typeface="Arial"/>
              <a:buNone/>
            </a:pPr>
            <a:r>
              <a:rPr lang="el-GR" sz="1800" i="0" u="none" strike="noStrike" cap="none" dirty="0">
                <a:solidFill>
                  <a:schemeClr val="dk1"/>
                </a:solidFill>
                <a:latin typeface="Calibri"/>
                <a:ea typeface="Calibri"/>
                <a:cs typeface="Calibri"/>
                <a:sym typeface="Calibri"/>
              </a:rPr>
              <a:t>◦ </a:t>
            </a:r>
            <a:r>
              <a:rPr lang="el-GR" sz="1800" b="1" i="0" u="none" strike="noStrike" cap="none" dirty="0">
                <a:solidFill>
                  <a:srgbClr val="FF0000"/>
                </a:solidFill>
                <a:latin typeface="Calibri"/>
                <a:ea typeface="Calibri"/>
                <a:cs typeface="Calibri"/>
                <a:sym typeface="Calibri"/>
              </a:rPr>
              <a:t>Σύσταση για </a:t>
            </a:r>
            <a:r>
              <a:rPr lang="el-GR" sz="1800" b="1" dirty="0">
                <a:solidFill>
                  <a:srgbClr val="FF0000"/>
                </a:solidFill>
                <a:latin typeface="Calibri"/>
                <a:ea typeface="Calibri"/>
                <a:cs typeface="Calibri"/>
                <a:sym typeface="Calibri"/>
              </a:rPr>
              <a:t>διενέργεια</a:t>
            </a:r>
            <a:r>
              <a:rPr lang="el-GR" sz="1800" b="1" i="0" u="none" strike="noStrike" cap="none" dirty="0">
                <a:solidFill>
                  <a:srgbClr val="FF0000"/>
                </a:solidFill>
                <a:latin typeface="Calibri"/>
                <a:ea typeface="Calibri"/>
                <a:cs typeface="Calibri"/>
                <a:sym typeface="Calibri"/>
              </a:rPr>
              <a:t> γονιδιακού ελέγχου για σύνδρομο </a:t>
            </a:r>
            <a:r>
              <a:rPr lang="el-GR" sz="1800" b="1" i="0" u="none" strike="noStrike" cap="none" dirty="0" err="1">
                <a:solidFill>
                  <a:srgbClr val="FF0000"/>
                </a:solidFill>
                <a:latin typeface="Calibri"/>
                <a:ea typeface="Calibri"/>
                <a:cs typeface="Calibri"/>
                <a:sym typeface="Calibri"/>
              </a:rPr>
              <a:t>Bartter</a:t>
            </a:r>
            <a:r>
              <a:rPr lang="el-GR" sz="1800" b="1" i="0" u="none" strike="noStrike" cap="none" dirty="0">
                <a:solidFill>
                  <a:srgbClr val="FF0000"/>
                </a:solidFill>
                <a:latin typeface="Calibri"/>
                <a:ea typeface="Calibri"/>
                <a:cs typeface="Calibri"/>
                <a:sym typeface="Calibri"/>
              </a:rPr>
              <a:t>, οι γονείς όμως αρνήθηκαν.</a:t>
            </a:r>
            <a:r>
              <a:rPr lang="el-GR" sz="1800" b="1" i="0" u="none" strike="noStrike" cap="none" dirty="0">
                <a:solidFill>
                  <a:schemeClr val="dk1"/>
                </a:solidFill>
                <a:latin typeface="Calibri"/>
                <a:ea typeface="Calibri"/>
                <a:cs typeface="Calibri"/>
                <a:sym typeface="Calibri"/>
              </a:rPr>
              <a:t> </a:t>
            </a:r>
            <a:endParaRPr sz="18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1200"/>
              </a:spcBef>
              <a:spcAft>
                <a:spcPts val="0"/>
              </a:spcAft>
              <a:buClr>
                <a:srgbClr val="000000"/>
              </a:buClr>
              <a:buSzPts val="1800"/>
              <a:buFont typeface="Arial"/>
              <a:buNone/>
            </a:pPr>
            <a:r>
              <a:rPr lang="el-GR" sz="1800" b="1" i="0" u="none" strike="noStrike" cap="none" dirty="0">
                <a:solidFill>
                  <a:schemeClr val="dk1"/>
                </a:solidFill>
                <a:highlight>
                  <a:srgbClr val="FFFF00"/>
                </a:highlight>
                <a:latin typeface="Calibri"/>
                <a:ea typeface="Calibri"/>
                <a:cs typeface="Calibri"/>
                <a:sym typeface="Calibri"/>
              </a:rPr>
              <a:t>Οικογενειακό ιστορικό</a:t>
            </a:r>
            <a:r>
              <a:rPr lang="el-GR" sz="1800" i="0" u="none" strike="noStrike" cap="none" dirty="0">
                <a:solidFill>
                  <a:schemeClr val="dk1"/>
                </a:solidFill>
                <a:highlight>
                  <a:srgbClr val="FFFF00"/>
                </a:highlight>
                <a:latin typeface="Calibri"/>
                <a:ea typeface="Calibri"/>
                <a:cs typeface="Calibri"/>
                <a:sym typeface="Calibri"/>
              </a:rPr>
              <a:t>: γονείς δεύτερα ξαδέρφια (μητρική γιαγιά και πατρική γιαγιά: αδερφές)</a:t>
            </a:r>
            <a:endParaRPr sz="1800" i="0" u="none" strike="noStrike" cap="none" dirty="0">
              <a:solidFill>
                <a:schemeClr val="dk1"/>
              </a:solidFill>
              <a:highlight>
                <a:srgbClr val="FFFF00"/>
              </a:highlight>
              <a:latin typeface="Calibri"/>
              <a:ea typeface="Calibri"/>
              <a:cs typeface="Calibri"/>
              <a:sym typeface="Calibri"/>
            </a:endParaRPr>
          </a:p>
        </p:txBody>
      </p:sp>
      <p:sp>
        <p:nvSpPr>
          <p:cNvPr id="110" name="Google Shape;1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9"/>
          <p:cNvSpPr txBox="1">
            <a:spLocks noGrp="1"/>
          </p:cNvSpPr>
          <p:nvPr>
            <p:ph type="body" idx="1"/>
          </p:nvPr>
        </p:nvSpPr>
        <p:spPr>
          <a:xfrm>
            <a:off x="838200" y="1560931"/>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just" rtl="0">
              <a:lnSpc>
                <a:spcPct val="90000"/>
              </a:lnSpc>
              <a:spcBef>
                <a:spcPts val="0"/>
              </a:spcBef>
              <a:spcAft>
                <a:spcPts val="0"/>
              </a:spcAft>
              <a:buClr>
                <a:schemeClr val="dk1"/>
              </a:buClr>
              <a:buSzPct val="100000"/>
              <a:buChar char="•"/>
            </a:pPr>
            <a:r>
              <a:rPr lang="el-GR"/>
              <a:t>Parmar MS, Muppidi V, Bashir K. Gitelman Syndrome. In: StatPearls. Treasure Island (FL): StatPearls Publishing; May 16, 2023.</a:t>
            </a:r>
            <a:endParaRPr/>
          </a:p>
          <a:p>
            <a:pPr marL="228600" lvl="0" indent="-228600" algn="just" rtl="0">
              <a:lnSpc>
                <a:spcPct val="90000"/>
              </a:lnSpc>
              <a:spcBef>
                <a:spcPts val="1000"/>
              </a:spcBef>
              <a:spcAft>
                <a:spcPts val="0"/>
              </a:spcAft>
              <a:buClr>
                <a:schemeClr val="dk1"/>
              </a:buClr>
              <a:buSzPct val="100000"/>
              <a:buChar char="•"/>
            </a:pPr>
            <a:r>
              <a:rPr lang="el-GR"/>
              <a:t>Vargas-Poussou R, Dahan K, Kahila D, et al. Spectrum of mutations in Gitelman syndrome. J Am Soc Nephrol. 2011;22(4):693-703. doi:10.1681/ASN.2010090907</a:t>
            </a:r>
            <a:endParaRPr/>
          </a:p>
          <a:p>
            <a:pPr marL="228600" lvl="0" indent="-228600" algn="just" rtl="0">
              <a:lnSpc>
                <a:spcPct val="90000"/>
              </a:lnSpc>
              <a:spcBef>
                <a:spcPts val="1000"/>
              </a:spcBef>
              <a:spcAft>
                <a:spcPts val="0"/>
              </a:spcAft>
              <a:buClr>
                <a:schemeClr val="dk1"/>
              </a:buClr>
              <a:buSzPct val="100000"/>
              <a:buChar char="•"/>
            </a:pPr>
            <a:r>
              <a:rPr lang="el-GR"/>
              <a:t>Fujimura J, Nozu K, Yamamura T, et al. Clinical and Genetic Characteristics in Patients With Gitelman Syndrome. Kidney Int Rep. 2018;4(1):119-125. Published 2018 Sep 28. doi:10.1016/j.ekir.2018.09.015</a:t>
            </a:r>
            <a:endParaRPr/>
          </a:p>
          <a:p>
            <a:pPr marL="228600" lvl="0" indent="-228600" algn="just" rtl="0">
              <a:lnSpc>
                <a:spcPct val="90000"/>
              </a:lnSpc>
              <a:spcBef>
                <a:spcPts val="1000"/>
              </a:spcBef>
              <a:spcAft>
                <a:spcPts val="0"/>
              </a:spcAft>
              <a:buClr>
                <a:schemeClr val="dk1"/>
              </a:buClr>
              <a:buSzPct val="100000"/>
              <a:buChar char="•"/>
            </a:pPr>
            <a:r>
              <a:rPr lang="el-GR"/>
              <a:t>Besouw MTP, Kleta R, Bockenhauer D. Bartter and Gitelman syndromes: Questions of class. Pediatr Nephrol. 2020;35(10):1815-1824. doi:10.1007/s00467-019-04371-y</a:t>
            </a:r>
            <a:endParaRPr/>
          </a:p>
          <a:p>
            <a:pPr marL="228600" lvl="0" indent="-228600" algn="just" rtl="0">
              <a:lnSpc>
                <a:spcPct val="90000"/>
              </a:lnSpc>
              <a:spcBef>
                <a:spcPts val="1000"/>
              </a:spcBef>
              <a:spcAft>
                <a:spcPts val="0"/>
              </a:spcAft>
              <a:buClr>
                <a:schemeClr val="dk1"/>
              </a:buClr>
              <a:buSzPct val="100000"/>
              <a:buChar char="•"/>
            </a:pPr>
            <a:r>
              <a:rPr lang="el-GR"/>
              <a:t>Fulchiero R, Seo-Mayer P. Bartter Syndrome and Gitelman Syndrome. Pediatr Clin North Am. 2019;66(1):121-134. doi:10.1016/j.pcl.2018.08.010</a:t>
            </a:r>
            <a:endParaRPr/>
          </a:p>
          <a:p>
            <a:pPr marL="228600" lvl="0" indent="-228600" algn="just" rtl="0">
              <a:lnSpc>
                <a:spcPct val="90000"/>
              </a:lnSpc>
              <a:spcBef>
                <a:spcPts val="1000"/>
              </a:spcBef>
              <a:spcAft>
                <a:spcPts val="0"/>
              </a:spcAft>
              <a:buClr>
                <a:schemeClr val="dk1"/>
              </a:buClr>
              <a:buSzPct val="100000"/>
              <a:buChar char="•"/>
            </a:pPr>
            <a:r>
              <a:rPr lang="el-GR"/>
              <a:t>Kleta R, Bockenhauer D. Salt-Losing Tubulopathies in Children: What's New, What's Controversial?. J Am Soc Nephrol. 2018;29(3):727-739. doi:10.1681/ASN.2017060600</a:t>
            </a:r>
            <a:endParaRPr/>
          </a:p>
          <a:p>
            <a:pPr marL="228600" lvl="0" indent="-228600" algn="just" rtl="0">
              <a:lnSpc>
                <a:spcPct val="90000"/>
              </a:lnSpc>
              <a:spcBef>
                <a:spcPts val="1000"/>
              </a:spcBef>
              <a:spcAft>
                <a:spcPts val="0"/>
              </a:spcAft>
              <a:buClr>
                <a:schemeClr val="dk1"/>
              </a:buClr>
              <a:buSzPct val="100000"/>
              <a:buChar char="•"/>
            </a:pPr>
            <a:r>
              <a:rPr lang="el-GR"/>
              <a:t>Nozu K, Yamamura T, Horinouchi T, et al. Inherited salt-losing tubulopathy: An old condition but a new category of tubulopathy. Pediatr Int. 2020;62(4):428-437. doi:10.1111/ped.14089</a:t>
            </a:r>
            <a:endParaRPr/>
          </a:p>
        </p:txBody>
      </p:sp>
      <p:sp>
        <p:nvSpPr>
          <p:cNvPr id="406" name="Google Shape;406;p29"/>
          <p:cNvSpPr txBox="1"/>
          <p:nvPr/>
        </p:nvSpPr>
        <p:spPr>
          <a:xfrm>
            <a:off x="2209800" y="466723"/>
            <a:ext cx="7772400" cy="42862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200"/>
              <a:buFont typeface="Calibri"/>
              <a:buNone/>
            </a:pPr>
            <a:r>
              <a:rPr lang="el-GR" sz="2200" b="1" i="0" u="none" strike="noStrike" cap="none">
                <a:solidFill>
                  <a:schemeClr val="dk1"/>
                </a:solidFill>
                <a:latin typeface="Calibri"/>
                <a:ea typeface="Calibri"/>
                <a:cs typeface="Calibri"/>
                <a:sym typeface="Calibri"/>
              </a:rPr>
              <a:t>Βιβλιογραφία</a:t>
            </a:r>
            <a:endParaRPr sz="1400" b="0" i="0" u="none" strike="noStrike" cap="none">
              <a:solidFill>
                <a:srgbClr val="000000"/>
              </a:solidFill>
              <a:latin typeface="Arial"/>
              <a:ea typeface="Arial"/>
              <a:cs typeface="Arial"/>
              <a:sym typeface="Arial"/>
            </a:endParaRPr>
          </a:p>
        </p:txBody>
      </p:sp>
      <p:sp>
        <p:nvSpPr>
          <p:cNvPr id="407" name="Google Shape;4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4A8A5F-F8AE-A53E-A5D8-0D1753755261}"/>
              </a:ext>
            </a:extLst>
          </p:cNvPr>
          <p:cNvSpPr>
            <a:spLocks noGrp="1"/>
          </p:cNvSpPr>
          <p:nvPr>
            <p:ph type="title"/>
          </p:nvPr>
        </p:nvSpPr>
        <p:spPr>
          <a:xfrm>
            <a:off x="414973" y="2183026"/>
            <a:ext cx="4620584" cy="2251316"/>
          </a:xfrm>
        </p:spPr>
        <p:txBody>
          <a:bodyPr vert="horz" lIns="91440" tIns="45720" rIns="91440" bIns="45720" rtlCol="0" anchor="b">
            <a:normAutofit/>
          </a:bodyPr>
          <a:lstStyle/>
          <a:p>
            <a:pPr algn="ctr"/>
            <a:r>
              <a:rPr lang="en-US" sz="3600" dirty="0"/>
              <a:t>‘’Great things are not done by one person. They’re done by a team of people’’</a:t>
            </a:r>
            <a:endParaRPr lang="en-US" sz="3600" kern="1200" dirty="0">
              <a:solidFill>
                <a:schemeClr val="tx1"/>
              </a:solidFill>
              <a:latin typeface="+mj-lt"/>
              <a:ea typeface="+mj-ea"/>
              <a:cs typeface="+mj-cs"/>
            </a:endParaRPr>
          </a:p>
        </p:txBody>
      </p:sp>
      <p:pic>
        <p:nvPicPr>
          <p:cNvPr id="6" name="image3.jpeg" descr="Graphical user interface, text&#10;&#10;Description automatically generated">
            <a:extLst>
              <a:ext uri="{FF2B5EF4-FFF2-40B4-BE49-F238E27FC236}">
                <a16:creationId xmlns:a16="http://schemas.microsoft.com/office/drawing/2014/main" id="{AB20980F-0BBB-F1E2-C3AE-0C3D711E9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0512" y="36264919"/>
            <a:ext cx="6340818" cy="11653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Αριστοτέλειο Πανεπιστήμιο: Ιατρική Ερευνητική Μεθοδολογία">
            <a:extLst>
              <a:ext uri="{FF2B5EF4-FFF2-40B4-BE49-F238E27FC236}">
                <a16:creationId xmlns:a16="http://schemas.microsoft.com/office/drawing/2014/main" id="{820E0733-8F3B-5D24-0042-E59D3055AD3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795" r="11205"/>
          <a:stretch/>
        </p:blipFill>
        <p:spPr bwMode="auto">
          <a:xfrm>
            <a:off x="6374710" y="1135046"/>
            <a:ext cx="5402317" cy="405173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5AE8F8CD-6F9D-3FB9-BCB0-C95E6F7E484B}"/>
              </a:ext>
            </a:extLst>
          </p:cNvPr>
          <p:cNvSpPr txBox="1">
            <a:spLocks/>
          </p:cNvSpPr>
          <p:nvPr/>
        </p:nvSpPr>
        <p:spPr>
          <a:xfrm>
            <a:off x="156411" y="4655992"/>
            <a:ext cx="4620584" cy="300524"/>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t>~ Steve Jobs ~</a:t>
            </a:r>
          </a:p>
        </p:txBody>
      </p:sp>
      <p:sp>
        <p:nvSpPr>
          <p:cNvPr id="4" name="TextBox 3">
            <a:extLst>
              <a:ext uri="{FF2B5EF4-FFF2-40B4-BE49-F238E27FC236}">
                <a16:creationId xmlns:a16="http://schemas.microsoft.com/office/drawing/2014/main" id="{C520B1AB-42DA-729A-7F5A-CE0F76299474}"/>
              </a:ext>
            </a:extLst>
          </p:cNvPr>
          <p:cNvSpPr txBox="1"/>
          <p:nvPr/>
        </p:nvSpPr>
        <p:spPr>
          <a:xfrm>
            <a:off x="414973" y="1411004"/>
            <a:ext cx="4620585" cy="400110"/>
          </a:xfrm>
          <a:prstGeom prst="rect">
            <a:avLst/>
          </a:prstGeom>
          <a:noFill/>
        </p:spPr>
        <p:txBody>
          <a:bodyPr wrap="square" rtlCol="0">
            <a:spAutoFit/>
          </a:bodyPr>
          <a:lstStyle/>
          <a:p>
            <a:pPr algn="ctr"/>
            <a:r>
              <a:rPr lang="el-GR" sz="2000" b="1" dirty="0">
                <a:latin typeface="Calibri" panose="020F0502020204030204" pitchFamily="34" charset="0"/>
                <a:cs typeface="Calibri" panose="020F0502020204030204" pitchFamily="34" charset="0"/>
              </a:rPr>
              <a:t>Ευχαριστούμε για την προσοχή σας!</a:t>
            </a:r>
            <a:endParaRPr lang="x-none"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740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e3c73480d5_0_18"/>
          <p:cNvSpPr txBox="1">
            <a:spLocks noGrp="1"/>
          </p:cNvSpPr>
          <p:nvPr>
            <p:ph type="title"/>
          </p:nvPr>
        </p:nvSpPr>
        <p:spPr>
          <a:xfrm>
            <a:off x="760255" y="1441779"/>
            <a:ext cx="10515600" cy="60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ct val="45454"/>
              <a:buNone/>
            </a:pPr>
            <a:r>
              <a:rPr lang="el-GR" sz="2000" b="1" dirty="0"/>
              <a:t>Παρουσίαση Περιστατικού</a:t>
            </a:r>
            <a:br>
              <a:rPr lang="el-GR" sz="2000" b="1" dirty="0"/>
            </a:br>
            <a:r>
              <a:rPr lang="el-GR" sz="2000" b="1" dirty="0"/>
              <a:t>(ΙΙ)</a:t>
            </a:r>
            <a:endParaRPr sz="2000" b="1" dirty="0"/>
          </a:p>
        </p:txBody>
      </p:sp>
      <p:sp>
        <p:nvSpPr>
          <p:cNvPr id="117" name="Google Shape;117;g1e3c73480d5_0_18"/>
          <p:cNvSpPr txBox="1">
            <a:spLocks noGrp="1"/>
          </p:cNvSpPr>
          <p:nvPr>
            <p:ph type="body" idx="1"/>
          </p:nvPr>
        </p:nvSpPr>
        <p:spPr>
          <a:xfrm>
            <a:off x="760255" y="2595243"/>
            <a:ext cx="11004683" cy="2909143"/>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1000"/>
              </a:spcBef>
              <a:spcAft>
                <a:spcPts val="0"/>
              </a:spcAft>
              <a:buSzPts val="1800"/>
              <a:buNone/>
            </a:pPr>
            <a:r>
              <a:rPr lang="el-GR" sz="2000" b="1" dirty="0"/>
              <a:t>Πορεία νόσου:</a:t>
            </a:r>
            <a:endParaRPr sz="2000" b="1" dirty="0"/>
          </a:p>
          <a:p>
            <a:pPr marL="457200" lvl="0" indent="-355600" algn="just" rtl="0">
              <a:lnSpc>
                <a:spcPct val="90000"/>
              </a:lnSpc>
              <a:spcBef>
                <a:spcPts val="1000"/>
              </a:spcBef>
              <a:spcAft>
                <a:spcPts val="0"/>
              </a:spcAft>
              <a:buSzPts val="2000"/>
              <a:buChar char="•"/>
            </a:pPr>
            <a:r>
              <a:rPr lang="el-GR" sz="2000" b="1" u="sng" dirty="0"/>
              <a:t>περιοδικά εμπύρετα,</a:t>
            </a:r>
            <a:r>
              <a:rPr lang="el-GR" sz="2000" b="1" dirty="0"/>
              <a:t>  </a:t>
            </a:r>
            <a:r>
              <a:rPr lang="el-GR" sz="2000" dirty="0"/>
              <a:t>χωρίς αύξηση των δεικτών φλεγμονής</a:t>
            </a:r>
            <a:endParaRPr sz="2000" dirty="0"/>
          </a:p>
          <a:p>
            <a:pPr marL="457200" lvl="0" indent="-355600" algn="just" rtl="0">
              <a:lnSpc>
                <a:spcPct val="115000"/>
              </a:lnSpc>
              <a:spcBef>
                <a:spcPts val="0"/>
              </a:spcBef>
              <a:spcAft>
                <a:spcPts val="0"/>
              </a:spcAft>
              <a:buSzPts val="2000"/>
              <a:buChar char="•"/>
            </a:pPr>
            <a:r>
              <a:rPr lang="el-GR" sz="2000" dirty="0"/>
              <a:t>ε/ε: </a:t>
            </a:r>
            <a:r>
              <a:rPr lang="el-GR" sz="2000" b="1" dirty="0" err="1">
                <a:solidFill>
                  <a:srgbClr val="FF0000"/>
                </a:solidFill>
              </a:rPr>
              <a:t>υποκαλιαιμική</a:t>
            </a:r>
            <a:r>
              <a:rPr lang="el-GR" sz="2000" b="1" dirty="0">
                <a:solidFill>
                  <a:srgbClr val="FF0000"/>
                </a:solidFill>
              </a:rPr>
              <a:t> μεταβολική </a:t>
            </a:r>
            <a:r>
              <a:rPr lang="el-GR" sz="2000" b="1" dirty="0" err="1">
                <a:solidFill>
                  <a:srgbClr val="FF0000"/>
                </a:solidFill>
              </a:rPr>
              <a:t>αλκάλωση</a:t>
            </a:r>
            <a:r>
              <a:rPr lang="el-GR" sz="2000" b="1" dirty="0">
                <a:solidFill>
                  <a:srgbClr val="FF0000"/>
                </a:solidFill>
              </a:rPr>
              <a:t> </a:t>
            </a:r>
            <a:r>
              <a:rPr lang="el-GR" sz="2000" dirty="0"/>
              <a:t>με αυξημένες ανάγκες KCL και </a:t>
            </a:r>
            <a:r>
              <a:rPr lang="el-GR" sz="2000" dirty="0" err="1"/>
              <a:t>NaCl</a:t>
            </a:r>
            <a:endParaRPr sz="2000" dirty="0"/>
          </a:p>
          <a:p>
            <a:pPr marL="0" lvl="0" indent="0" algn="just" rtl="0">
              <a:lnSpc>
                <a:spcPct val="115000"/>
              </a:lnSpc>
              <a:spcBef>
                <a:spcPts val="1200"/>
              </a:spcBef>
              <a:spcAft>
                <a:spcPts val="0"/>
              </a:spcAft>
              <a:buSzPts val="1800"/>
              <a:buNone/>
            </a:pPr>
            <a:r>
              <a:rPr lang="el-GR" sz="2000" b="1" dirty="0" err="1"/>
              <a:t>Παιδονεφρολογική</a:t>
            </a:r>
            <a:r>
              <a:rPr lang="el-GR" sz="2000" b="1" dirty="0"/>
              <a:t> εκτίμηση:</a:t>
            </a:r>
            <a:r>
              <a:rPr lang="el-GR" sz="2000" dirty="0"/>
              <a:t> </a:t>
            </a:r>
            <a:endParaRPr sz="2000" dirty="0"/>
          </a:p>
          <a:p>
            <a:pPr marL="457200" lvl="0" indent="-355600" algn="just" rtl="0">
              <a:lnSpc>
                <a:spcPct val="115000"/>
              </a:lnSpc>
              <a:spcBef>
                <a:spcPts val="1200"/>
              </a:spcBef>
              <a:spcAft>
                <a:spcPts val="0"/>
              </a:spcAft>
              <a:buSzPts val="2000"/>
              <a:buChar char="•"/>
            </a:pPr>
            <a:r>
              <a:rPr lang="el-GR" sz="2000" dirty="0"/>
              <a:t>αύξηση της </a:t>
            </a:r>
            <a:r>
              <a:rPr lang="el-GR" sz="2000" dirty="0" err="1"/>
              <a:t>ιβουπροφαίνης</a:t>
            </a:r>
            <a:r>
              <a:rPr lang="el-GR" sz="2000" dirty="0"/>
              <a:t>: 25 </a:t>
            </a:r>
            <a:r>
              <a:rPr lang="el-GR" sz="2000" dirty="0" err="1"/>
              <a:t>mg</a:t>
            </a:r>
            <a:r>
              <a:rPr lang="el-GR" sz="2000" dirty="0"/>
              <a:t> x 3                                      </a:t>
            </a:r>
            <a:endParaRPr sz="2000" dirty="0"/>
          </a:p>
          <a:p>
            <a:pPr marL="457200" lvl="0" indent="-355600" algn="just" rtl="0">
              <a:lnSpc>
                <a:spcPct val="115000"/>
              </a:lnSpc>
              <a:spcBef>
                <a:spcPts val="0"/>
              </a:spcBef>
              <a:spcAft>
                <a:spcPts val="0"/>
              </a:spcAft>
              <a:buSzPts val="2000"/>
              <a:buChar char="•"/>
            </a:pPr>
            <a:r>
              <a:rPr lang="el-GR" sz="2000" dirty="0"/>
              <a:t>μείωση της δόσης της </a:t>
            </a:r>
            <a:r>
              <a:rPr lang="el-GR" sz="2000" dirty="0" err="1"/>
              <a:t>σπιρονολακτόνης</a:t>
            </a:r>
            <a:r>
              <a:rPr lang="el-GR" sz="2000" dirty="0"/>
              <a:t> στο μισό: 3 </a:t>
            </a:r>
            <a:r>
              <a:rPr lang="el-GR" sz="2000" dirty="0" err="1"/>
              <a:t>mg</a:t>
            </a:r>
            <a:r>
              <a:rPr lang="el-GR" sz="2000" dirty="0"/>
              <a:t> x 2</a:t>
            </a:r>
            <a:endParaRPr sz="2000" dirty="0"/>
          </a:p>
          <a:p>
            <a:pPr marL="457200" lvl="0" indent="-355600" algn="just" rtl="0">
              <a:lnSpc>
                <a:spcPct val="115000"/>
              </a:lnSpc>
              <a:spcBef>
                <a:spcPts val="0"/>
              </a:spcBef>
              <a:spcAft>
                <a:spcPts val="0"/>
              </a:spcAft>
              <a:buSzPts val="2000"/>
              <a:buChar char="•"/>
            </a:pPr>
            <a:r>
              <a:rPr lang="el-GR" sz="2000" b="1" dirty="0">
                <a:solidFill>
                  <a:srgbClr val="FF0000"/>
                </a:solidFill>
              </a:rPr>
              <a:t>εστάλη γονιδιακός έλεγχος στο Γ.Ν. Παπαγεωργίου (εκκρεμεί)</a:t>
            </a:r>
            <a:endParaRPr sz="2000" dirty="0"/>
          </a:p>
        </p:txBody>
      </p:sp>
      <p:sp>
        <p:nvSpPr>
          <p:cNvPr id="118" name="Google Shape;118;g1e3c73480d5_0_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p:nvPr/>
        </p:nvSpPr>
        <p:spPr>
          <a:xfrm>
            <a:off x="1251853" y="187077"/>
            <a:ext cx="10671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l-GR" sz="3000" b="1" i="0" u="none" strike="noStrike" cap="none">
                <a:solidFill>
                  <a:schemeClr val="dk1"/>
                </a:solidFill>
                <a:latin typeface="Calibri"/>
                <a:ea typeface="Calibri"/>
                <a:cs typeface="Calibri"/>
                <a:sym typeface="Calibri"/>
              </a:rPr>
              <a:t>Στοιχεία Νεφρικής Λειτουργίας </a:t>
            </a:r>
            <a:endParaRPr sz="3000" b="1" i="0" u="none" strike="noStrike" cap="none">
              <a:solidFill>
                <a:schemeClr val="dk1"/>
              </a:solidFill>
              <a:latin typeface="Calibri"/>
              <a:ea typeface="Calibri"/>
              <a:cs typeface="Calibri"/>
              <a:sym typeface="Calibri"/>
            </a:endParaRPr>
          </a:p>
        </p:txBody>
      </p:sp>
      <p:sp>
        <p:nvSpPr>
          <p:cNvPr id="125" name="Google Shape;125;p4"/>
          <p:cNvSpPr txBox="1"/>
          <p:nvPr/>
        </p:nvSpPr>
        <p:spPr>
          <a:xfrm>
            <a:off x="4614472" y="6443798"/>
            <a:ext cx="21024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l-GR" sz="1100" b="1" i="0" u="none" strike="noStrike" cap="none">
                <a:solidFill>
                  <a:schemeClr val="dk1"/>
                </a:solidFill>
                <a:latin typeface="Calibri"/>
                <a:ea typeface="Calibri"/>
                <a:cs typeface="Calibri"/>
                <a:sym typeface="Calibri"/>
              </a:rPr>
              <a:t>created with: biorender.com </a:t>
            </a:r>
            <a:endParaRPr sz="1100" b="1" i="0" u="none" strike="noStrike" cap="none">
              <a:solidFill>
                <a:schemeClr val="dk1"/>
              </a:solidFill>
              <a:latin typeface="Calibri"/>
              <a:ea typeface="Calibri"/>
              <a:cs typeface="Calibri"/>
              <a:sym typeface="Calibri"/>
            </a:endParaRPr>
          </a:p>
        </p:txBody>
      </p:sp>
      <p:pic>
        <p:nvPicPr>
          <p:cNvPr id="126" name="Google Shape;126;p4"/>
          <p:cNvPicPr preferRelativeResize="0"/>
          <p:nvPr/>
        </p:nvPicPr>
        <p:blipFill rotWithShape="1">
          <a:blip r:embed="rId3">
            <a:alphaModFix/>
          </a:blip>
          <a:srcRect t="2643" r="278"/>
          <a:stretch/>
        </p:blipFill>
        <p:spPr>
          <a:xfrm>
            <a:off x="4780050" y="1156455"/>
            <a:ext cx="7202151" cy="5267845"/>
          </a:xfrm>
          <a:prstGeom prst="rect">
            <a:avLst/>
          </a:prstGeom>
          <a:noFill/>
          <a:ln>
            <a:noFill/>
          </a:ln>
        </p:spPr>
      </p:pic>
      <p:sp>
        <p:nvSpPr>
          <p:cNvPr id="127" name="Google Shape;127;p4"/>
          <p:cNvSpPr txBox="1"/>
          <p:nvPr/>
        </p:nvSpPr>
        <p:spPr>
          <a:xfrm>
            <a:off x="177530" y="1156439"/>
            <a:ext cx="4366517" cy="92328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GR" sz="1800" b="1" i="0" u="none" strike="noStrike" cap="none">
                <a:solidFill>
                  <a:srgbClr val="FF0000"/>
                </a:solidFill>
                <a:latin typeface="Calibri"/>
                <a:ea typeface="Calibri"/>
                <a:cs typeface="Calibri"/>
                <a:sym typeface="Calibri"/>
              </a:rPr>
              <a:t>Εγγύς εσπειραμένο σωληνάριο</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l-GR" sz="1800" b="1" i="0" u="none" strike="noStrike" cap="none">
                <a:solidFill>
                  <a:schemeClr val="dk1"/>
                </a:solidFill>
                <a:latin typeface="Calibri"/>
                <a:ea typeface="Calibri"/>
                <a:cs typeface="Calibri"/>
                <a:sym typeface="Calibri"/>
              </a:rPr>
              <a:t>Επαναρρόφηση</a:t>
            </a:r>
            <a:r>
              <a:rPr lang="el-GR"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l-GR" sz="1800" b="0" i="0" u="none" strike="noStrike" cap="none">
                <a:solidFill>
                  <a:schemeClr val="dk1"/>
                </a:solidFill>
                <a:latin typeface="Calibri"/>
                <a:ea typeface="Calibri"/>
                <a:cs typeface="Calibri"/>
                <a:sym typeface="Calibri"/>
              </a:rPr>
              <a:t>H</a:t>
            </a:r>
            <a:r>
              <a:rPr lang="el-GR" sz="1800" b="0" i="0" u="none" strike="noStrike" cap="none" baseline="-25000">
                <a:solidFill>
                  <a:schemeClr val="dk1"/>
                </a:solidFill>
                <a:latin typeface="Calibri"/>
                <a:ea typeface="Calibri"/>
                <a:cs typeface="Calibri"/>
                <a:sym typeface="Calibri"/>
              </a:rPr>
              <a:t>2</a:t>
            </a:r>
            <a:r>
              <a:rPr lang="el-GR" sz="1800" b="0" i="0" u="none" strike="noStrike" cap="none">
                <a:solidFill>
                  <a:schemeClr val="dk1"/>
                </a:solidFill>
                <a:latin typeface="Calibri"/>
                <a:ea typeface="Calibri"/>
                <a:cs typeface="Calibri"/>
                <a:sym typeface="Calibri"/>
              </a:rPr>
              <a:t>0, Na</a:t>
            </a:r>
            <a:r>
              <a:rPr lang="el-GR" sz="1800" b="0" i="0" u="none" strike="noStrike" cap="none" baseline="30000">
                <a:solidFill>
                  <a:schemeClr val="dk1"/>
                </a:solidFill>
                <a:latin typeface="Calibri"/>
                <a:ea typeface="Calibri"/>
                <a:cs typeface="Calibri"/>
                <a:sym typeface="Calibri"/>
              </a:rPr>
              <a:t>+</a:t>
            </a:r>
            <a:r>
              <a:rPr lang="el-GR" sz="1800" b="0" i="0" u="none" strike="noStrike" cap="none">
                <a:solidFill>
                  <a:schemeClr val="dk1"/>
                </a:solidFill>
                <a:latin typeface="Calibri"/>
                <a:ea typeface="Calibri"/>
                <a:cs typeface="Calibri"/>
                <a:sym typeface="Calibri"/>
              </a:rPr>
              <a:t>, K</a:t>
            </a:r>
            <a:r>
              <a:rPr lang="el-GR" sz="1800" b="0" i="0" u="none" strike="noStrike" cap="none" baseline="30000">
                <a:solidFill>
                  <a:schemeClr val="dk1"/>
                </a:solidFill>
                <a:latin typeface="Calibri"/>
                <a:ea typeface="Calibri"/>
                <a:cs typeface="Calibri"/>
                <a:sym typeface="Calibri"/>
              </a:rPr>
              <a:t>+</a:t>
            </a:r>
            <a:r>
              <a:rPr lang="el-GR" sz="1800" b="0" i="0" u="none" strike="noStrike" cap="none">
                <a:solidFill>
                  <a:schemeClr val="dk1"/>
                </a:solidFill>
                <a:latin typeface="Calibri"/>
                <a:ea typeface="Calibri"/>
                <a:cs typeface="Calibri"/>
                <a:sym typeface="Calibri"/>
              </a:rPr>
              <a:t>, Ca</a:t>
            </a:r>
            <a:r>
              <a:rPr lang="el-GR" sz="1800" b="0" i="0" u="none" strike="noStrike" cap="none" baseline="30000">
                <a:solidFill>
                  <a:schemeClr val="dk1"/>
                </a:solidFill>
                <a:latin typeface="Calibri"/>
                <a:ea typeface="Calibri"/>
                <a:cs typeface="Calibri"/>
                <a:sym typeface="Calibri"/>
              </a:rPr>
              <a:t>2+ </a:t>
            </a:r>
            <a:r>
              <a:rPr lang="el-GR" sz="1800" b="0" i="0" u="none" strike="noStrike" cap="none">
                <a:solidFill>
                  <a:schemeClr val="dk1"/>
                </a:solidFill>
                <a:latin typeface="Calibri"/>
                <a:ea typeface="Calibri"/>
                <a:cs typeface="Calibri"/>
                <a:sym typeface="Calibri"/>
              </a:rPr>
              <a:t>, γλυκόζης</a:t>
            </a:r>
            <a:endParaRPr sz="1800" b="1" i="0" u="none" strike="noStrike" cap="none">
              <a:solidFill>
                <a:schemeClr val="dk1"/>
              </a:solidFill>
              <a:latin typeface="Calibri"/>
              <a:ea typeface="Calibri"/>
              <a:cs typeface="Calibri"/>
              <a:sym typeface="Calibri"/>
            </a:endParaRPr>
          </a:p>
        </p:txBody>
      </p:sp>
      <p:sp>
        <p:nvSpPr>
          <p:cNvPr id="128" name="Google Shape;128;p4"/>
          <p:cNvSpPr txBox="1"/>
          <p:nvPr/>
        </p:nvSpPr>
        <p:spPr>
          <a:xfrm>
            <a:off x="177547" y="2456527"/>
            <a:ext cx="4366500" cy="92328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GR" sz="1800" b="1" i="0" u="none" strike="noStrike" cap="none">
                <a:solidFill>
                  <a:srgbClr val="FF0000"/>
                </a:solidFill>
                <a:latin typeface="Calibri"/>
                <a:ea typeface="Calibri"/>
                <a:cs typeface="Calibri"/>
                <a:sym typeface="Calibri"/>
              </a:rPr>
              <a:t>Αγκύλη Henle</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l-GR" sz="1800" b="1" i="0" u="none" strike="noStrike" cap="none">
                <a:solidFill>
                  <a:schemeClr val="dk1"/>
                </a:solidFill>
                <a:latin typeface="Calibri"/>
                <a:ea typeface="Calibri"/>
                <a:cs typeface="Calibri"/>
                <a:sym typeface="Calibri"/>
              </a:rPr>
              <a:t>Επαναρρόφηση</a:t>
            </a:r>
            <a:r>
              <a:rPr lang="el-GR"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l-GR" sz="1800" b="0" i="0" u="none" strike="noStrike" cap="none">
                <a:solidFill>
                  <a:schemeClr val="dk1"/>
                </a:solidFill>
                <a:latin typeface="Calibri"/>
                <a:ea typeface="Calibri"/>
                <a:cs typeface="Calibri"/>
                <a:sym typeface="Calibri"/>
              </a:rPr>
              <a:t>  Na</a:t>
            </a:r>
            <a:r>
              <a:rPr lang="el-GR" sz="1800" b="0" i="0" u="none" strike="noStrike" cap="none" baseline="30000">
                <a:solidFill>
                  <a:schemeClr val="dk1"/>
                </a:solidFill>
                <a:latin typeface="Calibri"/>
                <a:ea typeface="Calibri"/>
                <a:cs typeface="Calibri"/>
                <a:sym typeface="Calibri"/>
              </a:rPr>
              <a:t>+</a:t>
            </a:r>
            <a:r>
              <a:rPr lang="el-GR" sz="1800" b="0" i="0" u="none" strike="noStrike" cap="none">
                <a:solidFill>
                  <a:schemeClr val="dk1"/>
                </a:solidFill>
                <a:latin typeface="Calibri"/>
                <a:ea typeface="Calibri"/>
                <a:cs typeface="Calibri"/>
                <a:sym typeface="Calibri"/>
              </a:rPr>
              <a:t>,CI</a:t>
            </a:r>
            <a:r>
              <a:rPr lang="el-GR" sz="1800" b="0" i="0" u="none" strike="noStrike" cap="none" baseline="30000">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p:txBody>
      </p:sp>
      <p:sp>
        <p:nvSpPr>
          <p:cNvPr id="129" name="Google Shape;129;p4"/>
          <p:cNvSpPr txBox="1"/>
          <p:nvPr/>
        </p:nvSpPr>
        <p:spPr>
          <a:xfrm>
            <a:off x="177547" y="3781663"/>
            <a:ext cx="4366500" cy="92328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GR" sz="1800" b="1" i="0" u="none" strike="noStrike" cap="none">
                <a:solidFill>
                  <a:srgbClr val="FF0000"/>
                </a:solidFill>
                <a:latin typeface="Calibri"/>
                <a:ea typeface="Calibri"/>
                <a:cs typeface="Calibri"/>
                <a:sym typeface="Calibri"/>
              </a:rPr>
              <a:t>Άπω εσπειραμένο σωληνάριο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l-GR" sz="1800" b="1" i="0" u="none" strike="noStrike" cap="none">
                <a:solidFill>
                  <a:schemeClr val="dk1"/>
                </a:solidFill>
                <a:latin typeface="Calibri"/>
                <a:ea typeface="Calibri"/>
                <a:cs typeface="Calibri"/>
                <a:sym typeface="Calibri"/>
              </a:rPr>
              <a:t>Απέκκριση</a:t>
            </a:r>
            <a:r>
              <a:rPr lang="el-GR" sz="1800" b="0" i="0" u="none" strike="noStrike" cap="none">
                <a:solidFill>
                  <a:schemeClr val="dk1"/>
                </a:solidFill>
                <a:latin typeface="Calibri"/>
                <a:ea typeface="Calibri"/>
                <a:cs typeface="Calibri"/>
                <a:sym typeface="Calibri"/>
              </a:rPr>
              <a:t>: K</a:t>
            </a:r>
            <a:r>
              <a:rPr lang="el-GR" sz="1800" b="0" i="0" u="none" strike="noStrike" cap="none" baseline="30000">
                <a:solidFill>
                  <a:schemeClr val="dk1"/>
                </a:solidFill>
                <a:latin typeface="Calibri"/>
                <a:ea typeface="Calibri"/>
                <a:cs typeface="Calibri"/>
                <a:sym typeface="Calibri"/>
              </a:rPr>
              <a:t>+</a:t>
            </a:r>
            <a:r>
              <a:rPr lang="el-GR" sz="1800" b="0" i="0" u="none" strike="noStrike" cap="none">
                <a:solidFill>
                  <a:schemeClr val="dk1"/>
                </a:solidFill>
                <a:latin typeface="Calibri"/>
                <a:ea typeface="Calibri"/>
                <a:cs typeface="Calibri"/>
                <a:sym typeface="Calibri"/>
              </a:rPr>
              <a:t>, H</a:t>
            </a:r>
            <a:r>
              <a:rPr lang="el-GR" sz="1800" b="0" i="0" u="none" strike="noStrike" cap="none" baseline="30000">
                <a:solidFill>
                  <a:schemeClr val="dk1"/>
                </a:solidFill>
                <a:latin typeface="Calibri"/>
                <a:ea typeface="Calibri"/>
                <a:cs typeface="Calibri"/>
                <a:sym typeface="Calibri"/>
              </a:rPr>
              <a:t>+</a:t>
            </a:r>
            <a:r>
              <a:rPr lang="el-GR" sz="1800" b="0" i="0" u="none" strike="noStrike" cap="none">
                <a:solidFill>
                  <a:schemeClr val="dk1"/>
                </a:solidFill>
                <a:latin typeface="Calibri"/>
                <a:ea typeface="Calibri"/>
                <a:cs typeface="Calibri"/>
                <a:sym typeface="Calibri"/>
              </a:rPr>
              <a:t>, ουρικό οξύ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l-GR" sz="1800" b="1" i="0" u="none" strike="noStrike" cap="none">
                <a:solidFill>
                  <a:schemeClr val="dk1"/>
                </a:solidFill>
                <a:latin typeface="Calibri"/>
                <a:ea typeface="Calibri"/>
                <a:cs typeface="Calibri"/>
                <a:sym typeface="Calibri"/>
              </a:rPr>
              <a:t>Επαναρρόφηση</a:t>
            </a:r>
            <a:r>
              <a:rPr lang="el-GR" sz="1800" b="0" i="0" u="none" strike="noStrike" cap="none">
                <a:solidFill>
                  <a:schemeClr val="dk1"/>
                </a:solidFill>
                <a:latin typeface="Calibri"/>
                <a:ea typeface="Calibri"/>
                <a:cs typeface="Calibri"/>
                <a:sym typeface="Calibri"/>
              </a:rPr>
              <a:t>: Na</a:t>
            </a:r>
            <a:r>
              <a:rPr lang="el-GR" sz="1800" b="0" i="0" u="none" strike="noStrike" cap="none" baseline="30000">
                <a:solidFill>
                  <a:schemeClr val="dk1"/>
                </a:solidFill>
                <a:latin typeface="Calibri"/>
                <a:ea typeface="Calibri"/>
                <a:cs typeface="Calibri"/>
                <a:sym typeface="Calibri"/>
              </a:rPr>
              <a:t>+</a:t>
            </a:r>
            <a:r>
              <a:rPr lang="el-GR"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0" name="Google Shape;130;p4"/>
          <p:cNvSpPr txBox="1"/>
          <p:nvPr/>
        </p:nvSpPr>
        <p:spPr>
          <a:xfrm>
            <a:off x="177550" y="5119025"/>
            <a:ext cx="4366500" cy="1200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GR" sz="1800" b="1" i="0" u="none" strike="noStrike" cap="none">
                <a:solidFill>
                  <a:srgbClr val="FF0000"/>
                </a:solidFill>
                <a:latin typeface="Calibri"/>
                <a:ea typeface="Calibri"/>
                <a:cs typeface="Calibri"/>
                <a:sym typeface="Calibri"/>
              </a:rPr>
              <a:t>Αθροιστικό σωληνάριο</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l-GR" sz="1800" b="1" i="0" u="none" strike="noStrike" cap="none">
                <a:solidFill>
                  <a:schemeClr val="dk1"/>
                </a:solidFill>
                <a:latin typeface="Calibri"/>
                <a:ea typeface="Calibri"/>
                <a:cs typeface="Calibri"/>
                <a:sym typeface="Calibri"/>
              </a:rPr>
              <a:t>Επαναρρόφηση</a:t>
            </a:r>
            <a:r>
              <a:rPr lang="el-GR" sz="1800" b="0" i="0" u="none" strike="noStrike" cap="none">
                <a:solidFill>
                  <a:schemeClr val="dk1"/>
                </a:solidFill>
                <a:latin typeface="Calibri"/>
                <a:ea typeface="Calibri"/>
                <a:cs typeface="Calibri"/>
                <a:sym typeface="Calibri"/>
              </a:rPr>
              <a:t>: Na</a:t>
            </a:r>
            <a:r>
              <a:rPr lang="el-GR" sz="1800" b="0" i="0" u="none" strike="noStrike" cap="none" baseline="30000">
                <a:solidFill>
                  <a:schemeClr val="dk1"/>
                </a:solidFill>
                <a:latin typeface="Calibri"/>
                <a:ea typeface="Calibri"/>
                <a:cs typeface="Calibri"/>
                <a:sym typeface="Calibri"/>
              </a:rPr>
              <a:t>+</a:t>
            </a:r>
            <a:r>
              <a:rPr lang="el-GR" sz="1800" b="0" i="0" u="none" strike="noStrike" cap="none">
                <a:solidFill>
                  <a:schemeClr val="dk1"/>
                </a:solidFill>
                <a:latin typeface="Calibri"/>
                <a:ea typeface="Calibri"/>
                <a:cs typeface="Calibri"/>
                <a:sym typeface="Calibri"/>
              </a:rPr>
              <a:t>, H</a:t>
            </a:r>
            <a:r>
              <a:rPr lang="el-GR" sz="1800" b="0" i="0" u="none" strike="noStrike" cap="none" baseline="-25000">
                <a:solidFill>
                  <a:schemeClr val="dk1"/>
                </a:solidFill>
                <a:latin typeface="Calibri"/>
                <a:ea typeface="Calibri"/>
                <a:cs typeface="Calibri"/>
                <a:sym typeface="Calibri"/>
              </a:rPr>
              <a:t>2</a:t>
            </a:r>
            <a:r>
              <a:rPr lang="el-GR" sz="1800" b="0" i="0" u="none" strike="noStrike" cap="none">
                <a:solidFill>
                  <a:schemeClr val="dk1"/>
                </a:solidFill>
                <a:latin typeface="Calibri"/>
                <a:ea typeface="Calibri"/>
                <a:cs typeface="Calibri"/>
                <a:sym typeface="Calibri"/>
              </a:rPr>
              <a:t>0</a:t>
            </a:r>
            <a:endParaRPr sz="1800" b="0" i="0" u="none" strike="noStrike" cap="none" baseline="300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r>
              <a:rPr lang="el-GR" sz="1800" b="1" i="0" u="none" strike="noStrike" cap="none">
                <a:solidFill>
                  <a:schemeClr val="dk1"/>
                </a:solidFill>
                <a:latin typeface="Calibri"/>
                <a:ea typeface="Calibri"/>
                <a:cs typeface="Calibri"/>
                <a:sym typeface="Calibri"/>
              </a:rPr>
              <a:t>Σημαντικός o ρόλος</a:t>
            </a:r>
            <a:r>
              <a:rPr lang="el-GR" sz="1800" b="0" i="0" u="none" strike="noStrike" cap="none">
                <a:solidFill>
                  <a:schemeClr val="dk1"/>
                </a:solidFill>
                <a:latin typeface="Calibri"/>
                <a:ea typeface="Calibri"/>
                <a:cs typeface="Calibri"/>
                <a:sym typeface="Calibri"/>
              </a:rPr>
              <a:t> της ADH ορμόνης και της υπερωσμωτικότητας διάμεσου χώρου  </a:t>
            </a:r>
            <a:endParaRPr sz="1800" b="0" i="0" u="none" strike="noStrike" cap="none">
              <a:solidFill>
                <a:schemeClr val="dk1"/>
              </a:solidFill>
              <a:latin typeface="Calibri"/>
              <a:ea typeface="Calibri"/>
              <a:cs typeface="Calibri"/>
              <a:sym typeface="Calibri"/>
            </a:endParaRPr>
          </a:p>
        </p:txBody>
      </p:sp>
      <p:sp>
        <p:nvSpPr>
          <p:cNvPr id="131" name="Google Shape;131;p4"/>
          <p:cNvSpPr txBox="1">
            <a:spLocks noGrp="1"/>
          </p:cNvSpPr>
          <p:nvPr>
            <p:ph type="sldNum" idx="12"/>
          </p:nvPr>
        </p:nvSpPr>
        <p:spPr>
          <a:xfrm>
            <a:off x="9448800" y="639203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p:nvPr/>
        </p:nvSpPr>
        <p:spPr>
          <a:xfrm>
            <a:off x="1120141" y="223211"/>
            <a:ext cx="10671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l-GR" sz="3000" b="1" i="0" u="none" strike="noStrike" cap="none">
                <a:solidFill>
                  <a:schemeClr val="dk1"/>
                </a:solidFill>
                <a:latin typeface="Calibri"/>
                <a:ea typeface="Calibri"/>
                <a:cs typeface="Calibri"/>
                <a:sym typeface="Calibri"/>
              </a:rPr>
              <a:t>Ρόλος της πυκνής κηλίδας στην επαναρρόφηση Νa</a:t>
            </a:r>
            <a:r>
              <a:rPr lang="el-GR" sz="3000" b="1" i="0" u="none" strike="noStrike" cap="none" baseline="30000">
                <a:solidFill>
                  <a:schemeClr val="dk1"/>
                </a:solidFill>
                <a:latin typeface="Calibri"/>
                <a:ea typeface="Calibri"/>
                <a:cs typeface="Calibri"/>
                <a:sym typeface="Calibri"/>
              </a:rPr>
              <a:t>+</a:t>
            </a:r>
            <a:endParaRPr sz="3000" b="1" i="0" u="none" strike="noStrike" cap="none" baseline="30000">
              <a:solidFill>
                <a:schemeClr val="dk1"/>
              </a:solidFill>
              <a:latin typeface="Calibri"/>
              <a:ea typeface="Calibri"/>
              <a:cs typeface="Calibri"/>
              <a:sym typeface="Calibri"/>
            </a:endParaRPr>
          </a:p>
        </p:txBody>
      </p:sp>
      <p:sp>
        <p:nvSpPr>
          <p:cNvPr id="138" name="Google Shape;138;p5"/>
          <p:cNvSpPr txBox="1"/>
          <p:nvPr/>
        </p:nvSpPr>
        <p:spPr>
          <a:xfrm>
            <a:off x="413970" y="774692"/>
            <a:ext cx="11597400" cy="1477287"/>
          </a:xfrm>
          <a:prstGeom prst="rect">
            <a:avLst/>
          </a:prstGeom>
          <a:noFill/>
          <a:ln>
            <a:noFill/>
          </a:ln>
        </p:spPr>
        <p:txBody>
          <a:bodyPr spcFirstLastPara="1" wrap="square" lIns="91425" tIns="45700" rIns="91425" bIns="45700" anchor="t" anchorCtr="0">
            <a:spAutoFit/>
          </a:bodyPr>
          <a:lstStyle/>
          <a:p>
            <a:pPr marL="6350" marR="0" lvl="0" algn="just" rtl="0">
              <a:lnSpc>
                <a:spcPct val="100000"/>
              </a:lnSpc>
              <a:spcBef>
                <a:spcPts val="0"/>
              </a:spcBef>
              <a:spcAft>
                <a:spcPts val="0"/>
              </a:spcAft>
              <a:buClr>
                <a:schemeClr val="dk1"/>
              </a:buClr>
              <a:buSzPts val="1900"/>
            </a:pPr>
            <a:r>
              <a:rPr lang="el-GR" sz="1800" b="1" i="0" u="none" strike="noStrike" cap="none" dirty="0">
                <a:solidFill>
                  <a:schemeClr val="dk1"/>
                </a:solidFill>
                <a:highlight>
                  <a:srgbClr val="FFFF00"/>
                </a:highlight>
                <a:latin typeface="Calibri"/>
                <a:ea typeface="Calibri"/>
                <a:cs typeface="Calibri"/>
                <a:sym typeface="Calibri"/>
              </a:rPr>
              <a:t>Πυκνή κηλίδα</a:t>
            </a:r>
            <a:r>
              <a:rPr lang="el-GR" sz="1800" b="0" i="0" u="none" strike="noStrike" cap="none" dirty="0">
                <a:solidFill>
                  <a:schemeClr val="dk1"/>
                </a:solidFill>
                <a:highlight>
                  <a:srgbClr val="FFFF00"/>
                </a:highlight>
                <a:latin typeface="Calibri"/>
                <a:ea typeface="Calibri"/>
                <a:cs typeface="Calibri"/>
                <a:sym typeface="Calibri"/>
              </a:rPr>
              <a:t>: </a:t>
            </a:r>
            <a:r>
              <a:rPr lang="el-GR" sz="1800" b="0" i="0" u="none" strike="noStrike" cap="none" dirty="0">
                <a:solidFill>
                  <a:schemeClr val="dk1"/>
                </a:solidFill>
                <a:latin typeface="Calibri"/>
                <a:ea typeface="Calibri"/>
                <a:cs typeface="Calibri"/>
                <a:sym typeface="Calibri"/>
              </a:rPr>
              <a:t>λειτουργικά διαφοροποιημένα επιθηλιακά κύτταρα του άπω εσπειραμένου σωληναρίου</a:t>
            </a:r>
            <a:endParaRPr sz="1800" b="0" i="0" u="none" strike="noStrike" cap="none"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6350" marR="0" lvl="0" algn="just" rtl="0">
              <a:lnSpc>
                <a:spcPct val="100000"/>
              </a:lnSpc>
              <a:spcBef>
                <a:spcPts val="0"/>
              </a:spcBef>
              <a:spcAft>
                <a:spcPts val="0"/>
              </a:spcAft>
              <a:buClr>
                <a:schemeClr val="dk1"/>
              </a:buClr>
              <a:buSzPts val="1900"/>
            </a:pPr>
            <a:r>
              <a:rPr lang="el-GR" sz="1800" b="1" i="0" u="none" strike="noStrike" cap="none" dirty="0">
                <a:solidFill>
                  <a:schemeClr val="dk1"/>
                </a:solidFill>
                <a:highlight>
                  <a:srgbClr val="FFFF00"/>
                </a:highlight>
                <a:latin typeface="Calibri"/>
                <a:ea typeface="Calibri"/>
                <a:cs typeface="Calibri"/>
                <a:sym typeface="Calibri"/>
              </a:rPr>
              <a:t>Παρασπειραματική συσκευή</a:t>
            </a:r>
            <a:r>
              <a:rPr lang="el-GR" sz="1800" b="0" i="0" u="none" strike="noStrike" cap="none" dirty="0">
                <a:solidFill>
                  <a:schemeClr val="dk1"/>
                </a:solidFill>
                <a:highlight>
                  <a:srgbClr val="FFFF00"/>
                </a:highlight>
                <a:latin typeface="Calibri"/>
                <a:ea typeface="Calibri"/>
                <a:cs typeface="Calibri"/>
                <a:sym typeface="Calibri"/>
              </a:rPr>
              <a:t>: </a:t>
            </a:r>
            <a:endParaRPr lang="en-US" sz="1800" b="0" i="0" u="none" strike="noStrike" cap="none" dirty="0">
              <a:solidFill>
                <a:schemeClr val="dk1"/>
              </a:solidFill>
              <a:highlight>
                <a:srgbClr val="FFFF00"/>
              </a:highlight>
              <a:latin typeface="Calibri"/>
              <a:ea typeface="Calibri"/>
              <a:cs typeface="Calibri"/>
              <a:sym typeface="Calibri"/>
            </a:endParaRPr>
          </a:p>
          <a:p>
            <a:pPr marL="520700" lvl="2" indent="-514350" algn="just">
              <a:buClr>
                <a:schemeClr val="dk1"/>
              </a:buClr>
              <a:buSzPts val="1900"/>
              <a:buFont typeface="+mj-lt"/>
              <a:buAutoNum type="romanUcPeriod"/>
            </a:pPr>
            <a:r>
              <a:rPr lang="en-US" sz="1800" b="1" dirty="0">
                <a:solidFill>
                  <a:schemeClr val="dk1"/>
                </a:solidFill>
                <a:latin typeface="Calibri"/>
                <a:ea typeface="Calibri"/>
                <a:cs typeface="Calibri"/>
                <a:sym typeface="Calibri"/>
              </a:rPr>
              <a:t>A</a:t>
            </a:r>
            <a:r>
              <a:rPr lang="el-GR" sz="1800" b="1" i="0" u="none" strike="noStrike" cap="none" dirty="0">
                <a:solidFill>
                  <a:schemeClr val="dk1"/>
                </a:solidFill>
                <a:latin typeface="Calibri"/>
                <a:ea typeface="Calibri"/>
                <a:cs typeface="Calibri"/>
                <a:sym typeface="Calibri"/>
              </a:rPr>
              <a:t>ποτελείται από</a:t>
            </a:r>
            <a:r>
              <a:rPr lang="en-US" sz="1800" b="0" i="0" u="none" strike="noStrike" cap="none" dirty="0">
                <a:solidFill>
                  <a:schemeClr val="dk1"/>
                </a:solidFill>
                <a:latin typeface="Calibri"/>
                <a:ea typeface="Calibri"/>
                <a:cs typeface="Calibri"/>
                <a:sym typeface="Calibri"/>
              </a:rPr>
              <a:t>: </a:t>
            </a:r>
            <a:r>
              <a:rPr lang="el-GR" sz="1800" b="0" i="0" u="none" strike="noStrike" cap="none" dirty="0">
                <a:solidFill>
                  <a:schemeClr val="dk1"/>
                </a:solidFill>
                <a:latin typeface="Calibri"/>
                <a:ea typeface="Calibri"/>
                <a:cs typeface="Calibri"/>
                <a:sym typeface="Calibri"/>
              </a:rPr>
              <a:t>πυκνή κηλίδα, κοκκώδη κύτταρα, εξωσπειραματικά μεσαγγειακά κύτταρα</a:t>
            </a:r>
            <a:endParaRPr lang="en-US" sz="1800" b="0" i="0" u="none" strike="noStrike" cap="none" dirty="0">
              <a:solidFill>
                <a:schemeClr val="dk1"/>
              </a:solidFill>
              <a:latin typeface="Calibri"/>
              <a:ea typeface="Calibri"/>
              <a:cs typeface="Calibri"/>
              <a:sym typeface="Calibri"/>
            </a:endParaRPr>
          </a:p>
          <a:p>
            <a:pPr marL="520700" lvl="2" indent="-514350" algn="just">
              <a:buClr>
                <a:schemeClr val="dk1"/>
              </a:buClr>
              <a:buSzPts val="1900"/>
              <a:buFont typeface="+mj-lt"/>
              <a:buAutoNum type="romanUcPeriod"/>
            </a:pPr>
            <a:r>
              <a:rPr lang="en-US" sz="1800" b="1" i="0" u="none" strike="noStrike" cap="none" dirty="0">
                <a:solidFill>
                  <a:schemeClr val="dk1"/>
                </a:solidFill>
                <a:latin typeface="Calibri"/>
                <a:ea typeface="Calibri"/>
                <a:cs typeface="Calibri"/>
                <a:sym typeface="Calibri"/>
              </a:rPr>
              <a:t>Y</a:t>
            </a:r>
            <a:r>
              <a:rPr lang="el-GR" sz="1800" b="1" i="0" u="none" strike="noStrike" cap="none" dirty="0">
                <a:solidFill>
                  <a:schemeClr val="dk1"/>
                </a:solidFill>
                <a:latin typeface="Calibri"/>
                <a:ea typeface="Calibri"/>
                <a:cs typeface="Calibri"/>
                <a:sym typeface="Calibri"/>
              </a:rPr>
              <a:t>πεύθυνη για </a:t>
            </a:r>
            <a:r>
              <a:rPr lang="el-GR" sz="1800" b="0" i="0" u="none" strike="noStrike" cap="none" dirty="0">
                <a:solidFill>
                  <a:schemeClr val="dk1"/>
                </a:solidFill>
                <a:latin typeface="Calibri"/>
                <a:ea typeface="Calibri"/>
                <a:cs typeface="Calibri"/>
                <a:sym typeface="Calibri"/>
              </a:rPr>
              <a:t>την ρύθμιση </a:t>
            </a:r>
            <a:r>
              <a:rPr lang="el-GR" sz="1800" b="1" i="0" u="sng" strike="noStrike" cap="none" dirty="0">
                <a:solidFill>
                  <a:schemeClr val="dk1"/>
                </a:solidFill>
                <a:latin typeface="Calibri"/>
                <a:ea typeface="Calibri"/>
                <a:cs typeface="Calibri"/>
                <a:sym typeface="Calibri"/>
              </a:rPr>
              <a:t>εξωκυττάριου όγκου αίματος</a:t>
            </a:r>
            <a:r>
              <a:rPr lang="el-GR" sz="1800" b="0" i="0" u="none" strike="noStrike" cap="none" dirty="0">
                <a:solidFill>
                  <a:schemeClr val="dk1"/>
                </a:solidFill>
                <a:latin typeface="Calibri"/>
                <a:ea typeface="Calibri"/>
                <a:cs typeface="Calibri"/>
                <a:sym typeface="Calibri"/>
              </a:rPr>
              <a:t> &amp; του </a:t>
            </a:r>
            <a:r>
              <a:rPr lang="el-GR" sz="1800" b="1" i="0" u="sng" strike="noStrike" cap="none" dirty="0">
                <a:solidFill>
                  <a:schemeClr val="dk1"/>
                </a:solidFill>
                <a:latin typeface="Calibri"/>
                <a:ea typeface="Calibri"/>
                <a:cs typeface="Calibri"/>
                <a:sym typeface="Calibri"/>
              </a:rPr>
              <a:t>ρυθμού απελευθέρωσης ρενίνης </a:t>
            </a:r>
            <a:endParaRPr sz="1800" b="1" i="0" u="sng" strike="noStrike" cap="none" dirty="0">
              <a:solidFill>
                <a:srgbClr val="000000"/>
              </a:solidFill>
              <a:latin typeface="Arial"/>
              <a:ea typeface="Arial"/>
              <a:cs typeface="Arial"/>
              <a:sym typeface="Arial"/>
            </a:endParaRPr>
          </a:p>
        </p:txBody>
      </p:sp>
      <p:sp>
        <p:nvSpPr>
          <p:cNvPr id="139" name="Google Shape;139;p5"/>
          <p:cNvSpPr txBox="1"/>
          <p:nvPr/>
        </p:nvSpPr>
        <p:spPr>
          <a:xfrm>
            <a:off x="6424927" y="2303350"/>
            <a:ext cx="49302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GR" sz="2000" b="1" i="0" u="none" strike="noStrike" cap="none" dirty="0">
                <a:solidFill>
                  <a:srgbClr val="FF0000"/>
                </a:solidFill>
                <a:latin typeface="Calibri"/>
                <a:ea typeface="Calibri"/>
                <a:cs typeface="Calibri"/>
                <a:sym typeface="Calibri"/>
              </a:rPr>
              <a:t>Μειωμένα (</a:t>
            </a:r>
            <a:r>
              <a:rPr lang="el-GR" sz="2000" b="1" i="0" u="none" strike="noStrike" cap="none" dirty="0">
                <a:solidFill>
                  <a:srgbClr val="FF0000"/>
                </a:solidFill>
                <a:latin typeface="Calibri" panose="020F0502020204030204" pitchFamily="34" charset="0"/>
                <a:ea typeface="Calibri"/>
                <a:cs typeface="Calibri" panose="020F0502020204030204" pitchFamily="34" charset="0"/>
                <a:sym typeface="Calibri"/>
              </a:rPr>
              <a:t>↓) </a:t>
            </a:r>
            <a:r>
              <a:rPr lang="el-GR" sz="2000" b="1" i="0" u="none" strike="noStrike" cap="none" dirty="0">
                <a:solidFill>
                  <a:srgbClr val="FF0000"/>
                </a:solidFill>
                <a:latin typeface="Calibri"/>
                <a:ea typeface="Calibri"/>
                <a:cs typeface="Calibri"/>
                <a:sym typeface="Calibri"/>
              </a:rPr>
              <a:t> επίπεδα </a:t>
            </a:r>
            <a:r>
              <a:rPr lang="el-GR" sz="2000" b="1" i="0" u="none" strike="noStrike" cap="none" dirty="0" err="1">
                <a:solidFill>
                  <a:srgbClr val="FF0000"/>
                </a:solidFill>
                <a:latin typeface="Calibri"/>
                <a:ea typeface="Calibri"/>
                <a:cs typeface="Calibri"/>
                <a:sym typeface="Calibri"/>
              </a:rPr>
              <a:t>NaCI</a:t>
            </a:r>
            <a:r>
              <a:rPr lang="el-GR" sz="2000" b="1" i="0" u="none" strike="noStrike" cap="none" dirty="0">
                <a:solidFill>
                  <a:srgbClr val="FF0000"/>
                </a:solidFill>
                <a:latin typeface="Calibri"/>
                <a:ea typeface="Calibri"/>
                <a:cs typeface="Calibri"/>
                <a:sym typeface="Calibri"/>
              </a:rPr>
              <a:t> στο </a:t>
            </a:r>
            <a:r>
              <a:rPr lang="el-GR" sz="2000" b="1" i="0" u="none" strike="noStrike" cap="none" dirty="0" err="1">
                <a:solidFill>
                  <a:srgbClr val="FF0000"/>
                </a:solidFill>
                <a:latin typeface="Calibri"/>
                <a:ea typeface="Calibri"/>
                <a:cs typeface="Calibri"/>
                <a:sym typeface="Calibri"/>
              </a:rPr>
              <a:t>πρόουρο</a:t>
            </a:r>
            <a:endParaRPr sz="2000" b="0" i="0" u="none" strike="noStrike" cap="none" dirty="0">
              <a:solidFill>
                <a:srgbClr val="000000"/>
              </a:solidFill>
              <a:latin typeface="Calibri"/>
              <a:ea typeface="Calibri"/>
              <a:cs typeface="Calibri"/>
              <a:sym typeface="Calibri"/>
            </a:endParaRPr>
          </a:p>
        </p:txBody>
      </p:sp>
      <p:grpSp>
        <p:nvGrpSpPr>
          <p:cNvPr id="140" name="Google Shape;140;p5"/>
          <p:cNvGrpSpPr/>
          <p:nvPr/>
        </p:nvGrpSpPr>
        <p:grpSpPr>
          <a:xfrm>
            <a:off x="6591308" y="2806233"/>
            <a:ext cx="5420062" cy="3625198"/>
            <a:chOff x="0" y="0"/>
            <a:chExt cx="6991478" cy="2900327"/>
          </a:xfrm>
        </p:grpSpPr>
        <p:sp>
          <p:nvSpPr>
            <p:cNvPr id="141" name="Google Shape;141;p5"/>
            <p:cNvSpPr/>
            <p:nvPr/>
          </p:nvSpPr>
          <p:spPr>
            <a:xfrm>
              <a:off x="0" y="0"/>
              <a:ext cx="5942757" cy="870098"/>
            </a:xfrm>
            <a:prstGeom prst="roundRect">
              <a:avLst>
                <a:gd name="adj" fmla="val 10000"/>
              </a:avLst>
            </a:pr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600" b="0" i="0" u="none" strike="noStrike" cap="none">
                <a:solidFill>
                  <a:srgbClr val="000000"/>
                </a:solidFill>
                <a:latin typeface="Arial"/>
                <a:ea typeface="Arial"/>
                <a:cs typeface="Arial"/>
                <a:sym typeface="Arial"/>
              </a:endParaRPr>
            </a:p>
          </p:txBody>
        </p:sp>
        <p:sp>
          <p:nvSpPr>
            <p:cNvPr id="142" name="Google Shape;142;p5"/>
            <p:cNvSpPr txBox="1"/>
            <p:nvPr/>
          </p:nvSpPr>
          <p:spPr>
            <a:xfrm>
              <a:off x="25484" y="25484"/>
              <a:ext cx="5003853" cy="819130"/>
            </a:xfrm>
            <a:prstGeom prst="rect">
              <a:avLst/>
            </a:prstGeom>
            <a:solidFill>
              <a:srgbClr val="B3C6E7"/>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l-GR" sz="1600" b="1" i="0" u="none" strike="noStrike" cap="none" dirty="0">
                  <a:solidFill>
                    <a:schemeClr val="dk1"/>
                  </a:solidFill>
                  <a:highlight>
                    <a:srgbClr val="FFFF00"/>
                  </a:highlight>
                  <a:latin typeface="Calibri"/>
                  <a:ea typeface="Calibri"/>
                  <a:cs typeface="Calibri"/>
                  <a:sym typeface="Calibri"/>
                </a:rPr>
                <a:t>Κύτταρα πυκνής κηλίδας: </a:t>
              </a:r>
              <a:endParaRPr sz="1600" b="1" i="0" u="none" strike="noStrike" cap="none" dirty="0">
                <a:solidFill>
                  <a:schemeClr val="dk1"/>
                </a:solidFill>
                <a:highlight>
                  <a:srgbClr val="FFFF00"/>
                </a:highlight>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000"/>
                <a:buFont typeface="Calibri"/>
                <a:buNone/>
              </a:pPr>
              <a:r>
                <a:rPr lang="el-GR" sz="1600" b="0" i="0" u="none" strike="noStrike" cap="none" dirty="0">
                  <a:solidFill>
                    <a:schemeClr val="dk1"/>
                  </a:solidFill>
                  <a:latin typeface="Calibri"/>
                  <a:ea typeface="Calibri"/>
                  <a:cs typeface="Calibri"/>
                  <a:sym typeface="Calibri"/>
                </a:rPr>
                <a:t>παραγωγή αυξημένων επιπέδων </a:t>
              </a:r>
              <a:r>
                <a:rPr lang="el-GR" sz="1600" b="0" i="0" u="none" strike="noStrike" cap="none" dirty="0" err="1">
                  <a:solidFill>
                    <a:schemeClr val="dk1"/>
                  </a:solidFill>
                  <a:latin typeface="Calibri"/>
                  <a:ea typeface="Calibri"/>
                  <a:cs typeface="Calibri"/>
                  <a:sym typeface="Calibri"/>
                </a:rPr>
                <a:t>προσταγλαδίνης</a:t>
              </a:r>
              <a:r>
                <a:rPr lang="el-GR" sz="1600" b="0" i="0" u="none" strike="noStrike" cap="none" dirty="0">
                  <a:solidFill>
                    <a:schemeClr val="dk1"/>
                  </a:solidFill>
                  <a:latin typeface="Calibri"/>
                  <a:ea typeface="Calibri"/>
                  <a:cs typeface="Calibri"/>
                  <a:sym typeface="Calibri"/>
                </a:rPr>
                <a:t> Ε2</a:t>
              </a:r>
              <a:r>
                <a:rPr lang="el-GR" sz="1600" b="0" i="0" u="none" strike="noStrike" cap="none" dirty="0">
                  <a:solidFill>
                    <a:schemeClr val="lt1"/>
                  </a:solidFill>
                  <a:latin typeface="Calibri"/>
                  <a:ea typeface="Calibri"/>
                  <a:cs typeface="Calibri"/>
                  <a:sym typeface="Calibri"/>
                </a:rPr>
                <a:t> </a:t>
              </a:r>
              <a:endParaRPr sz="1600" b="0" i="0" u="none" strike="noStrike" cap="none" dirty="0">
                <a:solidFill>
                  <a:schemeClr val="lt1"/>
                </a:solidFill>
                <a:latin typeface="Calibri"/>
                <a:ea typeface="Calibri"/>
                <a:cs typeface="Calibri"/>
                <a:sym typeface="Calibri"/>
              </a:endParaRPr>
            </a:p>
          </p:txBody>
        </p:sp>
        <p:sp>
          <p:nvSpPr>
            <p:cNvPr id="143" name="Google Shape;143;p5"/>
            <p:cNvSpPr/>
            <p:nvPr/>
          </p:nvSpPr>
          <p:spPr>
            <a:xfrm>
              <a:off x="524360" y="1015114"/>
              <a:ext cx="5942757" cy="870098"/>
            </a:xfrm>
            <a:prstGeom prst="roundRect">
              <a:avLst>
                <a:gd name="adj" fmla="val 10000"/>
              </a:avLst>
            </a:pr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600" b="0" i="0" u="none" strike="noStrike" cap="none">
                <a:solidFill>
                  <a:srgbClr val="000000"/>
                </a:solidFill>
                <a:latin typeface="Arial"/>
                <a:ea typeface="Arial"/>
                <a:cs typeface="Arial"/>
                <a:sym typeface="Arial"/>
              </a:endParaRPr>
            </a:p>
          </p:txBody>
        </p:sp>
        <p:sp>
          <p:nvSpPr>
            <p:cNvPr id="144" name="Google Shape;144;p5"/>
            <p:cNvSpPr txBox="1"/>
            <p:nvPr/>
          </p:nvSpPr>
          <p:spPr>
            <a:xfrm>
              <a:off x="549844" y="1040598"/>
              <a:ext cx="4801864" cy="819130"/>
            </a:xfrm>
            <a:prstGeom prst="rect">
              <a:avLst/>
            </a:prstGeom>
            <a:solidFill>
              <a:srgbClr val="B3C6E7"/>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l-GR" sz="1600" b="1" i="0" u="none" strike="noStrike" cap="none" dirty="0">
                  <a:solidFill>
                    <a:schemeClr val="dk1"/>
                  </a:solidFill>
                  <a:highlight>
                    <a:srgbClr val="FFFF00"/>
                  </a:highlight>
                  <a:latin typeface="Calibri"/>
                  <a:ea typeface="Calibri"/>
                  <a:cs typeface="Calibri"/>
                  <a:sym typeface="Calibri"/>
                </a:rPr>
                <a:t>Διέγερση κοκκιωδών</a:t>
              </a:r>
              <a:r>
                <a:rPr lang="el-GR" sz="1600" b="0" i="0" u="none" strike="noStrike" cap="none" dirty="0">
                  <a:solidFill>
                    <a:schemeClr val="dk1"/>
                  </a:solidFill>
                  <a:highlight>
                    <a:srgbClr val="FFFF00"/>
                  </a:highlight>
                  <a:latin typeface="Calibri"/>
                  <a:ea typeface="Calibri"/>
                  <a:cs typeface="Calibri"/>
                  <a:sym typeface="Calibri"/>
                </a:rPr>
                <a:t> κυττάρων  </a:t>
              </a:r>
              <a:r>
                <a:rPr lang="el-GR" sz="1600" b="0" i="0" u="none" strike="noStrike" cap="none" dirty="0">
                  <a:solidFill>
                    <a:schemeClr val="dk1"/>
                  </a:solidFill>
                  <a:latin typeface="Calibri"/>
                  <a:ea typeface="Calibri"/>
                  <a:cs typeface="Calibri"/>
                  <a:sym typeface="Calibri"/>
                </a:rPr>
                <a:t>προσαγωγού </a:t>
              </a:r>
              <a:r>
                <a:rPr lang="el-GR" sz="1600" b="0" i="0" u="none" strike="noStrike" cap="none" dirty="0" err="1">
                  <a:solidFill>
                    <a:schemeClr val="dk1"/>
                  </a:solidFill>
                  <a:latin typeface="Calibri"/>
                  <a:ea typeface="Calibri"/>
                  <a:cs typeface="Calibri"/>
                  <a:sym typeface="Calibri"/>
                </a:rPr>
                <a:t>αρτηριολίου</a:t>
              </a:r>
              <a:r>
                <a:rPr lang="el-GR" sz="1600" b="0" i="0" u="none" strike="noStrike" cap="none" dirty="0">
                  <a:solidFill>
                    <a:schemeClr val="dk1"/>
                  </a:solidFill>
                  <a:latin typeface="Calibri"/>
                  <a:ea typeface="Calibri"/>
                  <a:cs typeface="Calibri"/>
                  <a:sym typeface="Calibri"/>
                </a:rPr>
                <a:t> – παραγωγή </a:t>
              </a:r>
              <a:r>
                <a:rPr lang="el-GR" sz="1600" b="1" i="0" u="none" strike="noStrike" cap="none" dirty="0" err="1">
                  <a:solidFill>
                    <a:schemeClr val="dk1"/>
                  </a:solidFill>
                  <a:latin typeface="Calibri"/>
                  <a:ea typeface="Calibri"/>
                  <a:cs typeface="Calibri"/>
                  <a:sym typeface="Calibri"/>
                </a:rPr>
                <a:t>ρενίνης</a:t>
              </a:r>
              <a:r>
                <a:rPr lang="el-GR" sz="1600" b="1" i="0" u="none" strike="noStrike" cap="none" dirty="0">
                  <a:solidFill>
                    <a:schemeClr val="dk1"/>
                  </a:solidFill>
                  <a:latin typeface="Calibri"/>
                  <a:ea typeface="Calibri"/>
                  <a:cs typeface="Calibri"/>
                  <a:sym typeface="Calibri"/>
                </a:rPr>
                <a:t> </a:t>
              </a:r>
              <a:endParaRPr sz="1600" b="1" i="0" u="none" strike="noStrike" cap="none" dirty="0">
                <a:solidFill>
                  <a:schemeClr val="dk1"/>
                </a:solidFill>
                <a:latin typeface="Calibri"/>
                <a:ea typeface="Calibri"/>
                <a:cs typeface="Calibri"/>
                <a:sym typeface="Calibri"/>
              </a:endParaRPr>
            </a:p>
          </p:txBody>
        </p:sp>
        <p:sp>
          <p:nvSpPr>
            <p:cNvPr id="145" name="Google Shape;145;p5"/>
            <p:cNvSpPr/>
            <p:nvPr/>
          </p:nvSpPr>
          <p:spPr>
            <a:xfrm>
              <a:off x="1048721" y="2030229"/>
              <a:ext cx="5942757" cy="870098"/>
            </a:xfrm>
            <a:prstGeom prst="roundRect">
              <a:avLst>
                <a:gd name="adj" fmla="val 10000"/>
              </a:avLst>
            </a:prstGeom>
            <a:solidFill>
              <a:srgbClr val="B3C6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600" b="0" i="0" u="none" strike="noStrike" cap="none">
                <a:solidFill>
                  <a:srgbClr val="000000"/>
                </a:solidFill>
                <a:latin typeface="Arial"/>
                <a:ea typeface="Arial"/>
                <a:cs typeface="Arial"/>
                <a:sym typeface="Arial"/>
              </a:endParaRPr>
            </a:p>
          </p:txBody>
        </p:sp>
        <p:sp>
          <p:nvSpPr>
            <p:cNvPr id="146" name="Google Shape;146;p5"/>
            <p:cNvSpPr txBox="1"/>
            <p:nvPr/>
          </p:nvSpPr>
          <p:spPr>
            <a:xfrm>
              <a:off x="1074205" y="2055713"/>
              <a:ext cx="4801864" cy="819130"/>
            </a:xfrm>
            <a:prstGeom prst="rect">
              <a:avLst/>
            </a:prstGeom>
            <a:solidFill>
              <a:srgbClr val="B3C6E7"/>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l-GR" sz="1600" b="1" i="0" u="none" strike="noStrike" cap="none" dirty="0">
                  <a:solidFill>
                    <a:schemeClr val="dk1"/>
                  </a:solidFill>
                  <a:highlight>
                    <a:srgbClr val="FFFF00"/>
                  </a:highlight>
                  <a:latin typeface="Calibri"/>
                  <a:ea typeface="Calibri"/>
                  <a:cs typeface="Calibri"/>
                  <a:sym typeface="Calibri"/>
                </a:rPr>
                <a:t>Ενεργοποίηση RAAS</a:t>
              </a:r>
              <a:r>
                <a:rPr lang="el-GR" sz="1600" b="0" i="0" u="none" strike="noStrike" cap="none" dirty="0">
                  <a:solidFill>
                    <a:schemeClr val="dk1"/>
                  </a:solidFill>
                  <a:highlight>
                    <a:srgbClr val="FFFF00"/>
                  </a:highlight>
                  <a:latin typeface="Calibri"/>
                  <a:ea typeface="Calibri"/>
                  <a:cs typeface="Calibri"/>
                  <a:sym typeface="Calibri"/>
                </a:rPr>
                <a:t> -</a:t>
              </a:r>
              <a:endParaRPr sz="1600" b="0" i="0" u="none" strike="noStrike" cap="none" dirty="0">
                <a:solidFill>
                  <a:schemeClr val="dk1"/>
                </a:solidFill>
                <a:highlight>
                  <a:srgbClr val="FFFF00"/>
                </a:highlight>
                <a:latin typeface="Calibri"/>
                <a:ea typeface="Calibri"/>
                <a:cs typeface="Calibri"/>
                <a:sym typeface="Calibri"/>
              </a:endParaRPr>
            </a:p>
            <a:p>
              <a:pPr marL="0" marR="0" lvl="0" indent="0" algn="ctr" rtl="0">
                <a:lnSpc>
                  <a:spcPct val="90000"/>
                </a:lnSpc>
                <a:spcBef>
                  <a:spcPts val="0"/>
                </a:spcBef>
                <a:spcAft>
                  <a:spcPts val="0"/>
                </a:spcAft>
                <a:buClr>
                  <a:schemeClr val="lt1"/>
                </a:buClr>
                <a:buSzPts val="2000"/>
                <a:buFont typeface="Calibri"/>
                <a:buNone/>
              </a:pPr>
              <a:r>
                <a:rPr lang="el-GR" sz="1600" b="0" i="0" u="none" strike="noStrike" cap="none" dirty="0">
                  <a:solidFill>
                    <a:schemeClr val="dk1"/>
                  </a:solidFill>
                  <a:latin typeface="Calibri"/>
                  <a:ea typeface="Calibri"/>
                  <a:cs typeface="Calibri"/>
                  <a:sym typeface="Calibri"/>
                </a:rPr>
                <a:t> αυξημένη </a:t>
              </a:r>
              <a:r>
                <a:rPr lang="el-GR" sz="1600" b="0" i="0" u="none" strike="noStrike" cap="none" dirty="0" err="1">
                  <a:solidFill>
                    <a:schemeClr val="dk1"/>
                  </a:solidFill>
                  <a:latin typeface="Calibri"/>
                  <a:ea typeface="Calibri"/>
                  <a:cs typeface="Calibri"/>
                  <a:sym typeface="Calibri"/>
                </a:rPr>
                <a:t>επαναρρόφηση</a:t>
              </a:r>
              <a:r>
                <a:rPr lang="el-GR" sz="1600" b="0" i="0" u="none" strike="noStrike" cap="none" dirty="0">
                  <a:solidFill>
                    <a:schemeClr val="dk1"/>
                  </a:solidFill>
                  <a:latin typeface="Calibri"/>
                  <a:ea typeface="Calibri"/>
                  <a:cs typeface="Calibri"/>
                  <a:sym typeface="Calibri"/>
                </a:rPr>
                <a:t> </a:t>
              </a:r>
              <a:r>
                <a:rPr lang="el-GR" sz="1600" b="0" i="0" u="none" strike="noStrike" cap="none" dirty="0" err="1">
                  <a:solidFill>
                    <a:schemeClr val="dk1"/>
                  </a:solidFill>
                  <a:latin typeface="Calibri"/>
                  <a:ea typeface="Calibri"/>
                  <a:cs typeface="Calibri"/>
                  <a:sym typeface="Calibri"/>
                </a:rPr>
                <a:t>Na</a:t>
              </a:r>
              <a:r>
                <a:rPr lang="el-GR" sz="1600" b="0" i="0" u="none" strike="noStrike" cap="none" baseline="30000" dirty="0">
                  <a:solidFill>
                    <a:schemeClr val="dk1"/>
                  </a:solidFill>
                  <a:latin typeface="Calibri"/>
                  <a:ea typeface="Calibri"/>
                  <a:cs typeface="Calibri"/>
                  <a:sym typeface="Calibri"/>
                </a:rPr>
                <a:t>+</a:t>
              </a:r>
              <a:r>
                <a:rPr lang="el-GR" sz="1600" b="0" i="0" u="none" strike="noStrike" cap="none" dirty="0">
                  <a:solidFill>
                    <a:schemeClr val="dk1"/>
                  </a:solidFill>
                  <a:latin typeface="Calibri"/>
                  <a:ea typeface="Calibri"/>
                  <a:cs typeface="Calibri"/>
                  <a:sym typeface="Calibri"/>
                </a:rPr>
                <a:t> στο άπω </a:t>
              </a:r>
              <a:r>
                <a:rPr lang="el-GR" sz="1600" b="0" i="0" u="none" strike="noStrike" cap="none" dirty="0" err="1">
                  <a:solidFill>
                    <a:schemeClr val="dk1"/>
                  </a:solidFill>
                  <a:latin typeface="Calibri"/>
                  <a:ea typeface="Calibri"/>
                  <a:cs typeface="Calibri"/>
                  <a:sym typeface="Calibri"/>
                </a:rPr>
                <a:t>εσπειραμένο</a:t>
              </a:r>
              <a:r>
                <a:rPr lang="el-GR" sz="1600" b="0" i="0" u="none" strike="noStrike" cap="none" dirty="0">
                  <a:solidFill>
                    <a:schemeClr val="dk1"/>
                  </a:solidFill>
                  <a:latin typeface="Calibri"/>
                  <a:ea typeface="Calibri"/>
                  <a:cs typeface="Calibri"/>
                  <a:sym typeface="Calibri"/>
                </a:rPr>
                <a:t> σωληνάριο</a:t>
              </a:r>
              <a:endParaRPr sz="1600" b="0" i="0" u="none" strike="noStrike" cap="none" dirty="0">
                <a:solidFill>
                  <a:schemeClr val="dk1"/>
                </a:solidFill>
                <a:latin typeface="Calibri"/>
                <a:ea typeface="Calibri"/>
                <a:cs typeface="Calibri"/>
                <a:sym typeface="Calibri"/>
              </a:endParaRPr>
            </a:p>
          </p:txBody>
        </p:sp>
        <p:sp>
          <p:nvSpPr>
            <p:cNvPr id="147" name="Google Shape;147;p5"/>
            <p:cNvSpPr/>
            <p:nvPr/>
          </p:nvSpPr>
          <p:spPr>
            <a:xfrm>
              <a:off x="5777066" y="1756564"/>
              <a:ext cx="591048" cy="453282"/>
            </a:xfrm>
            <a:prstGeom prst="downArrow">
              <a:avLst>
                <a:gd name="adj1" fmla="val 55000"/>
                <a:gd name="adj2" fmla="val 45000"/>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600" b="0" i="0" u="none" strike="noStrike" cap="none">
                <a:solidFill>
                  <a:srgbClr val="000000"/>
                </a:solidFill>
                <a:latin typeface="Arial"/>
                <a:ea typeface="Arial"/>
                <a:cs typeface="Arial"/>
                <a:sym typeface="Arial"/>
              </a:endParaRPr>
            </a:p>
          </p:txBody>
        </p:sp>
      </p:grpSp>
      <p:sp>
        <p:nvSpPr>
          <p:cNvPr id="148" name="Google Shape;148;p5"/>
          <p:cNvSpPr txBox="1">
            <a:spLocks noGrp="1"/>
          </p:cNvSpPr>
          <p:nvPr>
            <p:ph type="sldNum" idx="12"/>
          </p:nvPr>
        </p:nvSpPr>
        <p:spPr>
          <a:xfrm>
            <a:off x="8678800" y="6431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6</a:t>
            </a:fld>
            <a:endParaRPr/>
          </a:p>
        </p:txBody>
      </p:sp>
      <p:pic>
        <p:nvPicPr>
          <p:cNvPr id="149" name="Google Shape;149;p5"/>
          <p:cNvPicPr preferRelativeResize="0"/>
          <p:nvPr/>
        </p:nvPicPr>
        <p:blipFill rotWithShape="1">
          <a:blip r:embed="rId3">
            <a:alphaModFix/>
          </a:blip>
          <a:srcRect/>
          <a:stretch/>
        </p:blipFill>
        <p:spPr>
          <a:xfrm>
            <a:off x="300165" y="2420522"/>
            <a:ext cx="6022439" cy="3992191"/>
          </a:xfrm>
          <a:prstGeom prst="rect">
            <a:avLst/>
          </a:prstGeom>
          <a:noFill/>
          <a:ln>
            <a:noFill/>
          </a:ln>
        </p:spPr>
      </p:pic>
      <p:sp>
        <p:nvSpPr>
          <p:cNvPr id="150" name="Google Shape;150;p5"/>
          <p:cNvSpPr txBox="1"/>
          <p:nvPr/>
        </p:nvSpPr>
        <p:spPr>
          <a:xfrm>
            <a:off x="511054" y="6453194"/>
            <a:ext cx="610001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000" b="0" i="0" u="none" strike="noStrike" cap="none">
                <a:solidFill>
                  <a:srgbClr val="000000"/>
                </a:solidFill>
                <a:latin typeface="Arial"/>
                <a:ea typeface="Arial"/>
                <a:cs typeface="Arial"/>
                <a:sym typeface="Arial"/>
              </a:rPr>
              <a:t>https://www.dr-rammos.gr/index.php/o-adenas-ton-epinefridion-2/i-renini-kai-ta-nefra</a:t>
            </a:r>
            <a:endParaRPr/>
          </a:p>
        </p:txBody>
      </p:sp>
      <p:sp>
        <p:nvSpPr>
          <p:cNvPr id="151" name="Google Shape;151;p5"/>
          <p:cNvSpPr/>
          <p:nvPr/>
        </p:nvSpPr>
        <p:spPr>
          <a:xfrm>
            <a:off x="10614747" y="3692898"/>
            <a:ext cx="458203" cy="566570"/>
          </a:xfrm>
          <a:prstGeom prst="downArrow">
            <a:avLst>
              <a:gd name="adj1" fmla="val 55000"/>
              <a:gd name="adj2" fmla="val 45000"/>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p:nvPr/>
        </p:nvSpPr>
        <p:spPr>
          <a:xfrm>
            <a:off x="760050" y="228232"/>
            <a:ext cx="10671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l-GR" sz="3000" b="1" i="0" u="none" strike="noStrike" cap="none">
                <a:solidFill>
                  <a:schemeClr val="dk1"/>
                </a:solidFill>
                <a:latin typeface="Calibri"/>
                <a:ea typeface="Calibri"/>
                <a:cs typeface="Calibri"/>
                <a:sym typeface="Calibri"/>
              </a:rPr>
              <a:t>Κληρονομικές Σωληναριοπάθειες με Αποβολή Άλατος</a:t>
            </a:r>
            <a:endParaRPr sz="3000" b="1" i="0" u="none" strike="noStrike" cap="none">
              <a:solidFill>
                <a:schemeClr val="dk1"/>
              </a:solidFill>
              <a:latin typeface="Calibri"/>
              <a:ea typeface="Calibri"/>
              <a:cs typeface="Calibri"/>
              <a:sym typeface="Calibri"/>
            </a:endParaRPr>
          </a:p>
        </p:txBody>
      </p:sp>
      <p:sp>
        <p:nvSpPr>
          <p:cNvPr id="158" name="Google Shape;158;p6"/>
          <p:cNvSpPr txBox="1"/>
          <p:nvPr/>
        </p:nvSpPr>
        <p:spPr>
          <a:xfrm>
            <a:off x="220800" y="1032650"/>
            <a:ext cx="11750400" cy="708000"/>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chemeClr val="dk1"/>
              </a:buClr>
              <a:buSzPts val="2000"/>
              <a:buFont typeface="Arial"/>
              <a:buChar char="•"/>
            </a:pPr>
            <a:r>
              <a:rPr lang="el-GR" sz="2000" b="1" i="0" u="none" strike="noStrike" cap="none">
                <a:solidFill>
                  <a:schemeClr val="dk1"/>
                </a:solidFill>
                <a:latin typeface="Calibri"/>
                <a:ea typeface="Calibri"/>
                <a:cs typeface="Calibri"/>
                <a:sym typeface="Calibri"/>
              </a:rPr>
              <a:t>Ομάδα κληρονομικών διαταραχών </a:t>
            </a:r>
            <a:r>
              <a:rPr lang="el-GR" sz="2000" b="0" i="0" u="none" strike="noStrike" cap="none">
                <a:solidFill>
                  <a:schemeClr val="dk1"/>
                </a:solidFill>
                <a:latin typeface="Calibri"/>
                <a:ea typeface="Calibri"/>
                <a:cs typeface="Calibri"/>
                <a:sym typeface="Calibri"/>
              </a:rPr>
              <a:t>που οδηγούν σε </a:t>
            </a:r>
            <a:r>
              <a:rPr lang="el-GR" sz="2000" b="1" i="0" u="none" strike="noStrike" cap="none">
                <a:solidFill>
                  <a:schemeClr val="dk1"/>
                </a:solidFill>
                <a:latin typeface="Calibri"/>
                <a:ea typeface="Calibri"/>
                <a:cs typeface="Calibri"/>
                <a:sym typeface="Calibri"/>
              </a:rPr>
              <a:t>μειωμένη επαναρρόφηση NaCI </a:t>
            </a:r>
            <a:r>
              <a:rPr lang="el-GR" sz="2000" b="0" i="0" u="none" strike="noStrike" cap="none">
                <a:solidFill>
                  <a:schemeClr val="dk1"/>
                </a:solidFill>
                <a:latin typeface="Calibri"/>
                <a:ea typeface="Calibri"/>
                <a:cs typeface="Calibri"/>
                <a:sym typeface="Calibri"/>
              </a:rPr>
              <a:t>από τα νεφρικά σωληνάρια με αποτέλεσμα την </a:t>
            </a:r>
            <a:r>
              <a:rPr lang="el-GR" sz="2000" b="1" i="0" u="none" strike="noStrike" cap="none">
                <a:solidFill>
                  <a:schemeClr val="dk1"/>
                </a:solidFill>
                <a:latin typeface="Calibri"/>
                <a:ea typeface="Calibri"/>
                <a:cs typeface="Calibri"/>
                <a:sym typeface="Calibri"/>
              </a:rPr>
              <a:t>αθρόα αποβολή άλατος</a:t>
            </a:r>
            <a:r>
              <a:rPr lang="el-GR"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p:txBody>
      </p:sp>
      <p:pic>
        <p:nvPicPr>
          <p:cNvPr id="159" name="Google Shape;159;p6"/>
          <p:cNvPicPr preferRelativeResize="0"/>
          <p:nvPr/>
        </p:nvPicPr>
        <p:blipFill rotWithShape="1">
          <a:blip r:embed="rId3">
            <a:alphaModFix/>
          </a:blip>
          <a:srcRect/>
          <a:stretch/>
        </p:blipFill>
        <p:spPr>
          <a:xfrm>
            <a:off x="5835315" y="2149420"/>
            <a:ext cx="6244169" cy="3982453"/>
          </a:xfrm>
          <a:prstGeom prst="rect">
            <a:avLst/>
          </a:prstGeom>
          <a:noFill/>
          <a:ln>
            <a:noFill/>
          </a:ln>
        </p:spPr>
      </p:pic>
      <p:sp>
        <p:nvSpPr>
          <p:cNvPr id="160" name="Google Shape;160;p6"/>
          <p:cNvSpPr txBox="1"/>
          <p:nvPr/>
        </p:nvSpPr>
        <p:spPr>
          <a:xfrm>
            <a:off x="10335150" y="6187093"/>
            <a:ext cx="20373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l-GR" sz="1600" b="1" i="0" u="none" strike="noStrike" cap="none">
                <a:solidFill>
                  <a:schemeClr val="dk1"/>
                </a:solidFill>
                <a:latin typeface="Calibri"/>
                <a:ea typeface="Calibri"/>
                <a:cs typeface="Calibri"/>
                <a:sym typeface="Calibri"/>
              </a:rPr>
              <a:t>Kleta et al, 2018</a:t>
            </a:r>
            <a:endParaRPr sz="1600" b="1" i="0" u="none" strike="noStrike" cap="none">
              <a:solidFill>
                <a:srgbClr val="000000"/>
              </a:solidFill>
              <a:latin typeface="Arial"/>
              <a:ea typeface="Arial"/>
              <a:cs typeface="Arial"/>
              <a:sym typeface="Arial"/>
            </a:endParaRPr>
          </a:p>
        </p:txBody>
      </p:sp>
      <p:sp>
        <p:nvSpPr>
          <p:cNvPr id="161" name="Google Shape;161;p6"/>
          <p:cNvSpPr txBox="1">
            <a:spLocks noGrp="1"/>
          </p:cNvSpPr>
          <p:nvPr>
            <p:ph type="sldNum" idx="12"/>
          </p:nvPr>
        </p:nvSpPr>
        <p:spPr>
          <a:xfrm>
            <a:off x="8610600" y="6447205"/>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7</a:t>
            </a:fld>
            <a:endParaRPr/>
          </a:p>
        </p:txBody>
      </p:sp>
      <p:grpSp>
        <p:nvGrpSpPr>
          <p:cNvPr id="162" name="Google Shape;162;p6"/>
          <p:cNvGrpSpPr/>
          <p:nvPr/>
        </p:nvGrpSpPr>
        <p:grpSpPr>
          <a:xfrm>
            <a:off x="166165" y="1861385"/>
            <a:ext cx="5242298" cy="4558521"/>
            <a:chOff x="426850" y="0"/>
            <a:chExt cx="5242298" cy="4558521"/>
          </a:xfrm>
        </p:grpSpPr>
        <p:sp>
          <p:nvSpPr>
            <p:cNvPr id="163" name="Google Shape;163;p6"/>
            <p:cNvSpPr/>
            <p:nvPr/>
          </p:nvSpPr>
          <p:spPr>
            <a:xfrm>
              <a:off x="426850" y="0"/>
              <a:ext cx="4558521" cy="4558521"/>
            </a:xfrm>
            <a:prstGeom prst="triangle">
              <a:avLst>
                <a:gd name="adj" fmla="val 50000"/>
              </a:avLst>
            </a:prstGeom>
            <a:solidFill>
              <a:srgbClr val="2E53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706110" y="456297"/>
              <a:ext cx="2963038" cy="648164"/>
            </a:xfrm>
            <a:prstGeom prst="roundRect">
              <a:avLst>
                <a:gd name="adj" fmla="val 16667"/>
              </a:avLst>
            </a:prstGeom>
            <a:solidFill>
              <a:schemeClr val="lt1">
                <a:alpha val="89803"/>
              </a:schemeClr>
            </a:solidFill>
            <a:ln w="25400" cap="flat" cmpd="sng">
              <a:solidFill>
                <a:srgbClr val="2E53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txBox="1"/>
            <p:nvPr/>
          </p:nvSpPr>
          <p:spPr>
            <a:xfrm>
              <a:off x="2737751" y="487938"/>
              <a:ext cx="2899756" cy="5848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a:solidFill>
                    <a:srgbClr val="000000"/>
                  </a:solidFill>
                  <a:latin typeface="Arial"/>
                  <a:ea typeface="Arial"/>
                  <a:cs typeface="Arial"/>
                  <a:sym typeface="Arial"/>
                </a:rPr>
                <a:t>Σύνδρομο Fanconi</a:t>
              </a:r>
              <a:endParaRPr sz="1600" b="0" i="0" u="none" strike="noStrike" cap="none">
                <a:solidFill>
                  <a:srgbClr val="000000"/>
                </a:solidFill>
                <a:latin typeface="Arial"/>
                <a:ea typeface="Arial"/>
                <a:cs typeface="Arial"/>
                <a:sym typeface="Arial"/>
              </a:endParaRPr>
            </a:p>
          </p:txBody>
        </p:sp>
        <p:sp>
          <p:nvSpPr>
            <p:cNvPr id="166" name="Google Shape;166;p6"/>
            <p:cNvSpPr/>
            <p:nvPr/>
          </p:nvSpPr>
          <p:spPr>
            <a:xfrm>
              <a:off x="2706110" y="1185482"/>
              <a:ext cx="2963038" cy="648164"/>
            </a:xfrm>
            <a:prstGeom prst="roundRect">
              <a:avLst>
                <a:gd name="adj" fmla="val 16667"/>
              </a:avLst>
            </a:prstGeom>
            <a:solidFill>
              <a:schemeClr val="lt1">
                <a:alpha val="89803"/>
              </a:schemeClr>
            </a:solidFill>
            <a:ln w="25400" cap="flat" cmpd="sng">
              <a:solidFill>
                <a:srgbClr val="5477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txBox="1"/>
            <p:nvPr/>
          </p:nvSpPr>
          <p:spPr>
            <a:xfrm>
              <a:off x="2737751" y="1217123"/>
              <a:ext cx="2899756" cy="5848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a:solidFill>
                    <a:srgbClr val="000000"/>
                  </a:solidFill>
                  <a:latin typeface="Arial"/>
                  <a:ea typeface="Arial"/>
                  <a:cs typeface="Arial"/>
                  <a:sym typeface="Arial"/>
                </a:rPr>
                <a:t>Σύνδρομο Bartter</a:t>
              </a:r>
              <a:endParaRPr sz="1600" b="0" i="0" u="none" strike="noStrike" cap="none">
                <a:solidFill>
                  <a:srgbClr val="000000"/>
                </a:solidFill>
                <a:latin typeface="Arial"/>
                <a:ea typeface="Arial"/>
                <a:cs typeface="Arial"/>
                <a:sym typeface="Arial"/>
              </a:endParaRPr>
            </a:p>
          </p:txBody>
        </p:sp>
        <p:sp>
          <p:nvSpPr>
            <p:cNvPr id="168" name="Google Shape;168;p6"/>
            <p:cNvSpPr/>
            <p:nvPr/>
          </p:nvSpPr>
          <p:spPr>
            <a:xfrm>
              <a:off x="2706110" y="1914667"/>
              <a:ext cx="2963038" cy="648164"/>
            </a:xfrm>
            <a:prstGeom prst="roundRect">
              <a:avLst>
                <a:gd name="adj" fmla="val 16667"/>
              </a:avLst>
            </a:prstGeom>
            <a:solidFill>
              <a:schemeClr val="lt1">
                <a:alpha val="89803"/>
              </a:schemeClr>
            </a:solidFill>
            <a:ln w="25400" cap="flat" cmpd="sng">
              <a:solidFill>
                <a:srgbClr val="97A8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txBox="1"/>
            <p:nvPr/>
          </p:nvSpPr>
          <p:spPr>
            <a:xfrm>
              <a:off x="2737751" y="1946308"/>
              <a:ext cx="2899756" cy="5848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a:solidFill>
                    <a:srgbClr val="000000"/>
                  </a:solidFill>
                  <a:latin typeface="Arial"/>
                  <a:ea typeface="Arial"/>
                  <a:cs typeface="Arial"/>
                  <a:sym typeface="Arial"/>
                </a:rPr>
                <a:t>Σύνδρομο Gitelman</a:t>
              </a:r>
              <a:endParaRPr sz="1600" b="0" i="0" u="none" strike="noStrike" cap="none">
                <a:solidFill>
                  <a:srgbClr val="000000"/>
                </a:solidFill>
                <a:latin typeface="Arial"/>
                <a:ea typeface="Arial"/>
                <a:cs typeface="Arial"/>
                <a:sym typeface="Arial"/>
              </a:endParaRPr>
            </a:p>
          </p:txBody>
        </p:sp>
        <p:sp>
          <p:nvSpPr>
            <p:cNvPr id="170" name="Google Shape;170;p6"/>
            <p:cNvSpPr/>
            <p:nvPr/>
          </p:nvSpPr>
          <p:spPr>
            <a:xfrm>
              <a:off x="2706110" y="2643853"/>
              <a:ext cx="2963038" cy="648164"/>
            </a:xfrm>
            <a:prstGeom prst="roundRect">
              <a:avLst>
                <a:gd name="adj" fmla="val 16667"/>
              </a:avLst>
            </a:prstGeom>
            <a:solidFill>
              <a:schemeClr val="lt1">
                <a:alpha val="89803"/>
              </a:schemeClr>
            </a:solidFill>
            <a:ln w="25400" cap="flat" cmpd="sng">
              <a:solidFill>
                <a:srgbClr val="97A8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txBox="1"/>
            <p:nvPr/>
          </p:nvSpPr>
          <p:spPr>
            <a:xfrm>
              <a:off x="2737751" y="2675494"/>
              <a:ext cx="2899756" cy="5848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a:solidFill>
                    <a:srgbClr val="000000"/>
                  </a:solidFill>
                  <a:latin typeface="Arial"/>
                  <a:ea typeface="Arial"/>
                  <a:cs typeface="Arial"/>
                  <a:sym typeface="Arial"/>
                </a:rPr>
                <a:t>Σύνδρομο EAST</a:t>
              </a:r>
              <a:endParaRPr sz="1600" b="0" i="0" u="none" strike="noStrike" cap="none">
                <a:solidFill>
                  <a:srgbClr val="000000"/>
                </a:solidFill>
                <a:latin typeface="Arial"/>
                <a:ea typeface="Arial"/>
                <a:cs typeface="Arial"/>
                <a:sym typeface="Arial"/>
              </a:endParaRPr>
            </a:p>
          </p:txBody>
        </p:sp>
        <p:sp>
          <p:nvSpPr>
            <p:cNvPr id="172" name="Google Shape;172;p6"/>
            <p:cNvSpPr/>
            <p:nvPr/>
          </p:nvSpPr>
          <p:spPr>
            <a:xfrm>
              <a:off x="2706110" y="3373038"/>
              <a:ext cx="2963038" cy="648164"/>
            </a:xfrm>
            <a:prstGeom prst="roundRect">
              <a:avLst>
                <a:gd name="adj" fmla="val 16667"/>
              </a:avLst>
            </a:prstGeom>
            <a:solidFill>
              <a:schemeClr val="lt1">
                <a:alpha val="89803"/>
              </a:schemeClr>
            </a:solidFill>
            <a:ln w="25400" cap="flat" cmpd="sng">
              <a:solidFill>
                <a:srgbClr val="5477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txBox="1"/>
            <p:nvPr/>
          </p:nvSpPr>
          <p:spPr>
            <a:xfrm>
              <a:off x="2737751" y="3404679"/>
              <a:ext cx="2899756" cy="58488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l-GR" sz="1600" b="0" i="0" u="none" strike="noStrike" cap="none">
                  <a:solidFill>
                    <a:srgbClr val="000000"/>
                  </a:solidFill>
                  <a:latin typeface="Arial"/>
                  <a:ea typeface="Arial"/>
                  <a:cs typeface="Arial"/>
                  <a:sym typeface="Arial"/>
                </a:rPr>
                <a:t>Ψευδοϋποαλδοστερονισμός τύπου Ι</a:t>
              </a: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7"/>
          <p:cNvPicPr preferRelativeResize="0"/>
          <p:nvPr/>
        </p:nvPicPr>
        <p:blipFill rotWithShape="1">
          <a:blip r:embed="rId3">
            <a:alphaModFix/>
          </a:blip>
          <a:srcRect/>
          <a:stretch/>
        </p:blipFill>
        <p:spPr>
          <a:xfrm>
            <a:off x="6535171" y="1476064"/>
            <a:ext cx="5656829" cy="4275207"/>
          </a:xfrm>
          <a:prstGeom prst="rect">
            <a:avLst/>
          </a:prstGeom>
          <a:noFill/>
          <a:ln>
            <a:noFill/>
          </a:ln>
        </p:spPr>
      </p:pic>
      <p:sp>
        <p:nvSpPr>
          <p:cNvPr id="180" name="Google Shape;180;p7"/>
          <p:cNvSpPr txBox="1"/>
          <p:nvPr/>
        </p:nvSpPr>
        <p:spPr>
          <a:xfrm>
            <a:off x="759995" y="265432"/>
            <a:ext cx="10671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l-GR" sz="3000" b="1" i="0" u="none" strike="noStrike" cap="none">
                <a:solidFill>
                  <a:schemeClr val="dk1"/>
                </a:solidFill>
                <a:latin typeface="Calibri"/>
                <a:ea typeface="Calibri"/>
                <a:cs typeface="Calibri"/>
                <a:sym typeface="Calibri"/>
              </a:rPr>
              <a:t>Αγκύλη Henle</a:t>
            </a:r>
            <a:endParaRPr sz="3000" b="1" i="0" u="none" strike="noStrike" cap="none">
              <a:solidFill>
                <a:schemeClr val="dk1"/>
              </a:solidFill>
              <a:latin typeface="Calibri"/>
              <a:ea typeface="Calibri"/>
              <a:cs typeface="Calibri"/>
              <a:sym typeface="Calibri"/>
            </a:endParaRPr>
          </a:p>
        </p:txBody>
      </p:sp>
      <p:sp>
        <p:nvSpPr>
          <p:cNvPr id="181" name="Google Shape;181;p7"/>
          <p:cNvSpPr txBox="1"/>
          <p:nvPr/>
        </p:nvSpPr>
        <p:spPr>
          <a:xfrm>
            <a:off x="120158" y="1792675"/>
            <a:ext cx="6294855" cy="358042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a:solidFill>
                  <a:schemeClr val="dk1"/>
                </a:solidFill>
                <a:latin typeface="Calibri"/>
                <a:ea typeface="Calibri"/>
                <a:cs typeface="Calibri"/>
                <a:sym typeface="Calibri"/>
              </a:rPr>
              <a:t>NKCC2 μεταφορέας</a:t>
            </a:r>
            <a:r>
              <a:rPr lang="el-GR" sz="2000" b="0" i="0" u="none" strike="noStrike" cap="none" dirty="0">
                <a:solidFill>
                  <a:schemeClr val="dk1"/>
                </a:solidFill>
                <a:latin typeface="Calibri"/>
                <a:ea typeface="Calibri"/>
                <a:cs typeface="Calibri"/>
                <a:sym typeface="Calibri"/>
              </a:rPr>
              <a:t>: </a:t>
            </a:r>
            <a:r>
              <a:rPr lang="el-GR" sz="2000" b="0" i="0" u="none" strike="noStrike" cap="none" dirty="0" err="1">
                <a:solidFill>
                  <a:schemeClr val="dk1"/>
                </a:solidFill>
                <a:latin typeface="Calibri"/>
                <a:ea typeface="Calibri"/>
                <a:cs typeface="Calibri"/>
                <a:sym typeface="Calibri"/>
              </a:rPr>
              <a:t>επαναρρόφηση</a:t>
            </a:r>
            <a:r>
              <a:rPr lang="el-GR" sz="2000" b="0" i="0" u="none" strike="noStrike" cap="none" dirty="0">
                <a:solidFill>
                  <a:schemeClr val="dk1"/>
                </a:solidFill>
                <a:latin typeface="Calibri"/>
                <a:ea typeface="Calibri"/>
                <a:cs typeface="Calibri"/>
                <a:sym typeface="Calibri"/>
              </a:rPr>
              <a:t> </a:t>
            </a:r>
            <a:r>
              <a:rPr lang="el-GR" sz="2000" b="0" i="0" u="none" strike="noStrike" cap="none" dirty="0" err="1">
                <a:solidFill>
                  <a:schemeClr val="dk1"/>
                </a:solidFill>
                <a:latin typeface="Calibri"/>
                <a:ea typeface="Calibri"/>
                <a:cs typeface="Calibri"/>
                <a:sym typeface="Calibri"/>
              </a:rPr>
              <a:t>Na</a:t>
            </a:r>
            <a:r>
              <a:rPr lang="el-GR" sz="2000" b="0" i="0" u="none" strike="noStrike" cap="none" baseline="30000" dirty="0">
                <a:solidFill>
                  <a:schemeClr val="dk1"/>
                </a:solidFill>
                <a:latin typeface="Calibri"/>
                <a:ea typeface="Calibri"/>
                <a:cs typeface="Calibri"/>
                <a:sym typeface="Calibri"/>
              </a:rPr>
              <a:t>+</a:t>
            </a:r>
            <a:r>
              <a:rPr lang="el-GR" sz="2000" b="0" i="0" u="none" strike="noStrike" cap="none" dirty="0">
                <a:solidFill>
                  <a:schemeClr val="dk1"/>
                </a:solidFill>
                <a:latin typeface="Calibri"/>
                <a:ea typeface="Calibri"/>
                <a:cs typeface="Calibri"/>
                <a:sym typeface="Calibri"/>
              </a:rPr>
              <a:t>, CI</a:t>
            </a:r>
            <a:r>
              <a:rPr lang="el-GR" sz="2000" b="0" i="0" u="none" strike="noStrike" cap="none" baseline="30000" dirty="0">
                <a:solidFill>
                  <a:schemeClr val="dk1"/>
                </a:solidFill>
                <a:latin typeface="Calibri"/>
                <a:ea typeface="Calibri"/>
                <a:cs typeface="Calibri"/>
                <a:sym typeface="Calibri"/>
              </a:rPr>
              <a:t>-</a:t>
            </a:r>
            <a:r>
              <a:rPr lang="el-GR" sz="2000" b="0" i="0" u="none" strike="noStrike" cap="none" dirty="0">
                <a:solidFill>
                  <a:schemeClr val="dk1"/>
                </a:solidFill>
                <a:latin typeface="Calibri"/>
                <a:ea typeface="Calibri"/>
                <a:cs typeface="Calibri"/>
                <a:sym typeface="Calibri"/>
              </a:rPr>
              <a:t>, K</a:t>
            </a:r>
            <a:r>
              <a:rPr lang="el-GR" sz="2000" b="0" i="0" u="none" strike="noStrike" cap="none" baseline="30000" dirty="0">
                <a:solidFill>
                  <a:schemeClr val="dk1"/>
                </a:solidFill>
                <a:latin typeface="Calibri"/>
                <a:ea typeface="Calibri"/>
                <a:cs typeface="Calibri"/>
                <a:sym typeface="Calibri"/>
              </a:rPr>
              <a:t>+</a:t>
            </a:r>
            <a:r>
              <a:rPr lang="el-GR" sz="2000" b="0" i="0" u="none" strike="noStrike" cap="none" dirty="0">
                <a:solidFill>
                  <a:schemeClr val="dk1"/>
                </a:solidFill>
                <a:latin typeface="Calibri"/>
                <a:ea typeface="Calibri"/>
                <a:cs typeface="Calibri"/>
                <a:sym typeface="Calibri"/>
              </a:rPr>
              <a:t> </a:t>
            </a:r>
          </a:p>
          <a:p>
            <a:pPr marR="0" lvl="0" algn="just" rtl="0">
              <a:lnSpc>
                <a:spcPct val="100000"/>
              </a:lnSpc>
              <a:spcBef>
                <a:spcPts val="0"/>
              </a:spcBef>
              <a:spcAft>
                <a:spcPts val="0"/>
              </a:spcAft>
              <a:buClr>
                <a:schemeClr val="dk1"/>
              </a:buClr>
              <a:buSzPts val="2000"/>
            </a:pPr>
            <a:r>
              <a:rPr lang="el-GR" sz="2000" dirty="0">
                <a:solidFill>
                  <a:schemeClr val="dk1"/>
                </a:solidFill>
                <a:highlight>
                  <a:srgbClr val="FFFF00"/>
                </a:highlight>
                <a:latin typeface="Calibri"/>
                <a:ea typeface="Calibri"/>
                <a:cs typeface="Calibri"/>
                <a:sym typeface="Calibri"/>
              </a:rPr>
              <a:t>    </a:t>
            </a:r>
            <a:r>
              <a:rPr lang="el-GR" sz="2000" b="0" i="0" u="none" strike="noStrike" cap="none" dirty="0">
                <a:solidFill>
                  <a:schemeClr val="dk1"/>
                </a:solidFill>
                <a:highlight>
                  <a:srgbClr val="FFFF00"/>
                </a:highlight>
                <a:latin typeface="Calibri"/>
                <a:ea typeface="Calibri"/>
                <a:cs typeface="Calibri"/>
                <a:sym typeface="Calibri"/>
              </a:rPr>
              <a:t>από τον </a:t>
            </a:r>
            <a:r>
              <a:rPr lang="el-GR" sz="2000" b="0" i="0" u="none" strike="noStrike" cap="none" dirty="0" err="1">
                <a:solidFill>
                  <a:schemeClr val="dk1"/>
                </a:solidFill>
                <a:highlight>
                  <a:srgbClr val="FFFF00"/>
                </a:highlight>
                <a:latin typeface="Calibri"/>
                <a:ea typeface="Calibri"/>
                <a:cs typeface="Calibri"/>
                <a:sym typeface="Calibri"/>
              </a:rPr>
              <a:t>σωληναριακό</a:t>
            </a:r>
            <a:r>
              <a:rPr lang="el-GR" sz="2000" b="0" i="0" u="none" strike="noStrike" cap="none" dirty="0">
                <a:solidFill>
                  <a:schemeClr val="dk1"/>
                </a:solidFill>
                <a:highlight>
                  <a:srgbClr val="FFFF00"/>
                </a:highlight>
                <a:latin typeface="Calibri"/>
                <a:ea typeface="Calibri"/>
                <a:cs typeface="Calibri"/>
                <a:sym typeface="Calibri"/>
              </a:rPr>
              <a:t> αυλό στο κύτταρο </a:t>
            </a:r>
            <a:endParaRPr sz="2000" b="0" i="0" u="none" strike="noStrike" cap="none" dirty="0">
              <a:solidFill>
                <a:schemeClr val="dk1"/>
              </a:solidFill>
              <a:highlight>
                <a:srgbClr val="FFFF00"/>
              </a:highlight>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a:solidFill>
                  <a:schemeClr val="dk1"/>
                </a:solidFill>
                <a:latin typeface="Calibri"/>
                <a:ea typeface="Calibri"/>
                <a:cs typeface="Calibri"/>
                <a:sym typeface="Calibri"/>
              </a:rPr>
              <a:t>KCNJ1 (δίαυλοι Κ+)</a:t>
            </a:r>
            <a:r>
              <a:rPr lang="el-GR" sz="2000" b="0" i="0" u="none" strike="noStrike" cap="none" dirty="0">
                <a:solidFill>
                  <a:schemeClr val="dk1"/>
                </a:solidFill>
                <a:latin typeface="Calibri"/>
                <a:ea typeface="Calibri"/>
                <a:cs typeface="Calibri"/>
                <a:sym typeface="Calibri"/>
              </a:rPr>
              <a:t>: απομάκρυνση K</a:t>
            </a:r>
            <a:r>
              <a:rPr lang="el-GR" sz="2000" b="0" i="0" u="none" strike="noStrike" cap="none" baseline="30000" dirty="0">
                <a:solidFill>
                  <a:schemeClr val="dk1"/>
                </a:solidFill>
                <a:latin typeface="Calibri"/>
                <a:ea typeface="Calibri"/>
                <a:cs typeface="Calibri"/>
                <a:sym typeface="Calibri"/>
              </a:rPr>
              <a:t>+</a:t>
            </a:r>
            <a:r>
              <a:rPr lang="el-GR" sz="2000" b="0" i="0" u="none" strike="noStrike" cap="none" dirty="0">
                <a:solidFill>
                  <a:schemeClr val="dk1"/>
                </a:solidFill>
                <a:latin typeface="Calibri"/>
                <a:ea typeface="Calibri"/>
                <a:cs typeface="Calibri"/>
                <a:sym typeface="Calibri"/>
              </a:rPr>
              <a:t> </a:t>
            </a:r>
          </a:p>
          <a:p>
            <a:pPr marR="0" lvl="0" algn="just" rtl="0">
              <a:lnSpc>
                <a:spcPct val="100000"/>
              </a:lnSpc>
              <a:spcBef>
                <a:spcPts val="0"/>
              </a:spcBef>
              <a:spcAft>
                <a:spcPts val="0"/>
              </a:spcAft>
              <a:buClr>
                <a:schemeClr val="dk1"/>
              </a:buClr>
              <a:buSzPts val="2000"/>
            </a:pPr>
            <a:r>
              <a:rPr lang="el-GR" sz="2000" dirty="0">
                <a:solidFill>
                  <a:schemeClr val="dk1"/>
                </a:solidFill>
                <a:latin typeface="Calibri"/>
                <a:ea typeface="Calibri"/>
                <a:cs typeface="Calibri"/>
                <a:sym typeface="Calibri"/>
              </a:rPr>
              <a:t>     </a:t>
            </a:r>
            <a:r>
              <a:rPr lang="el-GR" sz="2000" b="0" i="0" u="none" strike="noStrike" cap="none" dirty="0">
                <a:solidFill>
                  <a:schemeClr val="dk1"/>
                </a:solidFill>
                <a:highlight>
                  <a:srgbClr val="FFFF00"/>
                </a:highlight>
                <a:latin typeface="Calibri"/>
                <a:ea typeface="Calibri"/>
                <a:cs typeface="Calibri"/>
                <a:sym typeface="Calibri"/>
              </a:rPr>
              <a:t>από το κύτταρο </a:t>
            </a:r>
            <a:r>
              <a:rPr lang="el-GR" sz="2000" dirty="0">
                <a:solidFill>
                  <a:schemeClr val="dk1"/>
                </a:solidFill>
                <a:highlight>
                  <a:srgbClr val="FFFF00"/>
                </a:highlight>
                <a:latin typeface="Calibri"/>
                <a:ea typeface="Calibri"/>
                <a:cs typeface="Calibri"/>
                <a:sym typeface="Calibri"/>
              </a:rPr>
              <a:t> στον αυλό </a:t>
            </a:r>
            <a:endParaRPr sz="2000" b="0" i="0" u="none" strike="noStrike" cap="none" dirty="0">
              <a:solidFill>
                <a:schemeClr val="dk1"/>
              </a:solidFill>
              <a:highlight>
                <a:srgbClr val="FFFF00"/>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a:solidFill>
                  <a:schemeClr val="dk1"/>
                </a:solidFill>
                <a:latin typeface="Calibri"/>
                <a:ea typeface="Calibri"/>
                <a:cs typeface="Calibri"/>
                <a:sym typeface="Calibri"/>
              </a:rPr>
              <a:t>CLCNKA/</a:t>
            </a:r>
            <a:r>
              <a:rPr lang="el-GR" sz="2000" b="1" i="0" u="none" strike="noStrike" cap="none" dirty="0" err="1">
                <a:solidFill>
                  <a:schemeClr val="dk1"/>
                </a:solidFill>
                <a:latin typeface="Calibri"/>
                <a:ea typeface="Calibri"/>
                <a:cs typeface="Calibri"/>
                <a:sym typeface="Calibri"/>
              </a:rPr>
              <a:t>Barttin</a:t>
            </a:r>
            <a:r>
              <a:rPr lang="el-GR" sz="2000" b="1" i="0" u="none" strike="noStrike" cap="none" dirty="0">
                <a:solidFill>
                  <a:schemeClr val="dk1"/>
                </a:solidFill>
                <a:latin typeface="Calibri"/>
                <a:ea typeface="Calibri"/>
                <a:cs typeface="Calibri"/>
                <a:sym typeface="Calibri"/>
              </a:rPr>
              <a:t>, CLCNKB/</a:t>
            </a:r>
            <a:r>
              <a:rPr lang="el-GR" sz="2000" b="1" i="0" u="none" strike="noStrike" cap="none" dirty="0" err="1">
                <a:solidFill>
                  <a:schemeClr val="dk1"/>
                </a:solidFill>
                <a:latin typeface="Calibri"/>
                <a:ea typeface="Calibri"/>
                <a:cs typeface="Calibri"/>
                <a:sym typeface="Calibri"/>
              </a:rPr>
              <a:t>Barttin</a:t>
            </a:r>
            <a:r>
              <a:rPr lang="el-GR" sz="2000" b="0" i="0" u="none" strike="noStrike" cap="none" dirty="0">
                <a:solidFill>
                  <a:schemeClr val="dk1"/>
                </a:solidFill>
                <a:latin typeface="Calibri"/>
                <a:ea typeface="Calibri"/>
                <a:cs typeface="Calibri"/>
                <a:sym typeface="Calibri"/>
              </a:rPr>
              <a:t>: απομάκρυνση CI</a:t>
            </a:r>
            <a:r>
              <a:rPr lang="el-GR" sz="2000" b="0" i="0" u="none" strike="noStrike" cap="none" baseline="30000" dirty="0">
                <a:solidFill>
                  <a:schemeClr val="dk1"/>
                </a:solidFill>
                <a:latin typeface="Calibri"/>
                <a:ea typeface="Calibri"/>
                <a:cs typeface="Calibri"/>
                <a:sym typeface="Calibri"/>
              </a:rPr>
              <a:t>- </a:t>
            </a:r>
            <a:r>
              <a:rPr lang="el-GR" sz="2000" b="0" i="0" u="none" strike="noStrike" cap="none" dirty="0">
                <a:solidFill>
                  <a:schemeClr val="dk1"/>
                </a:solidFill>
                <a:latin typeface="Calibri"/>
                <a:ea typeface="Calibri"/>
                <a:cs typeface="Calibri"/>
                <a:sym typeface="Calibri"/>
              </a:rPr>
              <a:t> </a:t>
            </a:r>
            <a:r>
              <a:rPr lang="el-GR" sz="2000" i="0" u="none" strike="noStrike" cap="none" dirty="0">
                <a:solidFill>
                  <a:schemeClr val="dk1"/>
                </a:solidFill>
                <a:highlight>
                  <a:srgbClr val="FFFF00"/>
                </a:highlight>
                <a:latin typeface="Calibri"/>
                <a:ea typeface="Calibri"/>
                <a:cs typeface="Calibri"/>
                <a:sym typeface="Calibri"/>
              </a:rPr>
              <a:t>από το κύτταρο  στο αίμα </a:t>
            </a:r>
            <a:endParaRPr sz="2000" i="0" u="none" strike="noStrike" cap="none" dirty="0">
              <a:solidFill>
                <a:schemeClr val="dk1"/>
              </a:solidFill>
              <a:highlight>
                <a:srgbClr val="FFFF00"/>
              </a:highlight>
              <a:latin typeface="Calibri"/>
              <a:ea typeface="Calibri"/>
              <a:cs typeface="Calibri"/>
              <a:sym typeface="Calibri"/>
            </a:endParaRPr>
          </a:p>
          <a:p>
            <a:pPr marL="285750" marR="0" lvl="0" indent="-158750" algn="just" rtl="0">
              <a:lnSpc>
                <a:spcPct val="100000"/>
              </a:lnSpc>
              <a:spcBef>
                <a:spcPts val="0"/>
              </a:spcBef>
              <a:spcAft>
                <a:spcPts val="0"/>
              </a:spcAft>
              <a:buClr>
                <a:schemeClr val="dk1"/>
              </a:buClr>
              <a:buSzPts val="2000"/>
              <a:buFont typeface="Arial"/>
              <a:buNone/>
            </a:pPr>
            <a:endParaRPr sz="2000" b="0" i="0" u="none" strike="noStrike" cap="none" baseline="30000"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err="1">
                <a:solidFill>
                  <a:schemeClr val="dk1"/>
                </a:solidFill>
                <a:latin typeface="Calibri"/>
                <a:ea typeface="Calibri"/>
                <a:cs typeface="Calibri"/>
                <a:sym typeface="Calibri"/>
              </a:rPr>
              <a:t>Na</a:t>
            </a:r>
            <a:r>
              <a:rPr lang="el-GR" sz="2000" b="1" i="0" u="none" strike="noStrike" cap="none" baseline="30000" dirty="0">
                <a:solidFill>
                  <a:schemeClr val="dk1"/>
                </a:solidFill>
                <a:latin typeface="Calibri"/>
                <a:ea typeface="Calibri"/>
                <a:cs typeface="Calibri"/>
                <a:sym typeface="Calibri"/>
              </a:rPr>
              <a:t>+</a:t>
            </a:r>
            <a:r>
              <a:rPr lang="el-GR" sz="2000" b="1" i="0" u="none" strike="noStrike" cap="none" dirty="0">
                <a:solidFill>
                  <a:schemeClr val="dk1"/>
                </a:solidFill>
                <a:latin typeface="Calibri"/>
                <a:ea typeface="Calibri"/>
                <a:cs typeface="Calibri"/>
                <a:sym typeface="Calibri"/>
              </a:rPr>
              <a:t> - K</a:t>
            </a:r>
            <a:r>
              <a:rPr lang="el-GR" sz="2000" b="1" i="0" u="none" strike="noStrike" cap="none" baseline="30000" dirty="0">
                <a:solidFill>
                  <a:schemeClr val="dk1"/>
                </a:solidFill>
                <a:latin typeface="Calibri"/>
                <a:ea typeface="Calibri"/>
                <a:cs typeface="Calibri"/>
                <a:sym typeface="Calibri"/>
              </a:rPr>
              <a:t>+ </a:t>
            </a:r>
            <a:r>
              <a:rPr lang="el-GR" sz="2000" b="1" i="0" u="none" strike="noStrike" cap="none" dirty="0">
                <a:solidFill>
                  <a:schemeClr val="dk1"/>
                </a:solidFill>
                <a:latin typeface="Calibri"/>
                <a:ea typeface="Calibri"/>
                <a:cs typeface="Calibri"/>
                <a:sym typeface="Calibri"/>
              </a:rPr>
              <a:t> </a:t>
            </a:r>
            <a:r>
              <a:rPr lang="el-GR" sz="2000" b="1" i="0" u="none" strike="noStrike" cap="none" dirty="0" err="1">
                <a:solidFill>
                  <a:schemeClr val="dk1"/>
                </a:solidFill>
                <a:latin typeface="Calibri"/>
                <a:ea typeface="Calibri"/>
                <a:cs typeface="Calibri"/>
                <a:sym typeface="Calibri"/>
              </a:rPr>
              <a:t>ATPase</a:t>
            </a:r>
            <a:r>
              <a:rPr lang="el-GR" sz="2000" b="0" i="0" u="none" strike="noStrike" cap="none" dirty="0">
                <a:solidFill>
                  <a:schemeClr val="dk1"/>
                </a:solidFill>
                <a:latin typeface="Calibri"/>
                <a:ea typeface="Calibri"/>
                <a:cs typeface="Calibri"/>
                <a:sym typeface="Calibri"/>
              </a:rPr>
              <a:t>: απομάκρυνση 3 μορίων </a:t>
            </a:r>
            <a:r>
              <a:rPr lang="el-GR" sz="2000" b="0" i="0" u="none" strike="noStrike" cap="none" dirty="0" err="1">
                <a:solidFill>
                  <a:schemeClr val="dk1"/>
                </a:solidFill>
                <a:latin typeface="Calibri"/>
                <a:ea typeface="Calibri"/>
                <a:cs typeface="Calibri"/>
                <a:sym typeface="Calibri"/>
              </a:rPr>
              <a:t>Na</a:t>
            </a:r>
            <a:r>
              <a:rPr lang="el-GR" sz="2000" b="0" i="0" u="none" strike="noStrike" cap="none" baseline="30000" dirty="0">
                <a:solidFill>
                  <a:schemeClr val="dk1"/>
                </a:solidFill>
                <a:latin typeface="Calibri"/>
                <a:ea typeface="Calibri"/>
                <a:cs typeface="Calibri"/>
                <a:sym typeface="Calibri"/>
              </a:rPr>
              <a:t>+  </a:t>
            </a:r>
            <a:r>
              <a:rPr lang="el-GR" sz="2000" b="0" i="0" u="none" strike="noStrike" cap="none" dirty="0">
                <a:solidFill>
                  <a:schemeClr val="dk1"/>
                </a:solidFill>
                <a:latin typeface="Calibri"/>
                <a:ea typeface="Calibri"/>
                <a:cs typeface="Calibri"/>
                <a:sym typeface="Calibri"/>
              </a:rPr>
              <a:t> &amp; είσοδος 2 μορίων Κ</a:t>
            </a:r>
            <a:r>
              <a:rPr lang="el-GR" sz="2000" b="0" i="0" u="none" strike="noStrike" cap="none" baseline="30000" dirty="0">
                <a:solidFill>
                  <a:schemeClr val="dk1"/>
                </a:solidFill>
                <a:latin typeface="Calibri"/>
                <a:ea typeface="Calibri"/>
                <a:cs typeface="Calibri"/>
                <a:sym typeface="Calibri"/>
              </a:rPr>
              <a:t>+ </a:t>
            </a:r>
            <a:endParaRPr sz="2000" b="0" i="0" u="none" strike="noStrike" cap="none" dirty="0">
              <a:solidFill>
                <a:srgbClr val="000000"/>
              </a:solidFill>
              <a:latin typeface="Arial"/>
              <a:ea typeface="Arial"/>
              <a:cs typeface="Arial"/>
              <a:sym typeface="Arial"/>
            </a:endParaRPr>
          </a:p>
          <a:p>
            <a:pPr marL="285750" marR="0" lvl="0" indent="-158750" algn="just" rtl="0">
              <a:lnSpc>
                <a:spcPct val="100000"/>
              </a:lnSpc>
              <a:spcBef>
                <a:spcPts val="0"/>
              </a:spcBef>
              <a:spcAft>
                <a:spcPts val="0"/>
              </a:spcAft>
              <a:buClr>
                <a:schemeClr val="dk1"/>
              </a:buClr>
              <a:buSzPts val="2000"/>
              <a:buFont typeface="Arial"/>
              <a:buNone/>
            </a:pPr>
            <a:endParaRPr sz="2000" b="0" i="0" u="none" strike="noStrike" cap="none" baseline="30000" dirty="0">
              <a:solidFill>
                <a:schemeClr val="dk1"/>
              </a:solidFill>
              <a:latin typeface="Calibri"/>
              <a:ea typeface="Calibri"/>
              <a:cs typeface="Calibri"/>
              <a:sym typeface="Calibri"/>
            </a:endParaRPr>
          </a:p>
        </p:txBody>
      </p:sp>
      <p:sp>
        <p:nvSpPr>
          <p:cNvPr id="182" name="Google Shape;18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8</a:t>
            </a:fld>
            <a:endParaRPr/>
          </a:p>
        </p:txBody>
      </p:sp>
      <p:sp>
        <p:nvSpPr>
          <p:cNvPr id="183" name="Google Shape;183;p7"/>
          <p:cNvSpPr txBox="1"/>
          <p:nvPr/>
        </p:nvSpPr>
        <p:spPr>
          <a:xfrm>
            <a:off x="9809400" y="5816352"/>
            <a:ext cx="23826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l-GR" sz="1600" b="1" i="0" u="none" strike="noStrike" cap="none">
                <a:solidFill>
                  <a:schemeClr val="dk1"/>
                </a:solidFill>
                <a:latin typeface="Calibri"/>
                <a:ea typeface="Calibri"/>
                <a:cs typeface="Calibri"/>
                <a:sym typeface="Calibri"/>
              </a:rPr>
              <a:t>Besouw et al. (2019)</a:t>
            </a:r>
            <a:endParaRPr sz="160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p:nvPr/>
        </p:nvSpPr>
        <p:spPr>
          <a:xfrm>
            <a:off x="760045" y="265432"/>
            <a:ext cx="10671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l-GR" sz="3000" b="1" i="0" u="none" strike="noStrike" cap="none">
                <a:solidFill>
                  <a:schemeClr val="dk1"/>
                </a:solidFill>
                <a:latin typeface="Calibri"/>
                <a:ea typeface="Calibri"/>
                <a:cs typeface="Calibri"/>
                <a:sym typeface="Calibri"/>
              </a:rPr>
              <a:t>Άπω εσπειραμένο σωληνάριο</a:t>
            </a:r>
            <a:endParaRPr sz="3000" b="1" i="0" u="none" strike="noStrike" cap="none">
              <a:solidFill>
                <a:schemeClr val="dk1"/>
              </a:solidFill>
              <a:latin typeface="Calibri"/>
              <a:ea typeface="Calibri"/>
              <a:cs typeface="Calibri"/>
              <a:sym typeface="Calibri"/>
            </a:endParaRPr>
          </a:p>
        </p:txBody>
      </p:sp>
      <p:pic>
        <p:nvPicPr>
          <p:cNvPr id="190" name="Google Shape;190;p8"/>
          <p:cNvPicPr preferRelativeResize="0"/>
          <p:nvPr/>
        </p:nvPicPr>
        <p:blipFill rotWithShape="1">
          <a:blip r:embed="rId3">
            <a:alphaModFix/>
          </a:blip>
          <a:srcRect/>
          <a:stretch/>
        </p:blipFill>
        <p:spPr>
          <a:xfrm>
            <a:off x="6096000" y="1419677"/>
            <a:ext cx="5926061" cy="4574721"/>
          </a:xfrm>
          <a:prstGeom prst="rect">
            <a:avLst/>
          </a:prstGeom>
          <a:noFill/>
          <a:ln>
            <a:noFill/>
          </a:ln>
        </p:spPr>
      </p:pic>
      <p:sp>
        <p:nvSpPr>
          <p:cNvPr id="191" name="Google Shape;191;p8"/>
          <p:cNvSpPr txBox="1"/>
          <p:nvPr/>
        </p:nvSpPr>
        <p:spPr>
          <a:xfrm>
            <a:off x="9809400" y="5982924"/>
            <a:ext cx="23826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l-GR" sz="1600" b="1" i="0" u="none" strike="noStrike" cap="none">
                <a:solidFill>
                  <a:schemeClr val="dk1"/>
                </a:solidFill>
                <a:latin typeface="Calibri"/>
                <a:ea typeface="Calibri"/>
                <a:cs typeface="Calibri"/>
                <a:sym typeface="Calibri"/>
              </a:rPr>
              <a:t>Besouw et al. (2019)</a:t>
            </a:r>
            <a:endParaRPr sz="1600" b="1" i="0" u="none" strike="noStrike" cap="none">
              <a:solidFill>
                <a:srgbClr val="000000"/>
              </a:solidFill>
              <a:latin typeface="Arial"/>
              <a:ea typeface="Arial"/>
              <a:cs typeface="Arial"/>
              <a:sym typeface="Arial"/>
            </a:endParaRPr>
          </a:p>
        </p:txBody>
      </p:sp>
      <p:sp>
        <p:nvSpPr>
          <p:cNvPr id="192" name="Google Shape;192;p8"/>
          <p:cNvSpPr txBox="1"/>
          <p:nvPr/>
        </p:nvSpPr>
        <p:spPr>
          <a:xfrm>
            <a:off x="0" y="1484898"/>
            <a:ext cx="6096000" cy="38883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a:solidFill>
                  <a:schemeClr val="dk1"/>
                </a:solidFill>
                <a:latin typeface="Calibri"/>
                <a:ea typeface="Calibri"/>
                <a:cs typeface="Calibri"/>
                <a:sym typeface="Calibri"/>
              </a:rPr>
              <a:t>NCC μεταφορέας</a:t>
            </a:r>
            <a:r>
              <a:rPr lang="el-GR" sz="2000" b="0" i="0" u="none" strike="noStrike" cap="none" dirty="0">
                <a:solidFill>
                  <a:schemeClr val="dk1"/>
                </a:solidFill>
                <a:latin typeface="Calibri"/>
                <a:ea typeface="Calibri"/>
                <a:cs typeface="Calibri"/>
                <a:sym typeface="Calibri"/>
              </a:rPr>
              <a:t>: μεταφορά </a:t>
            </a:r>
            <a:r>
              <a:rPr lang="el-GR" sz="2000" b="0" i="0" u="none" strike="noStrike" cap="none" dirty="0" err="1">
                <a:solidFill>
                  <a:schemeClr val="dk1"/>
                </a:solidFill>
                <a:latin typeface="Calibri"/>
                <a:ea typeface="Calibri"/>
                <a:cs typeface="Calibri"/>
                <a:sym typeface="Calibri"/>
              </a:rPr>
              <a:t>Na</a:t>
            </a:r>
            <a:r>
              <a:rPr lang="el-GR" sz="2000" b="0" i="0" u="none" strike="noStrike" cap="none" baseline="30000" dirty="0">
                <a:solidFill>
                  <a:schemeClr val="dk1"/>
                </a:solidFill>
                <a:latin typeface="Calibri"/>
                <a:ea typeface="Calibri"/>
                <a:cs typeface="Calibri"/>
                <a:sym typeface="Calibri"/>
              </a:rPr>
              <a:t>+</a:t>
            </a:r>
            <a:r>
              <a:rPr lang="el-GR" sz="2000" b="0" i="0" u="none" strike="noStrike" cap="none" dirty="0">
                <a:solidFill>
                  <a:schemeClr val="dk1"/>
                </a:solidFill>
                <a:latin typeface="Calibri"/>
                <a:ea typeface="Calibri"/>
                <a:cs typeface="Calibri"/>
                <a:sym typeface="Calibri"/>
              </a:rPr>
              <a:t>, CI</a:t>
            </a:r>
            <a:r>
              <a:rPr lang="el-GR" sz="2000" b="0" i="0" u="none" strike="noStrike" cap="none" baseline="30000" dirty="0">
                <a:solidFill>
                  <a:schemeClr val="dk1"/>
                </a:solidFill>
                <a:latin typeface="Calibri"/>
                <a:ea typeface="Calibri"/>
                <a:cs typeface="Calibri"/>
                <a:sym typeface="Calibri"/>
              </a:rPr>
              <a:t>-  </a:t>
            </a:r>
          </a:p>
          <a:p>
            <a:pPr marR="0" lvl="0" algn="just" rtl="0">
              <a:lnSpc>
                <a:spcPct val="100000"/>
              </a:lnSpc>
              <a:spcBef>
                <a:spcPts val="0"/>
              </a:spcBef>
              <a:spcAft>
                <a:spcPts val="0"/>
              </a:spcAft>
              <a:buClr>
                <a:schemeClr val="dk1"/>
              </a:buClr>
              <a:buSzPts val="2000"/>
            </a:pPr>
            <a:r>
              <a:rPr lang="el-GR" sz="2000" baseline="30000" dirty="0">
                <a:solidFill>
                  <a:schemeClr val="dk1"/>
                </a:solidFill>
                <a:latin typeface="Calibri"/>
                <a:ea typeface="Calibri"/>
                <a:cs typeface="Calibri"/>
                <a:sym typeface="Calibri"/>
              </a:rPr>
              <a:t>          </a:t>
            </a:r>
            <a:r>
              <a:rPr lang="el-GR" sz="2000" b="0" i="0" u="none" strike="noStrike" cap="none" dirty="0">
                <a:solidFill>
                  <a:schemeClr val="dk1"/>
                </a:solidFill>
                <a:latin typeface="Calibri"/>
                <a:ea typeface="Calibri"/>
                <a:cs typeface="Calibri"/>
                <a:sym typeface="Calibri"/>
              </a:rPr>
              <a:t>από τον αυλό στο κύτταρο </a:t>
            </a: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a:solidFill>
                  <a:schemeClr val="dk1"/>
                </a:solidFill>
                <a:latin typeface="Calibri"/>
                <a:ea typeface="Calibri"/>
                <a:cs typeface="Calibri"/>
                <a:sym typeface="Calibri"/>
              </a:rPr>
              <a:t>TRPV5</a:t>
            </a:r>
            <a:r>
              <a:rPr lang="el-GR" sz="2000" b="0" i="0" u="none" strike="noStrike" cap="none" dirty="0">
                <a:solidFill>
                  <a:schemeClr val="dk1"/>
                </a:solidFill>
                <a:latin typeface="Calibri"/>
                <a:ea typeface="Calibri"/>
                <a:cs typeface="Calibri"/>
                <a:sym typeface="Calibri"/>
              </a:rPr>
              <a:t>: είσοδος Ca</a:t>
            </a:r>
            <a:r>
              <a:rPr lang="el-GR" sz="2000" b="0" i="0" u="none" strike="noStrike" cap="none" baseline="30000" dirty="0">
                <a:solidFill>
                  <a:schemeClr val="dk1"/>
                </a:solidFill>
                <a:latin typeface="Calibri"/>
                <a:ea typeface="Calibri"/>
                <a:cs typeface="Calibri"/>
                <a:sym typeface="Calibri"/>
              </a:rPr>
              <a:t>2+ </a:t>
            </a:r>
            <a:r>
              <a:rPr lang="el-GR" sz="2000" b="0" i="0" u="none" strike="noStrike" cap="none" dirty="0">
                <a:solidFill>
                  <a:schemeClr val="dk1"/>
                </a:solidFill>
                <a:latin typeface="Calibri"/>
                <a:ea typeface="Calibri"/>
                <a:cs typeface="Calibri"/>
                <a:sym typeface="Calibri"/>
              </a:rPr>
              <a:t>στο κύτταρο </a:t>
            </a:r>
            <a:endParaRPr sz="2000" b="0" i="0" u="none" strike="noStrike" cap="none" dirty="0">
              <a:solidFill>
                <a:srgbClr val="000000"/>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Arial"/>
              <a:buNone/>
            </a:pPr>
            <a:endParaRPr sz="20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a:solidFill>
                  <a:schemeClr val="dk1"/>
                </a:solidFill>
                <a:latin typeface="Calibri"/>
                <a:ea typeface="Calibri"/>
                <a:cs typeface="Calibri"/>
                <a:sym typeface="Calibri"/>
              </a:rPr>
              <a:t>TRPM6</a:t>
            </a:r>
            <a:r>
              <a:rPr lang="el-GR" sz="2000" b="0" i="0" u="none" strike="noStrike" cap="none" dirty="0">
                <a:solidFill>
                  <a:schemeClr val="dk1"/>
                </a:solidFill>
                <a:latin typeface="Calibri"/>
                <a:ea typeface="Calibri"/>
                <a:cs typeface="Calibri"/>
                <a:sym typeface="Calibri"/>
              </a:rPr>
              <a:t>: είσοδος Mg</a:t>
            </a:r>
            <a:r>
              <a:rPr lang="el-GR" sz="2000" b="0" i="0" u="none" strike="noStrike" cap="none" baseline="30000" dirty="0">
                <a:solidFill>
                  <a:schemeClr val="dk1"/>
                </a:solidFill>
                <a:latin typeface="Calibri"/>
                <a:ea typeface="Calibri"/>
                <a:cs typeface="Calibri"/>
                <a:sym typeface="Calibri"/>
              </a:rPr>
              <a:t>2+ </a:t>
            </a:r>
            <a:r>
              <a:rPr lang="el-GR" sz="2000" b="0" i="0" u="none" strike="noStrike" cap="none" dirty="0">
                <a:solidFill>
                  <a:schemeClr val="dk1"/>
                </a:solidFill>
                <a:latin typeface="Calibri"/>
                <a:ea typeface="Calibri"/>
                <a:cs typeface="Calibri"/>
                <a:sym typeface="Calibri"/>
              </a:rPr>
              <a:t>στο κύτταρο </a:t>
            </a:r>
            <a:endParaRPr sz="2000" b="0" i="0" u="none" strike="noStrike" cap="none" dirty="0">
              <a:solidFill>
                <a:schemeClr val="dk1"/>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Arial"/>
              <a:buNone/>
            </a:pPr>
            <a:endParaRPr sz="20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a:solidFill>
                  <a:schemeClr val="dk1"/>
                </a:solidFill>
                <a:latin typeface="Calibri"/>
                <a:ea typeface="Calibri"/>
                <a:cs typeface="Calibri"/>
                <a:sym typeface="Calibri"/>
              </a:rPr>
              <a:t>CLCNKB/</a:t>
            </a:r>
            <a:r>
              <a:rPr lang="el-GR" sz="2000" b="1" i="0" u="none" strike="noStrike" cap="none" dirty="0" err="1">
                <a:solidFill>
                  <a:schemeClr val="dk1"/>
                </a:solidFill>
                <a:latin typeface="Calibri"/>
                <a:ea typeface="Calibri"/>
                <a:cs typeface="Calibri"/>
                <a:sym typeface="Calibri"/>
              </a:rPr>
              <a:t>Barttin</a:t>
            </a:r>
            <a:r>
              <a:rPr lang="el-GR" sz="2000" b="0" i="0" u="none" strike="noStrike" cap="none" dirty="0">
                <a:solidFill>
                  <a:schemeClr val="dk1"/>
                </a:solidFill>
                <a:latin typeface="Calibri"/>
                <a:ea typeface="Calibri"/>
                <a:cs typeface="Calibri"/>
                <a:sym typeface="Calibri"/>
              </a:rPr>
              <a:t>: απομάκρυνση CI</a:t>
            </a:r>
            <a:r>
              <a:rPr lang="el-GR" sz="2000" b="0" i="0" u="none" strike="noStrike" cap="none" baseline="30000" dirty="0">
                <a:solidFill>
                  <a:schemeClr val="dk1"/>
                </a:solidFill>
                <a:latin typeface="Calibri"/>
                <a:ea typeface="Calibri"/>
                <a:cs typeface="Calibri"/>
                <a:sym typeface="Calibri"/>
              </a:rPr>
              <a:t>- </a:t>
            </a:r>
            <a:r>
              <a:rPr lang="el-GR" sz="2000" b="0" i="0" u="none" strike="noStrike" cap="none" dirty="0">
                <a:solidFill>
                  <a:schemeClr val="dk1"/>
                </a:solidFill>
                <a:latin typeface="Calibri"/>
                <a:ea typeface="Calibri"/>
                <a:cs typeface="Calibri"/>
                <a:sym typeface="Calibri"/>
              </a:rPr>
              <a:t> από το κύτταρο </a:t>
            </a:r>
            <a:endParaRPr sz="2000" b="0" i="0" u="none" strike="noStrike" cap="none" dirty="0">
              <a:solidFill>
                <a:schemeClr val="dk1"/>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Arial"/>
              <a:buNone/>
            </a:pPr>
            <a:endParaRPr sz="2000" b="0" i="0" u="none" strike="noStrike" cap="none" baseline="30000"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err="1">
                <a:solidFill>
                  <a:schemeClr val="dk1"/>
                </a:solidFill>
                <a:latin typeface="Calibri"/>
                <a:ea typeface="Calibri"/>
                <a:cs typeface="Calibri"/>
                <a:sym typeface="Calibri"/>
              </a:rPr>
              <a:t>Na</a:t>
            </a:r>
            <a:r>
              <a:rPr lang="el-GR" sz="2000" b="1" i="0" u="none" strike="noStrike" cap="none" baseline="30000" dirty="0">
                <a:solidFill>
                  <a:schemeClr val="dk1"/>
                </a:solidFill>
                <a:latin typeface="Calibri"/>
                <a:ea typeface="Calibri"/>
                <a:cs typeface="Calibri"/>
                <a:sym typeface="Calibri"/>
              </a:rPr>
              <a:t>+</a:t>
            </a:r>
            <a:r>
              <a:rPr lang="el-GR" sz="2000" b="1" i="0" u="none" strike="noStrike" cap="none" dirty="0">
                <a:solidFill>
                  <a:schemeClr val="dk1"/>
                </a:solidFill>
                <a:latin typeface="Calibri"/>
                <a:ea typeface="Calibri"/>
                <a:cs typeface="Calibri"/>
                <a:sym typeface="Calibri"/>
              </a:rPr>
              <a:t> - K</a:t>
            </a:r>
            <a:r>
              <a:rPr lang="el-GR" sz="2000" b="1" i="0" u="none" strike="noStrike" cap="none" baseline="30000" dirty="0">
                <a:solidFill>
                  <a:schemeClr val="dk1"/>
                </a:solidFill>
                <a:latin typeface="Calibri"/>
                <a:ea typeface="Calibri"/>
                <a:cs typeface="Calibri"/>
                <a:sym typeface="Calibri"/>
              </a:rPr>
              <a:t>+ </a:t>
            </a:r>
            <a:r>
              <a:rPr lang="el-GR" sz="2000" b="1" i="0" u="none" strike="noStrike" cap="none" dirty="0">
                <a:solidFill>
                  <a:schemeClr val="dk1"/>
                </a:solidFill>
                <a:latin typeface="Calibri"/>
                <a:ea typeface="Calibri"/>
                <a:cs typeface="Calibri"/>
                <a:sym typeface="Calibri"/>
              </a:rPr>
              <a:t> </a:t>
            </a:r>
            <a:r>
              <a:rPr lang="el-GR" sz="2000" b="1" i="0" u="none" strike="noStrike" cap="none" dirty="0" err="1">
                <a:solidFill>
                  <a:schemeClr val="dk1"/>
                </a:solidFill>
                <a:latin typeface="Calibri"/>
                <a:ea typeface="Calibri"/>
                <a:cs typeface="Calibri"/>
                <a:sym typeface="Calibri"/>
              </a:rPr>
              <a:t>ATPase</a:t>
            </a:r>
            <a:r>
              <a:rPr lang="el-GR" sz="2000" b="0" i="0" u="none" strike="noStrike" cap="none" dirty="0">
                <a:solidFill>
                  <a:schemeClr val="dk1"/>
                </a:solidFill>
                <a:latin typeface="Calibri"/>
                <a:ea typeface="Calibri"/>
                <a:cs typeface="Calibri"/>
                <a:sym typeface="Calibri"/>
              </a:rPr>
              <a:t>: απομάκρυνση 3 μορίων </a:t>
            </a:r>
            <a:r>
              <a:rPr lang="el-GR" sz="2000" b="0" i="0" u="none" strike="noStrike" cap="none" dirty="0" err="1">
                <a:solidFill>
                  <a:schemeClr val="dk1"/>
                </a:solidFill>
                <a:latin typeface="Calibri"/>
                <a:ea typeface="Calibri"/>
                <a:cs typeface="Calibri"/>
                <a:sym typeface="Calibri"/>
              </a:rPr>
              <a:t>Na</a:t>
            </a:r>
            <a:r>
              <a:rPr lang="el-GR" sz="2000" b="0" i="0" u="none" strike="noStrike" cap="none" baseline="30000" dirty="0">
                <a:solidFill>
                  <a:schemeClr val="dk1"/>
                </a:solidFill>
                <a:latin typeface="Calibri"/>
                <a:ea typeface="Calibri"/>
                <a:cs typeface="Calibri"/>
                <a:sym typeface="Calibri"/>
              </a:rPr>
              <a:t>+  </a:t>
            </a:r>
            <a:r>
              <a:rPr lang="el-GR" sz="2000" b="0" i="0" u="none" strike="noStrike" cap="none" dirty="0">
                <a:solidFill>
                  <a:schemeClr val="dk1"/>
                </a:solidFill>
                <a:latin typeface="Calibri"/>
                <a:ea typeface="Calibri"/>
                <a:cs typeface="Calibri"/>
                <a:sym typeface="Calibri"/>
              </a:rPr>
              <a:t> &amp; είσοδος 2 μορίων Κ</a:t>
            </a:r>
            <a:r>
              <a:rPr lang="el-GR" sz="2000" b="0" i="0" u="none" strike="noStrike" cap="none" baseline="30000" dirty="0">
                <a:solidFill>
                  <a:schemeClr val="dk1"/>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a:p>
            <a:pPr marL="285750" marR="0" lvl="0" indent="-171450" algn="just" rtl="0">
              <a:lnSpc>
                <a:spcPct val="100000"/>
              </a:lnSpc>
              <a:spcBef>
                <a:spcPts val="0"/>
              </a:spcBef>
              <a:spcAft>
                <a:spcPts val="0"/>
              </a:spcAft>
              <a:buClr>
                <a:schemeClr val="dk1"/>
              </a:buClr>
              <a:buSzPts val="1800"/>
              <a:buFont typeface="Arial"/>
              <a:buNone/>
            </a:pPr>
            <a:endParaRPr sz="2000" b="0" i="0" u="none" strike="noStrike" cap="none" baseline="30000"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el-GR" sz="2000" b="1" i="0" u="none" strike="noStrike" cap="none" dirty="0">
                <a:solidFill>
                  <a:schemeClr val="dk1"/>
                </a:solidFill>
                <a:latin typeface="Calibri"/>
                <a:ea typeface="Calibri"/>
                <a:cs typeface="Calibri"/>
                <a:sym typeface="Calibri"/>
              </a:rPr>
              <a:t>KCNJ10</a:t>
            </a:r>
            <a:r>
              <a:rPr lang="el-GR" sz="2000" b="0" i="0" u="none" strike="noStrike" cap="none" dirty="0">
                <a:solidFill>
                  <a:schemeClr val="dk1"/>
                </a:solidFill>
                <a:latin typeface="Calibri"/>
                <a:ea typeface="Calibri"/>
                <a:cs typeface="Calibri"/>
                <a:sym typeface="Calibri"/>
              </a:rPr>
              <a:t>: απομάκρυνση K</a:t>
            </a:r>
            <a:r>
              <a:rPr lang="el-GR" sz="2000" b="0" i="0" u="none" strike="noStrike" cap="none" baseline="30000" dirty="0">
                <a:solidFill>
                  <a:schemeClr val="dk1"/>
                </a:solidFill>
                <a:latin typeface="Calibri"/>
                <a:ea typeface="Calibri"/>
                <a:cs typeface="Calibri"/>
                <a:sym typeface="Calibri"/>
              </a:rPr>
              <a:t>+</a:t>
            </a:r>
            <a:r>
              <a:rPr lang="el-GR" sz="2000" b="0" i="0" u="none" strike="noStrike" cap="none" dirty="0">
                <a:solidFill>
                  <a:schemeClr val="dk1"/>
                </a:solidFill>
                <a:latin typeface="Calibri"/>
                <a:ea typeface="Calibri"/>
                <a:cs typeface="Calibri"/>
                <a:sym typeface="Calibri"/>
              </a:rPr>
              <a:t> από το κύτταρο </a:t>
            </a:r>
            <a:endParaRPr sz="2000" b="0" i="0" u="none" strike="noStrike" cap="none" dirty="0">
              <a:solidFill>
                <a:srgbClr val="000000"/>
              </a:solidFill>
              <a:latin typeface="Calibri"/>
              <a:ea typeface="Calibri"/>
              <a:cs typeface="Calibri"/>
              <a:sym typeface="Calibri"/>
            </a:endParaRPr>
          </a:p>
        </p:txBody>
      </p:sp>
      <p:sp>
        <p:nvSpPr>
          <p:cNvPr id="193" name="Google Shape;19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9</a:t>
            </a:fld>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3090</Words>
  <Application>Microsoft Macintosh PowerPoint</Application>
  <PresentationFormat>Widescreen</PresentationFormat>
  <Paragraphs>403</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Noto Sans Symbols</vt:lpstr>
      <vt:lpstr>Times</vt:lpstr>
      <vt:lpstr>Wingdings</vt:lpstr>
      <vt:lpstr>Θέμα του Office</vt:lpstr>
      <vt:lpstr>Σωληναριοπάθειες με απώλεια άλατος </vt:lpstr>
      <vt:lpstr>Περιεχόμενα</vt:lpstr>
      <vt:lpstr>PowerPoint Presentation</vt:lpstr>
      <vt:lpstr>Παρουσίαση Περιστατικού (ΙΙ)</vt:lpstr>
      <vt:lpstr>PowerPoint Presentation</vt:lpstr>
      <vt:lpstr>PowerPoint Presentation</vt:lpstr>
      <vt:lpstr>PowerPoint Presentation</vt:lpstr>
      <vt:lpstr>PowerPoint Presentation</vt:lpstr>
      <vt:lpstr>PowerPoint Presentation</vt:lpstr>
      <vt:lpstr>Σύνδρομο Bartter (BS)</vt:lpstr>
      <vt:lpstr>Ταξινόμηση ανάλογα με το γονότυπο</vt:lpstr>
      <vt:lpstr>PowerPoint Presentation</vt:lpstr>
      <vt:lpstr>Κλινική εικόνα συνδρόμου Bartter</vt:lpstr>
      <vt:lpstr>PowerPoint Presentation</vt:lpstr>
      <vt:lpstr>Διάγνωση συνδρόμου Bartter</vt:lpstr>
      <vt:lpstr>Σύνδρομο Bartter - Διαφοροδιάγνωση</vt:lpstr>
      <vt:lpstr>Θεραπεία συνδρόμου Bartter</vt:lpstr>
      <vt:lpstr>Σύνδρομο GITELMAN</vt:lpstr>
      <vt:lpstr>Άπω εσπειραμένο σωληνάριο</vt:lpstr>
      <vt:lpstr>Αθροιστικό σωληνάριο</vt:lpstr>
      <vt:lpstr>Κλινική εικόνα συνδρόμου GITELMAN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Συμπεράσματα</vt:lpstr>
      <vt:lpstr>PowerPoint Presentation</vt:lpstr>
      <vt:lpstr>‘’Great things are not done by one person. They’re done by a team of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Σωληναριοπάθειες με απώλεια άλατος</dc:title>
  <dc:creator>Theodora Zarogianni</dc:creator>
  <cp:lastModifiedBy>Kyriaki Ziampa</cp:lastModifiedBy>
  <cp:revision>38</cp:revision>
  <dcterms:created xsi:type="dcterms:W3CDTF">2023-05-30T16:40:29Z</dcterms:created>
  <dcterms:modified xsi:type="dcterms:W3CDTF">2023-06-09T06:39:12Z</dcterms:modified>
</cp:coreProperties>
</file>