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28" r:id="rId2"/>
    <p:sldId id="282" r:id="rId3"/>
    <p:sldId id="263" r:id="rId4"/>
    <p:sldId id="319" r:id="rId5"/>
    <p:sldId id="321" r:id="rId6"/>
    <p:sldId id="322" r:id="rId7"/>
    <p:sldId id="323" r:id="rId8"/>
    <p:sldId id="324" r:id="rId9"/>
    <p:sldId id="326" r:id="rId10"/>
    <p:sldId id="327" r:id="rId11"/>
    <p:sldId id="284" r:id="rId12"/>
    <p:sldId id="264" r:id="rId13"/>
    <p:sldId id="315" r:id="rId14"/>
    <p:sldId id="316" r:id="rId15"/>
    <p:sldId id="317" r:id="rId16"/>
    <p:sldId id="318" r:id="rId17"/>
    <p:sldId id="299" r:id="rId18"/>
    <p:sldId id="313" r:id="rId19"/>
    <p:sldId id="314" r:id="rId20"/>
    <p:sldId id="286" r:id="rId21"/>
    <p:sldId id="287" r:id="rId22"/>
    <p:sldId id="304" r:id="rId23"/>
    <p:sldId id="303" r:id="rId24"/>
    <p:sldId id="305" r:id="rId25"/>
    <p:sldId id="288" r:id="rId26"/>
    <p:sldId id="306" r:id="rId27"/>
    <p:sldId id="308" r:id="rId28"/>
    <p:sldId id="307" r:id="rId29"/>
    <p:sldId id="289" r:id="rId30"/>
    <p:sldId id="309" r:id="rId31"/>
    <p:sldId id="310" r:id="rId32"/>
    <p:sldId id="311" r:id="rId33"/>
    <p:sldId id="290" r:id="rId34"/>
    <p:sldId id="312" r:id="rId35"/>
    <p:sldId id="291" r:id="rId36"/>
    <p:sldId id="292" r:id="rId37"/>
    <p:sldId id="294" r:id="rId38"/>
    <p:sldId id="295" r:id="rId39"/>
    <p:sldId id="296" r:id="rId40"/>
    <p:sldId id="297" r:id="rId41"/>
    <p:sldId id="331" r:id="rId42"/>
    <p:sldId id="330" r:id="rId43"/>
    <p:sldId id="298" r:id="rId44"/>
    <p:sldId id="329" r:id="rId45"/>
    <p:sldId id="33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5876"/>
    <a:srgbClr val="E9DBDD"/>
    <a:srgbClr val="FFFFFF"/>
    <a:srgbClr val="000000"/>
    <a:srgbClr val="050505"/>
    <a:srgbClr val="313835"/>
    <a:srgbClr val="3D4743"/>
    <a:srgbClr val="F8F6F9"/>
    <a:srgbClr val="040404"/>
    <a:srgbClr val="D57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3719" autoAdjust="0"/>
  </p:normalViewPr>
  <p:slideViewPr>
    <p:cSldViewPr snapToGrid="0">
      <p:cViewPr varScale="1">
        <p:scale>
          <a:sx n="77" d="100"/>
          <a:sy n="77" d="100"/>
        </p:scale>
        <p:origin x="73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38FCF-2794-4781-8A59-70E95B232D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2D8BB-8BA4-4187-9F3F-7FE69CBA6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4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2D8BB-8BA4-4187-9F3F-7FE69CBA60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09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2D8BB-8BA4-4187-9F3F-7FE69CBA608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6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2D8BB-8BA4-4187-9F3F-7FE69CBA60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5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2D8BB-8BA4-4187-9F3F-7FE69CBA608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63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ακεραιότητα του δονούμενου ελεύθερου χείλους των φωνητικών πτυχών είναι απαραίτητη προϋπόθεση για την παραγωγή καλής ποιότητας φωνής. Η μέση συχνότητα δόνησης του ελεύθερου χείλους (</a:t>
            </a:r>
            <a:r>
              <a:rPr lang="el-GR" dirty="0" err="1"/>
              <a:t>βλεννογονικό</a:t>
            </a:r>
            <a:r>
              <a:rPr lang="el-GR" dirty="0"/>
              <a:t> κύμα) και επομένως η βασική συχνότητα  της παραγόμενης φωνής,  είναι περίπου 100 </a:t>
            </a:r>
            <a:r>
              <a:rPr lang="el-GR" dirty="0" err="1"/>
              <a:t>Hz</a:t>
            </a:r>
            <a:r>
              <a:rPr lang="el-GR" dirty="0"/>
              <a:t> στους άνδρες και 220 </a:t>
            </a:r>
            <a:r>
              <a:rPr lang="el-GR" dirty="0" err="1"/>
              <a:t>Hz</a:t>
            </a:r>
            <a:r>
              <a:rPr lang="el-GR" dirty="0"/>
              <a:t> στις γυναίκες. Η δόνηση  αυτή δεν μπορεί να γίνει αντιληπτή από το ανθρώπινο μάτι κατά την εξέταση με συνεχές φως.</a:t>
            </a:r>
          </a:p>
          <a:p>
            <a:endParaRPr lang="el-GR" dirty="0"/>
          </a:p>
          <a:p>
            <a:r>
              <a:rPr lang="el-GR" dirty="0"/>
              <a:t>Το στροβοσκοπικό φως φωτίζει διαφορετικά σημεία διαδοχικών κύκλων του </a:t>
            </a:r>
            <a:r>
              <a:rPr lang="el-GR" dirty="0" err="1"/>
              <a:t>βλεννογονικού</a:t>
            </a:r>
            <a:r>
              <a:rPr lang="el-GR" dirty="0"/>
              <a:t> κύματος, με συχνότητα περίπου 2 </a:t>
            </a:r>
            <a:r>
              <a:rPr lang="el-GR" dirty="0" err="1"/>
              <a:t>Hz</a:t>
            </a:r>
            <a:r>
              <a:rPr lang="el-GR" dirty="0"/>
              <a:t>, μικρότερη από τη βασική συχνότητα του εξεταζόμενου. Έτσι δημιουργείται η εντύπωση της βραδείας κίνησης του δονούμενου άκρου των φωνητικών πτυχών και δίδεται η δυνατότητα εκτίμησης των μεταβολών του </a:t>
            </a:r>
            <a:r>
              <a:rPr lang="el-GR" dirty="0" err="1"/>
              <a:t>βλεννογονικού</a:t>
            </a:r>
            <a:r>
              <a:rPr lang="el-GR" dirty="0"/>
              <a:t> κύματος, της κινητικότητας και του τόνου των φωνητικών χορδών, της διήθησης, της σύστασης και του πάχους κάθε αλλοίωσης των φωνητικών χορδών.</a:t>
            </a:r>
          </a:p>
          <a:p>
            <a:endParaRPr lang="el-GR" dirty="0"/>
          </a:p>
          <a:p>
            <a:r>
              <a:rPr lang="el-GR" dirty="0"/>
              <a:t>Ο συγχρονισμός της συχνότητας του στροβοσκοπικού φωτός με τη βασική συχνότητα της φώνησης έχει ως αποτέλεσμα οι φωνητικές χορδές να απεικονίζονται ακίνητες.</a:t>
            </a:r>
          </a:p>
          <a:p>
            <a:endParaRPr lang="el-GR" dirty="0"/>
          </a:p>
          <a:p>
            <a:r>
              <a:rPr lang="el-GR" dirty="0"/>
              <a:t>Βασικό μειονέκτημα της </a:t>
            </a:r>
            <a:r>
              <a:rPr lang="el-GR" dirty="0" err="1"/>
              <a:t>στροβοσκόπησης</a:t>
            </a:r>
            <a:r>
              <a:rPr lang="el-GR" dirty="0"/>
              <a:t> αποτελεί το γεγονός ότι δεν πρόκειται για πραγματική εικόνα, αλλά για σύνθεση σημείων από διαδοχικούς κύκλους του </a:t>
            </a:r>
            <a:r>
              <a:rPr lang="el-GR" dirty="0" err="1"/>
              <a:t>βλεννογονικού</a:t>
            </a:r>
            <a:r>
              <a:rPr lang="el-GR" dirty="0"/>
              <a:t> κύματος. Έτσι, σε περιπτώσεις </a:t>
            </a:r>
            <a:r>
              <a:rPr lang="el-GR" dirty="0" err="1"/>
              <a:t>απεριοδικότητας</a:t>
            </a:r>
            <a:r>
              <a:rPr lang="el-GR" dirty="0"/>
              <a:t> του </a:t>
            </a:r>
            <a:r>
              <a:rPr lang="el-GR" dirty="0" err="1"/>
              <a:t>βλεννογονικού</a:t>
            </a:r>
            <a:r>
              <a:rPr lang="el-GR" dirty="0"/>
              <a:t> κύματος, ο στροβοσκοπικός έλεγχος δεν μπορεί να βοηθήσει στη διάγνωση. Επίσης, η υποκειμενική εκτίμηση των επιμέρους παραμέτρων της στροβοσκοπικής εικόνας, καθιστά τη μέθοδο δύσχρηστη ως εργαλείο έρευνας.6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2D8BB-8BA4-4187-9F3F-7FE69CBA608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0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2D8BB-8BA4-4187-9F3F-7FE69CBA608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8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2D8BB-8BA4-4187-9F3F-7FE69CBA608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1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0B625A-39FD-A863-66C1-3F8B54DE5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78EDEF0-E7F3-8212-0159-A14986766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82DFD1E-8408-1C3F-CF15-24F1980D2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6FBC56B-077B-FA6D-F0F9-29766C0F6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B841F56-2E19-E96E-0D26-08A5E546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0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AB09D9-241D-1386-18B1-587A3C16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BC8CAB0-C85A-ED47-D80D-96DE3F0C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D58878-F1BA-F1BF-1296-6583576E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82BDADC-C0BC-AC5C-4CE5-C3A39DA0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758F0F9-2548-ACD9-1A5F-0B5802B1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0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D2F232A-B5FD-B039-72E1-7ED8F9C31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8EF587D-4F01-9CC4-5EF9-EC39FAFB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997B5C6-6F00-E78D-40EE-14282815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E75467D-0837-1CB2-3B04-D8C85F17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FDC96B0-00AC-2496-6A4A-87569A9E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9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C963BB-3BDD-3AAE-0AA7-8BD4B91B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6C9FE0-8206-4220-D498-C8CCC968A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8A440AF-42FE-A01F-7FD8-2C107A9BA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881D2B9-DB2D-F652-B663-DEBE70D12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37E9800-8280-C65C-60F5-F253A823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0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954250-2B45-817B-EBA4-A11EA7CB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356DE4E-37AB-5F3B-A8A2-98B9790BD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C7766C-5073-103E-971C-A8ADD3B5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736C7C1-C1B0-2685-D49E-DBAF0CA3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801E38B-D70C-3664-49C1-60D38329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174860-8DD9-56E8-FE74-BB370326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A377D6-4569-C5E1-8411-FEAC22BC3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DA19E58-D316-28C7-AE4A-62AB30435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7CF02AD-5D25-5544-9DB5-E0190ED03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12D3B47-5EC1-E2C8-36DD-9B3BAD2C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C19CCF2-5C5F-99BF-F109-2216E5FD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5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31116C-5814-2FC5-60A7-59212730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C1B0D73-FB0B-154A-2583-5E0BD5948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320A566-48C4-3CDB-CF5D-C7286886C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1D6C0C6-0D66-270B-1A9F-50534FCB1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1EAB876-3286-A45F-559F-F5DF00441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B1B7F88-9E50-637C-5771-9852F9E0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E2DCCF7-EBD4-25A9-1929-6F354A48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207E403-7B36-87C8-AB61-24179AF6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9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281833-AA75-2231-37D1-9C09E93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0D53AD6-7A4E-7DF6-921B-5BD31DC6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23983CE-4D5A-0C8F-70A5-7F3DEA0D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906B54C-67F1-BB03-BD80-43A3981D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7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411A859-2636-14EC-CE85-67B12F6C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E4B82E2-A8D0-3B83-DC04-C5E95CE8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10E7719-DE1B-FA2B-538A-4513DEFE7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0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60A96C-478F-91ED-355A-6105E713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CA713A-9CD0-FBFD-286B-D668B7488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00E28C6-63E7-7925-C1A7-A32173826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31F4DB6-02E5-99B0-1FD4-AEA5B771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344CBB8-8EF9-76D7-27D8-5F7928AF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C868E8F-9E7F-E775-3751-D77DA75B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4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74025A-495E-5A00-B9D8-25A72E21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636B6B6-588E-5DBF-B6FC-7B240DE83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2F1D015-E4C2-5CCD-0267-19DF6D1A9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87EB145-442A-AFCA-1D7C-5EAC59A8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1796582-66EE-1715-7874-D2EA6539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3A4DBF6-0865-348D-D138-27B26BBA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2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9EF4CE5-2DB7-FFAC-2EF9-7F9F5C6F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E1C052A-D23E-ED06-D7D2-04BA3B3C6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0DA2829-5CD2-C72F-36E9-117D8C6E5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FED01-BC2E-475A-B0A3-D06AD7D74183}" type="datetimeFigureOut">
              <a:rPr lang="en-US" smtClean="0"/>
              <a:t>10/5/2023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1BE06BE-5B1D-C34E-E416-36369DC3A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F4FDB99-6DA8-1D25-BDF8-FD639E577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53101-6316-4592-87AA-378D6C963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0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8.png"/><Relationship Id="rId4" Type="http://schemas.microsoft.com/office/2007/relationships/media" Target="../media/media4.mp3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37.png"/><Relationship Id="rId10" Type="http://schemas.openxmlformats.org/officeDocument/2006/relationships/image" Target="../media/image55.png"/><Relationship Id="rId4" Type="http://schemas.openxmlformats.org/officeDocument/2006/relationships/image" Target="../media/image43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manualofmedicine.com/topics/emergency-acute-medicine/stridor-in-children-diagnostic-algorithm-and-treatment/" TargetMode="External"/><Relationship Id="rId13" Type="http://schemas.openxmlformats.org/officeDocument/2006/relationships/hyperlink" Target="https://doi.org/10.1055/s-0036-1584798" TargetMode="External"/><Relationship Id="rId3" Type="http://schemas.openxmlformats.org/officeDocument/2006/relationships/image" Target="../media/image82.png"/><Relationship Id="rId7" Type="http://schemas.openxmlformats.org/officeDocument/2006/relationships/hyperlink" Target="https://entokey.com/stertor-and-stridor/" TargetMode="External"/><Relationship Id="rId12" Type="http://schemas.openxmlformats.org/officeDocument/2006/relationships/hyperlink" Target="https://www.youtube.com/watch?v=C1q6ATkMtm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07/s00431-020-03858-3" TargetMode="External"/><Relationship Id="rId11" Type="http://schemas.openxmlformats.org/officeDocument/2006/relationships/hyperlink" Target="https://doi.org/10.1001/jama.2019.2013" TargetMode="External"/><Relationship Id="rId5" Type="http://schemas.openxmlformats.org/officeDocument/2006/relationships/hyperlink" Target="https://www.ncbi.nlm.nih.gov/books/NBK564399/" TargetMode="External"/><Relationship Id="rId10" Type="http://schemas.openxmlformats.org/officeDocument/2006/relationships/hyperlink" Target="https://www.ncbi.nlm.nih.gov/books/NBK525995/" TargetMode="External"/><Relationship Id="rId4" Type="http://schemas.openxmlformats.org/officeDocument/2006/relationships/hyperlink" Target="https://doi.org/10.1016/j.otc.2014.06.005" TargetMode="External"/><Relationship Id="rId9" Type="http://schemas.openxmlformats.org/officeDocument/2006/relationships/hyperlink" Target="https://doi.org/10.1016/j.pcl.2018.12.013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cine.uiowa.edu/iowaprotocols/laryngomalacia" TargetMode="External"/><Relationship Id="rId13" Type="http://schemas.openxmlformats.org/officeDocument/2006/relationships/hyperlink" Target="https://doi.org/10.1001/archotol.126.1.21" TargetMode="External"/><Relationship Id="rId3" Type="http://schemas.openxmlformats.org/officeDocument/2006/relationships/image" Target="../media/image82.png"/><Relationship Id="rId7" Type="http://schemas.openxmlformats.org/officeDocument/2006/relationships/hyperlink" Target="https://www.apls.org.au/algorithm-choking-child" TargetMode="External"/><Relationship Id="rId12" Type="http://schemas.openxmlformats.org/officeDocument/2006/relationships/hyperlink" Target="https://doi.org/10.1016/j.otorri.2013.02.00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3390/children8121206" TargetMode="External"/><Relationship Id="rId11" Type="http://schemas.openxmlformats.org/officeDocument/2006/relationships/hyperlink" Target="https://doi.org/10.1097/MOO.0b013e328331b77e" TargetMode="External"/><Relationship Id="rId5" Type="http://schemas.openxmlformats.org/officeDocument/2006/relationships/hyperlink" Target="https://doi.org/10.1016/j.ijporl.2021.110690" TargetMode="External"/><Relationship Id="rId10" Type="http://schemas.openxmlformats.org/officeDocument/2006/relationships/hyperlink" Target="https://doi.org/10.1016/j.anorl.2012.03.005" TargetMode="External"/><Relationship Id="rId4" Type="http://schemas.openxmlformats.org/officeDocument/2006/relationships/hyperlink" Target="https://doi.org/10.1503/cmaj.121645" TargetMode="External"/><Relationship Id="rId9" Type="http://schemas.openxmlformats.org/officeDocument/2006/relationships/hyperlink" Target="https://doi.org/10.7759/cureus.29585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36/emj.14.5.330" TargetMode="External"/><Relationship Id="rId3" Type="http://schemas.openxmlformats.org/officeDocument/2006/relationships/image" Target="../media/image82.png"/><Relationship Id="rId7" Type="http://schemas.openxmlformats.org/officeDocument/2006/relationships/hyperlink" Target="https://doi.org/10.1007/s11882-003-0056-z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j.otc.2012.03.007" TargetMode="External"/><Relationship Id="rId5" Type="http://schemas.openxmlformats.org/officeDocument/2006/relationships/hyperlink" Target="https://doi.org/10.1016/j.cps.2018.11.010" TargetMode="External"/><Relationship Id="rId4" Type="http://schemas.openxmlformats.org/officeDocument/2006/relationships/hyperlink" Target="https://my.clevelandclinic.org/health/diseases/21863-pierre-robin-syndrome" TargetMode="External"/><Relationship Id="rId9" Type="http://schemas.openxmlformats.org/officeDocument/2006/relationships/hyperlink" Target="https://www.aafp.org/pubs/afp/issues/1999/1115/p2289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7.png"/><Relationship Id="rId9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64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141A856E-7188-733C-056A-CB6313966C5C}"/>
              </a:ext>
            </a:extLst>
          </p:cNvPr>
          <p:cNvSpPr/>
          <p:nvPr/>
        </p:nvSpPr>
        <p:spPr>
          <a:xfrm>
            <a:off x="1561346" y="698840"/>
            <a:ext cx="8909414" cy="165298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spc="600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ΕΙΣΠΝΕΥΣΤΙΚΟΣ ΣΥΡΙΓΜΟΣ</a:t>
            </a:r>
            <a:endParaRPr lang="en-US" sz="48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9D646F65-B6EA-57C3-46DE-9EE9CBC656C1}"/>
              </a:ext>
            </a:extLst>
          </p:cNvPr>
          <p:cNvSpPr/>
          <p:nvPr/>
        </p:nvSpPr>
        <p:spPr>
          <a:xfrm>
            <a:off x="1561347" y="4259845"/>
            <a:ext cx="6648588" cy="52299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5E7E9"/>
                </a:solidFill>
                <a:latin typeface="Bahnschrift" panose="020B0502040204020203" pitchFamily="34" charset="0"/>
              </a:rPr>
              <a:t>Παρουσίαση στο πλαίσιο του μαθήματος της Παιδιατρικής  </a:t>
            </a:r>
            <a:endParaRPr lang="en-US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8831FFB9-B58D-AB7F-3846-ACC2BBEB3A95}"/>
              </a:ext>
            </a:extLst>
          </p:cNvPr>
          <p:cNvSpPr/>
          <p:nvPr/>
        </p:nvSpPr>
        <p:spPr>
          <a:xfrm>
            <a:off x="1561350" y="5698836"/>
            <a:ext cx="8909414" cy="596897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u="sng" dirty="0">
                <a:solidFill>
                  <a:srgbClr val="F5E7E9"/>
                </a:solidFill>
                <a:latin typeface="Bahnschrift" panose="020B0502040204020203" pitchFamily="34" charset="0"/>
              </a:rPr>
              <a:t>Υπεύθυνη καθηγήτρια:</a:t>
            </a:r>
            <a:r>
              <a:rPr lang="el-GR" sz="2000" b="1" dirty="0">
                <a:solidFill>
                  <a:srgbClr val="F5E7E9"/>
                </a:solidFill>
                <a:latin typeface="Bahnschrift" panose="020B0502040204020203" pitchFamily="34" charset="0"/>
              </a:rPr>
              <a:t> Ελπίδα Χατζηαγόρου</a:t>
            </a:r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1C8B40FB-155B-3CBE-8C05-D5A502840F93}"/>
              </a:ext>
            </a:extLst>
          </p:cNvPr>
          <p:cNvSpPr/>
          <p:nvPr/>
        </p:nvSpPr>
        <p:spPr>
          <a:xfrm>
            <a:off x="1561350" y="4929018"/>
            <a:ext cx="2680893" cy="596897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b="1" dirty="0">
                <a:solidFill>
                  <a:srgbClr val="F5E7E9"/>
                </a:solidFill>
                <a:latin typeface="Bahnschrift" panose="020B0502040204020203" pitchFamily="34" charset="0"/>
              </a:rPr>
              <a:t> Στυλιανή Ουζούνη</a:t>
            </a:r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A8B78FD9-49D9-FD64-3E04-D27C9C097E2F}"/>
              </a:ext>
            </a:extLst>
          </p:cNvPr>
          <p:cNvSpPr/>
          <p:nvPr/>
        </p:nvSpPr>
        <p:spPr>
          <a:xfrm>
            <a:off x="4562167" y="4929017"/>
            <a:ext cx="2905320" cy="596897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b="1" dirty="0">
                <a:solidFill>
                  <a:srgbClr val="F5E7E9"/>
                </a:solidFill>
                <a:latin typeface="Bahnschrift" panose="020B0502040204020203" pitchFamily="34" charset="0"/>
              </a:rPr>
              <a:t> Παναγιώτης Μπούτος</a:t>
            </a:r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CFE794C6-6FDC-2E42-4D2A-5B2DE816B613}"/>
              </a:ext>
            </a:extLst>
          </p:cNvPr>
          <p:cNvSpPr/>
          <p:nvPr/>
        </p:nvSpPr>
        <p:spPr>
          <a:xfrm>
            <a:off x="7777803" y="4929150"/>
            <a:ext cx="2680893" cy="596897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F5E7E9"/>
                </a:solidFill>
                <a:latin typeface="Bahnschrift" panose="020B0502040204020203" pitchFamily="34" charset="0"/>
              </a:rPr>
              <a:t>Δημήτριος Μητσέλος</a:t>
            </a:r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7A59F3D4-6977-E19D-EE4D-F94B4BD1F31F}"/>
              </a:ext>
            </a:extLst>
          </p:cNvPr>
          <p:cNvSpPr/>
          <p:nvPr/>
        </p:nvSpPr>
        <p:spPr>
          <a:xfrm>
            <a:off x="1561346" y="2479343"/>
            <a:ext cx="2860594" cy="165298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B4C7E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E07BD65-E52B-9635-B958-18F513A4A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480" y="2633091"/>
            <a:ext cx="1612325" cy="126505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9756471-E210-60E5-59FD-DE280ABAF6D6}"/>
              </a:ext>
            </a:extLst>
          </p:cNvPr>
          <p:cNvSpPr/>
          <p:nvPr/>
        </p:nvSpPr>
        <p:spPr>
          <a:xfrm>
            <a:off x="7610166" y="2479343"/>
            <a:ext cx="2860594" cy="165298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B4C7E7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C01AADE-DC9C-C37D-B43A-3E7D133E96D4}"/>
              </a:ext>
            </a:extLst>
          </p:cNvPr>
          <p:cNvSpPr/>
          <p:nvPr/>
        </p:nvSpPr>
        <p:spPr>
          <a:xfrm>
            <a:off x="4581835" y="2476687"/>
            <a:ext cx="2860594" cy="1652985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B4C7E7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 descr="Εικόνα που περιέχει Τεχνούργημα, εμπρόσθια όψη, κέρμα&#10;&#10;Περιγραφή που δημιουργήθηκε αυτόματα">
            <a:extLst>
              <a:ext uri="{FF2B5EF4-FFF2-40B4-BE49-F238E27FC236}">
                <a16:creationId xmlns:a16="http://schemas.microsoft.com/office/drawing/2014/main" id="{F25D9BA4-586B-7BCC-C588-65CF3CA8A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55" y="2749347"/>
            <a:ext cx="1025016" cy="1025016"/>
          </a:xfrm>
          <a:prstGeom prst="rect">
            <a:avLst/>
          </a:prstGeom>
          <a:effectLst>
            <a:glow rad="63500">
              <a:srgbClr val="F5E7E9"/>
            </a:glow>
          </a:effectLst>
        </p:spPr>
      </p:pic>
      <p:pic>
        <p:nvPicPr>
          <p:cNvPr id="8" name="Εικόνα 7" descr="Εικόνα που περιέχει σύμβολο, γραμματοσειρά, γραφικά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E059F00C-193E-56AF-8F66-43EDDE8D7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13" y="2673241"/>
            <a:ext cx="1286564" cy="1286564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267036E-2340-A316-8E94-E7F187FABB5A}"/>
              </a:ext>
            </a:extLst>
          </p:cNvPr>
          <p:cNvSpPr/>
          <p:nvPr/>
        </p:nvSpPr>
        <p:spPr>
          <a:xfrm>
            <a:off x="4242243" y="4929017"/>
            <a:ext cx="319924" cy="596897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3F58BE87-F6CB-823F-CBB0-A849A177DDD4}"/>
              </a:ext>
            </a:extLst>
          </p:cNvPr>
          <p:cNvSpPr/>
          <p:nvPr/>
        </p:nvSpPr>
        <p:spPr>
          <a:xfrm>
            <a:off x="7467487" y="4929016"/>
            <a:ext cx="319924" cy="596897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44F1991-A2D4-965E-0AB2-B5F9EC45AC60}"/>
              </a:ext>
            </a:extLst>
          </p:cNvPr>
          <p:cNvSpPr/>
          <p:nvPr/>
        </p:nvSpPr>
        <p:spPr>
          <a:xfrm>
            <a:off x="8347588" y="4254534"/>
            <a:ext cx="2111108" cy="52299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28 – 09 - 2023</a:t>
            </a:r>
            <a:endParaRPr lang="en-US" b="1" i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7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538075" y="446366"/>
            <a:ext cx="898030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ΠΑΘΟΛΟΓΙΚΕΣ ΟΝΤΟΤΗΤΕΣ</a:t>
            </a:r>
            <a:endParaRPr lang="en-US" sz="4400" b="1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58883" y="446366"/>
            <a:ext cx="115113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CF2B8B45-E30F-2755-4BBC-003C494029DE}"/>
              </a:ext>
            </a:extLst>
          </p:cNvPr>
          <p:cNvSpPr/>
          <p:nvPr/>
        </p:nvSpPr>
        <p:spPr>
          <a:xfrm rot="5400000">
            <a:off x="8483486" y="3018729"/>
            <a:ext cx="5883309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2470760-82D4-AD2E-A7AD-F27474486E23}"/>
              </a:ext>
            </a:extLst>
          </p:cNvPr>
          <p:cNvSpPr>
            <a:spLocks/>
          </p:cNvSpPr>
          <p:nvPr/>
        </p:nvSpPr>
        <p:spPr>
          <a:xfrm rot="5400000">
            <a:off x="8600331" y="3160395"/>
            <a:ext cx="5649616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28EBAA-F13F-0DD3-F93E-5B368AA57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730" y="564373"/>
            <a:ext cx="737438" cy="73743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9950F4E-523E-130D-0464-F131FED8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71" y="1577087"/>
            <a:ext cx="10412870" cy="4834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FF82B-6711-CAA1-3CDF-008418DB9795}"/>
              </a:ext>
            </a:extLst>
          </p:cNvPr>
          <p:cNvSpPr txBox="1"/>
          <p:nvPr/>
        </p:nvSpPr>
        <p:spPr>
          <a:xfrm>
            <a:off x="745578" y="1778000"/>
            <a:ext cx="457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ΟΞΥΣ ΣΥΡΙΓΜΟΣ</a:t>
            </a: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F623CC-05AA-9C2F-2256-76C130437F94}"/>
              </a:ext>
            </a:extLst>
          </p:cNvPr>
          <p:cNvSpPr txBox="1"/>
          <p:nvPr/>
        </p:nvSpPr>
        <p:spPr>
          <a:xfrm>
            <a:off x="5994635" y="17780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ΧΡΟΝΙΟΣ ΣΥΡΙΓΜΟΣ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17200B-8CA0-B0B9-1592-3E6261265259}"/>
              </a:ext>
            </a:extLst>
          </p:cNvPr>
          <p:cNvSpPr txBox="1"/>
          <p:nvPr/>
        </p:nvSpPr>
        <p:spPr>
          <a:xfrm>
            <a:off x="6453511" y="2514956"/>
            <a:ext cx="41131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Λαρυγγομαλακία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Παράλυση φωνητικής χορδής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Σύνδρομο </a:t>
            </a:r>
            <a:r>
              <a:rPr lang="en-US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Pierre – Robin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Ψυχογενής συριγμός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E1FEC-5080-3076-043D-77F4BF63F572}"/>
              </a:ext>
            </a:extLst>
          </p:cNvPr>
          <p:cNvSpPr txBox="1"/>
          <p:nvPr/>
        </p:nvSpPr>
        <p:spPr>
          <a:xfrm>
            <a:off x="1405978" y="2526434"/>
            <a:ext cx="391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Ιογενές </a:t>
            </a:r>
            <a:r>
              <a:rPr lang="en-US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CROUP</a:t>
            </a:r>
            <a:endParaRPr lang="el-GR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Εισρόφηση ξένου σώματος</a:t>
            </a:r>
          </a:p>
          <a:p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F85E2-1226-2D97-0D9E-EB5C67EE013C}"/>
              </a:ext>
            </a:extLst>
          </p:cNvPr>
          <p:cNvSpPr txBox="1"/>
          <p:nvPr/>
        </p:nvSpPr>
        <p:spPr>
          <a:xfrm>
            <a:off x="781454" y="5267588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ΑΛΛΑ ΑΙΤΙΑ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A03B7-E62B-C656-485B-FEF03A9AF746}"/>
              </a:ext>
            </a:extLst>
          </p:cNvPr>
          <p:cNvSpPr txBox="1"/>
          <p:nvPr/>
        </p:nvSpPr>
        <p:spPr>
          <a:xfrm>
            <a:off x="482371" y="6390322"/>
            <a:ext cx="5361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Sicari, V. (2023, July 9). Stridor. StatPearls - NCBI Bookshelf.</a:t>
            </a:r>
          </a:p>
        </p:txBody>
      </p:sp>
    </p:spTree>
    <p:extLst>
      <p:ext uri="{BB962C8B-B14F-4D97-AF65-F5344CB8AC3E}">
        <p14:creationId xmlns:p14="http://schemas.microsoft.com/office/powerpoint/2010/main" val="283016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B31D2DB-DEA1-5C85-31A8-D4891EF65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BA91">
              <a:alpha val="94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F2AA520-E061-FCC4-FB7E-E2EA0A835242}"/>
              </a:ext>
            </a:extLst>
          </p:cNvPr>
          <p:cNvGrpSpPr>
            <a:grpSpLocks noChangeAspect="1"/>
          </p:cNvGrpSpPr>
          <p:nvPr/>
        </p:nvGrpSpPr>
        <p:grpSpPr>
          <a:xfrm>
            <a:off x="3933864" y="1119989"/>
            <a:ext cx="1318303" cy="4455067"/>
            <a:chOff x="4096024" y="1050061"/>
            <a:chExt cx="983779" cy="3324578"/>
          </a:xfrm>
        </p:grpSpPr>
        <p:sp>
          <p:nvSpPr>
            <p:cNvPr id="5" name="Οβάλ 4">
              <a:extLst>
                <a:ext uri="{FF2B5EF4-FFF2-40B4-BE49-F238E27FC236}">
                  <a16:creationId xmlns:a16="http://schemas.microsoft.com/office/drawing/2014/main" id="{E9008CE8-D9CC-A07E-94AC-349A09BB4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FC807F9F-7886-1630-C61C-B317DB384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Οβάλ 7">
              <a:extLst>
                <a:ext uri="{FF2B5EF4-FFF2-40B4-BE49-F238E27FC236}">
                  <a16:creationId xmlns:a16="http://schemas.microsoft.com/office/drawing/2014/main" id="{87E9169B-E50A-C789-BB93-26E48BD1D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4158A-895D-7B53-D4F4-2A9CF8C36B2C}"/>
              </a:ext>
            </a:extLst>
          </p:cNvPr>
          <p:cNvSpPr txBox="1"/>
          <p:nvPr/>
        </p:nvSpPr>
        <p:spPr>
          <a:xfrm>
            <a:off x="1894612" y="1330347"/>
            <a:ext cx="19561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Εισαγωγή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4F2EC-0C3D-74C3-0620-8A2689B43357}"/>
              </a:ext>
            </a:extLst>
          </p:cNvPr>
          <p:cNvSpPr txBox="1"/>
          <p:nvPr/>
        </p:nvSpPr>
        <p:spPr>
          <a:xfrm>
            <a:off x="8257523" y="1266385"/>
            <a:ext cx="23875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οξέος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4166F-7DA1-F371-C511-414205AB58FE}"/>
              </a:ext>
            </a:extLst>
          </p:cNvPr>
          <p:cNvSpPr txBox="1"/>
          <p:nvPr/>
        </p:nvSpPr>
        <p:spPr>
          <a:xfrm>
            <a:off x="1298457" y="2954753"/>
            <a:ext cx="28781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χρόνιου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C7972-4EE2-4F6F-5290-F62D868376C3}"/>
              </a:ext>
            </a:extLst>
          </p:cNvPr>
          <p:cNvSpPr txBox="1"/>
          <p:nvPr/>
        </p:nvSpPr>
        <p:spPr>
          <a:xfrm>
            <a:off x="7750179" y="3179751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Άλλα αίτια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F91638-DF34-176B-F760-99EFD3080E29}"/>
              </a:ext>
            </a:extLst>
          </p:cNvPr>
          <p:cNvSpPr txBox="1"/>
          <p:nvPr/>
        </p:nvSpPr>
        <p:spPr>
          <a:xfrm>
            <a:off x="1353416" y="4837315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Σύνοψη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04074-F67D-EAF1-1642-CBC5A679E028}"/>
              </a:ext>
            </a:extLst>
          </p:cNvPr>
          <p:cNvSpPr txBox="1"/>
          <p:nvPr/>
        </p:nvSpPr>
        <p:spPr>
          <a:xfrm>
            <a:off x="8243092" y="4913790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Βιβλιογραφία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21EB9E5C-CD7F-ABB6-8EC1-A28095FDB75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964971" y="1196464"/>
            <a:ext cx="1318303" cy="4455067"/>
            <a:chOff x="4096024" y="1050061"/>
            <a:chExt cx="983779" cy="3324578"/>
          </a:xfrm>
        </p:grpSpPr>
        <p:sp>
          <p:nvSpPr>
            <p:cNvPr id="13" name="Οβάλ 12">
              <a:extLst>
                <a:ext uri="{FF2B5EF4-FFF2-40B4-BE49-F238E27FC236}">
                  <a16:creationId xmlns:a16="http://schemas.microsoft.com/office/drawing/2014/main" id="{0D847A02-1F43-E043-8FD7-87596A37C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Οβάλ 25">
              <a:extLst>
                <a:ext uri="{FF2B5EF4-FFF2-40B4-BE49-F238E27FC236}">
                  <a16:creationId xmlns:a16="http://schemas.microsoft.com/office/drawing/2014/main" id="{397F8470-E56C-7A5E-40CC-73533CDFB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Οβάλ 26">
              <a:extLst>
                <a:ext uri="{FF2B5EF4-FFF2-40B4-BE49-F238E27FC236}">
                  <a16:creationId xmlns:a16="http://schemas.microsoft.com/office/drawing/2014/main" id="{5904250B-FFAE-F435-2F5C-B1008848F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Stridor_NP_OGG_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3FDEE2D-388C-046A-C35A-E17A4F62BA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6" end="5296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93" y="280524"/>
            <a:ext cx="487363" cy="487363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67798B9A-E2E7-2B57-C01C-3DA4376B8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86" y="261718"/>
            <a:ext cx="872898" cy="529531"/>
          </a:xfrm>
          <a:prstGeom prst="rect">
            <a:avLst/>
          </a:prstGeom>
        </p:spPr>
      </p:pic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6AA7CA53-7FE7-1222-C893-5BA472CD38A8}"/>
              </a:ext>
            </a:extLst>
          </p:cNvPr>
          <p:cNvGrpSpPr>
            <a:grpSpLocks noChangeAspect="1"/>
          </p:cNvGrpSpPr>
          <p:nvPr/>
        </p:nvGrpSpPr>
        <p:grpSpPr>
          <a:xfrm>
            <a:off x="4108672" y="1148072"/>
            <a:ext cx="1159344" cy="6979288"/>
            <a:chOff x="5562438" y="1342375"/>
            <a:chExt cx="982490" cy="5914621"/>
          </a:xfrm>
        </p:grpSpPr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id="{16FD673B-7676-9828-85B4-5FF7BD03A9D0}"/>
                </a:ext>
              </a:extLst>
            </p:cNvPr>
            <p:cNvSpPr/>
            <p:nvPr/>
          </p:nvSpPr>
          <p:spPr>
            <a:xfrm>
              <a:off x="5562438" y="2104103"/>
              <a:ext cx="982490" cy="5152893"/>
            </a:xfrm>
            <a:custGeom>
              <a:avLst/>
              <a:gdLst>
                <a:gd name="connsiteX0" fmla="*/ 395910 w 982490"/>
                <a:gd name="connsiteY0" fmla="*/ 0 h 4739149"/>
                <a:gd name="connsiteX1" fmla="*/ 22285 w 982490"/>
                <a:gd name="connsiteY1" fmla="*/ 1799303 h 4739149"/>
                <a:gd name="connsiteX2" fmla="*/ 976014 w 982490"/>
                <a:gd name="connsiteY2" fmla="*/ 2821858 h 4739149"/>
                <a:gd name="connsiteX3" fmla="*/ 366414 w 982490"/>
                <a:gd name="connsiteY3" fmla="*/ 4739149 h 47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490" h="4739149">
                  <a:moveTo>
                    <a:pt x="395910" y="0"/>
                  </a:moveTo>
                  <a:cubicBezTo>
                    <a:pt x="160755" y="664496"/>
                    <a:pt x="-74399" y="1328993"/>
                    <a:pt x="22285" y="1799303"/>
                  </a:cubicBezTo>
                  <a:cubicBezTo>
                    <a:pt x="118969" y="2269613"/>
                    <a:pt x="918659" y="2331884"/>
                    <a:pt x="976014" y="2821858"/>
                  </a:cubicBezTo>
                  <a:cubicBezTo>
                    <a:pt x="1033369" y="3311832"/>
                    <a:pt x="699891" y="4025490"/>
                    <a:pt x="366414" y="473914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A1446E3F-54E5-E0E9-F1FF-F37E8590CBBD}"/>
                </a:ext>
              </a:extLst>
            </p:cNvPr>
            <p:cNvGrpSpPr/>
            <p:nvPr/>
          </p:nvGrpSpPr>
          <p:grpSpPr>
            <a:xfrm>
              <a:off x="5563136" y="1342375"/>
              <a:ext cx="817325" cy="816154"/>
              <a:chOff x="958575" y="2117308"/>
              <a:chExt cx="817325" cy="816154"/>
            </a:xfrm>
          </p:grpSpPr>
          <p:grpSp>
            <p:nvGrpSpPr>
              <p:cNvPr id="3" name="Ομάδα 2">
                <a:extLst>
                  <a:ext uri="{FF2B5EF4-FFF2-40B4-BE49-F238E27FC236}">
                    <a16:creationId xmlns:a16="http://schemas.microsoft.com/office/drawing/2014/main" id="{3DD75208-D18C-8FAA-852B-68C499CD8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575" y="2117308"/>
                <a:ext cx="817325" cy="816154"/>
                <a:chOff x="1062522" y="1982412"/>
                <a:chExt cx="382820" cy="382272"/>
              </a:xfrm>
            </p:grpSpPr>
            <p:sp>
              <p:nvSpPr>
                <p:cNvPr id="10" name="Οβάλ 9">
                  <a:extLst>
                    <a:ext uri="{FF2B5EF4-FFF2-40B4-BE49-F238E27FC236}">
                      <a16:creationId xmlns:a16="http://schemas.microsoft.com/office/drawing/2014/main" id="{17E28F0C-62CD-DE1D-BB0E-D32C2BB26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62522" y="1982412"/>
                  <a:ext cx="382820" cy="38227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Οβάλ 10">
                  <a:extLst>
                    <a:ext uri="{FF2B5EF4-FFF2-40B4-BE49-F238E27FC236}">
                      <a16:creationId xmlns:a16="http://schemas.microsoft.com/office/drawing/2014/main" id="{8C51D218-479B-38BB-DCE4-952C6A3BF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9216" y="2014298"/>
                  <a:ext cx="324042" cy="32357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952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" name="Εικόνα 3">
                <a:extLst>
                  <a:ext uri="{FF2B5EF4-FFF2-40B4-BE49-F238E27FC236}">
                    <a16:creationId xmlns:a16="http://schemas.microsoft.com/office/drawing/2014/main" id="{042FC6DE-AB54-94DA-CCB4-9B98054E7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93" y="2241373"/>
                <a:ext cx="569935" cy="568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257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2.59259E-6 L 0.2483 0.01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442458" y="474229"/>
            <a:ext cx="915383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ΛΑΡΥΓΓΙΤΙΔΑ-ΛΑΡΥΓΓΟΤΡΑΧΕΙΟΒΡΟΓΧΙΤΙΔΑ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832259" y="474229"/>
            <a:ext cx="98923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442458" y="1722891"/>
            <a:ext cx="4965289" cy="1557963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471989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008375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E53C1C6-D257-873A-4806-0A9F7BAD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678" y="592233"/>
            <a:ext cx="738589" cy="738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8CDD2-AFFC-C8B7-02EA-DFC8DF36EB65}"/>
              </a:ext>
            </a:extLst>
          </p:cNvPr>
          <p:cNvSpPr txBox="1"/>
          <p:nvPr/>
        </p:nvSpPr>
        <p:spPr>
          <a:xfrm>
            <a:off x="283438" y="2331350"/>
            <a:ext cx="163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9525">
                  <a:solidFill>
                    <a:srgbClr val="DE5876">
                      <a:alpha val="85000"/>
                    </a:srgbClr>
                  </a:solidFill>
                </a:ln>
                <a:solidFill>
                  <a:srgbClr val="E9DBDD"/>
                </a:solidFill>
                <a:latin typeface="Bahnschrift" panose="020B0502040204020203" pitchFamily="34" charset="0"/>
              </a:rPr>
              <a:t>CROUP</a:t>
            </a:r>
            <a:endParaRPr lang="el-GR" b="1" dirty="0">
              <a:ln w="9525">
                <a:solidFill>
                  <a:srgbClr val="DE5876">
                    <a:alpha val="85000"/>
                  </a:srgbClr>
                </a:solidFill>
              </a:ln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5B188A7D-0C50-37FE-1DDF-8F699A1C0692}"/>
              </a:ext>
            </a:extLst>
          </p:cNvPr>
          <p:cNvCxnSpPr/>
          <p:nvPr/>
        </p:nvCxnSpPr>
        <p:spPr>
          <a:xfrm flipV="1">
            <a:off x="1543671" y="2128601"/>
            <a:ext cx="501445" cy="280299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81382BC1-4877-93E8-C15A-781608F565A8}"/>
              </a:ext>
            </a:extLst>
          </p:cNvPr>
          <p:cNvCxnSpPr>
            <a:cxnSpLocks/>
          </p:cNvCxnSpPr>
          <p:nvPr/>
        </p:nvCxnSpPr>
        <p:spPr>
          <a:xfrm>
            <a:off x="1543671" y="2516015"/>
            <a:ext cx="580103" cy="0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EF8659D8-21C8-FE48-AE6E-5AB175A2DD50}"/>
              </a:ext>
            </a:extLst>
          </p:cNvPr>
          <p:cNvCxnSpPr>
            <a:cxnSpLocks/>
          </p:cNvCxnSpPr>
          <p:nvPr/>
        </p:nvCxnSpPr>
        <p:spPr>
          <a:xfrm>
            <a:off x="1543671" y="2653441"/>
            <a:ext cx="501445" cy="280299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A4F7586-B7BF-C17B-31D1-8859E4DA89C2}"/>
              </a:ext>
            </a:extLst>
          </p:cNvPr>
          <p:cNvSpPr txBox="1"/>
          <p:nvPr/>
        </p:nvSpPr>
        <p:spPr>
          <a:xfrm>
            <a:off x="2036711" y="1958274"/>
            <a:ext cx="163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ΛΑΡΥΓΓΙΤΙΔΑ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65837-D2E1-2843-C53B-8A47740CCE0D}"/>
              </a:ext>
            </a:extLst>
          </p:cNvPr>
          <p:cNvSpPr txBox="1"/>
          <p:nvPr/>
        </p:nvSpPr>
        <p:spPr>
          <a:xfrm>
            <a:off x="1875509" y="2327294"/>
            <a:ext cx="282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ΛΑΡΥΓΓΟΤΡΑΧΕΙΙΤΙΔΑ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49CD45-041D-9041-66E6-22606E2601A0}"/>
              </a:ext>
            </a:extLst>
          </p:cNvPr>
          <p:cNvSpPr txBox="1"/>
          <p:nvPr/>
        </p:nvSpPr>
        <p:spPr>
          <a:xfrm>
            <a:off x="1849236" y="2714709"/>
            <a:ext cx="365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ΛΑΡΥΓΓΟΤΡΑΧΕΙΟΒΡΟΓΧΙΤΙΔΑ</a:t>
            </a:r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645B982E-BCCD-1D1F-BE4A-12DC2FE339CC}"/>
              </a:ext>
            </a:extLst>
          </p:cNvPr>
          <p:cNvSpPr/>
          <p:nvPr/>
        </p:nvSpPr>
        <p:spPr>
          <a:xfrm>
            <a:off x="442458" y="3485534"/>
            <a:ext cx="4965289" cy="2898237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FE2F1052-B0ED-8B0A-F2E7-F4438F7248BC}"/>
              </a:ext>
            </a:extLst>
          </p:cNvPr>
          <p:cNvSpPr/>
          <p:nvPr/>
        </p:nvSpPr>
        <p:spPr>
          <a:xfrm>
            <a:off x="5668395" y="1722891"/>
            <a:ext cx="5153099" cy="466087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80B02-FB64-AEDE-40BC-86CD9E73AE7A}"/>
              </a:ext>
            </a:extLst>
          </p:cNvPr>
          <p:cNvSpPr txBox="1"/>
          <p:nvPr/>
        </p:nvSpPr>
        <p:spPr>
          <a:xfrm>
            <a:off x="724786" y="3670049"/>
            <a:ext cx="451099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Επιδημιολογία</a:t>
            </a:r>
          </a:p>
          <a:p>
            <a:pPr algn="ctr"/>
            <a:endParaRPr lang="el-GR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Συχνότερη λοίμωξη λάρυγγα-τραχείας σε παιδιά&lt;5 ετών (</a:t>
            </a:r>
            <a:r>
              <a:rPr lang="en-US" dirty="0">
                <a:solidFill>
                  <a:srgbClr val="E9DBDD"/>
                </a:solidFill>
                <a:latin typeface="Bahnschrift" panose="020B0502040204020203" pitchFamily="34" charset="0"/>
              </a:rPr>
              <a:t>3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μηνών-</a:t>
            </a:r>
            <a:r>
              <a:rPr lang="en-US" dirty="0">
                <a:solidFill>
                  <a:srgbClr val="E9DBDD"/>
                </a:solidFill>
                <a:latin typeface="Bahnschrift" panose="020B0502040204020203" pitchFamily="34" charset="0"/>
              </a:rPr>
              <a:t>6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μηνών</a:t>
            </a:r>
            <a:r>
              <a:rPr lang="en-US" dirty="0">
                <a:solidFill>
                  <a:srgbClr val="E9DBDD"/>
                </a:solidFill>
                <a:latin typeface="Bahnschrift" panose="020B0502040204020203" pitchFamily="34" charset="0"/>
              </a:rPr>
              <a:t>)</a:t>
            </a: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Χειμερινοί/φθινοπωρινοί μήνες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Προσβάλλονται συχνότερα τα αγόρια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25" name="Πίνακας 25">
            <a:extLst>
              <a:ext uri="{FF2B5EF4-FFF2-40B4-BE49-F238E27FC236}">
                <a16:creationId xmlns:a16="http://schemas.microsoft.com/office/drawing/2014/main" id="{FF8E7A2B-9D3A-822A-C47C-0D3C851B1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161664"/>
              </p:ext>
            </p:extLst>
          </p:nvPr>
        </p:nvGraphicFramePr>
        <p:xfrm>
          <a:off x="5995213" y="2055842"/>
          <a:ext cx="4499462" cy="3994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731">
                  <a:extLst>
                    <a:ext uri="{9D8B030D-6E8A-4147-A177-3AD203B41FA5}">
                      <a16:colId xmlns:a16="http://schemas.microsoft.com/office/drawing/2014/main" val="3232640343"/>
                    </a:ext>
                  </a:extLst>
                </a:gridCol>
                <a:gridCol w="2249731">
                  <a:extLst>
                    <a:ext uri="{9D8B030D-6E8A-4147-A177-3AD203B41FA5}">
                      <a16:colId xmlns:a16="http://schemas.microsoft.com/office/drawing/2014/main" val="2252908187"/>
                    </a:ext>
                  </a:extLst>
                </a:gridCol>
              </a:tblGrid>
              <a:tr h="389884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40404"/>
                          </a:solidFill>
                          <a:latin typeface="Bahnschrift" panose="020B0502040204020203" pitchFamily="34" charset="0"/>
                        </a:rPr>
                        <a:t>ΠΑΘΟΓΟΝΑ</a:t>
                      </a:r>
                      <a:endParaRPr lang="en-US" dirty="0">
                        <a:solidFill>
                          <a:srgbClr val="040404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58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947687"/>
                  </a:ext>
                </a:extLst>
              </a:tr>
              <a:tr h="389884">
                <a:tc>
                  <a:txBody>
                    <a:bodyPr/>
                    <a:lstStyle/>
                    <a:p>
                      <a:pPr algn="ctr"/>
                      <a:r>
                        <a:rPr lang="el-GR" sz="1600" b="1" i="0" u="none" dirty="0">
                          <a:effectLst/>
                          <a:latin typeface="Bahnschrift" panose="020B0502040204020203" pitchFamily="34" charset="0"/>
                        </a:rPr>
                        <a:t>ΙΟΙ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i="0" u="none" dirty="0">
                          <a:effectLst/>
                          <a:latin typeface="Bahnschrift" panose="020B0502040204020203" pitchFamily="34" charset="0"/>
                        </a:rPr>
                        <a:t>ΒΑΚΤΗΡΙΑ</a:t>
                      </a:r>
                      <a:endParaRPr lang="en-US" sz="1600" b="1" i="0" u="none" dirty="0"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433596"/>
                  </a:ext>
                </a:extLst>
              </a:tr>
              <a:tr h="389884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ΠΑΡΑΓΡΙΠΗΣ (1-3)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ΜΥΚΟΠΛΑΣΜΑ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808046"/>
                  </a:ext>
                </a:extLst>
              </a:tr>
              <a:tr h="608860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ΑΝΑΠΝΕΥΣΤΙΚΟΥ ΣΥΓΚΥΤΙΟΥ </a:t>
                      </a:r>
                      <a:r>
                        <a:rPr lang="en-US" sz="1600" b="0" dirty="0">
                          <a:latin typeface="Bahnschrift" panose="020B0502040204020203" pitchFamily="34" charset="0"/>
                        </a:rPr>
                        <a:t>RSV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ΚΟΡΥΝΟΒΑΚΤΗΡΙΔΙΟ ΔΙΦΘΕΡΙΤΙΔΑΣ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281451"/>
                  </a:ext>
                </a:extLst>
              </a:tr>
              <a:tr h="6088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Bahnschrift" panose="020B0502040204020203" pitchFamily="34" charset="0"/>
                        </a:rPr>
                        <a:t>IO</a:t>
                      </a:r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Σ ΓΡΙΠΗΣ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ΣΤΡΕΠΤΟΚΟΚΚΟΣ ΠΝΕΥΜΟΝΙΑΣ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61456"/>
                  </a:ext>
                </a:extLst>
              </a:tr>
              <a:tr h="608860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ΡΙΝΟΙΟΙ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ΑΙΜΟΦΙΛΟΣ ΓΡΙΠΗΣ ΤΥΠΟΥ Α/Β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635758"/>
                  </a:ext>
                </a:extLst>
              </a:tr>
              <a:tr h="608860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ΑΔΕΝΟΙΟΙ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ΜΟΡΑΞΕΛΛΑ ΚΑΤΑΡΡΟΙΚΗ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634371"/>
                  </a:ext>
                </a:extLst>
              </a:tr>
              <a:tr h="389884">
                <a:tc>
                  <a:txBody>
                    <a:bodyPr/>
                    <a:lstStyle/>
                    <a:p>
                      <a:pPr algn="ctr"/>
                      <a:r>
                        <a:rPr lang="el-GR" sz="1600" b="0" dirty="0">
                          <a:latin typeface="Bahnschrift" panose="020B0502040204020203" pitchFamily="34" charset="0"/>
                        </a:rPr>
                        <a:t>ΕΝΤΕΡΟΙΟΙ</a:t>
                      </a:r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13756"/>
                  </a:ext>
                </a:extLst>
              </a:tr>
            </a:tbl>
          </a:graphicData>
        </a:graphic>
      </p:graphicFrame>
      <p:pic>
        <p:nvPicPr>
          <p:cNvPr id="28" name="Εικόνα 27" descr="Εικόνα που περιέχει κείμενο, ανθρώπινο πρόσωπο, σκίτσο/σχέδιο, σκελε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94F615F3-1AAE-7B54-B66E-1ACB098F31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7"/>
          <a:stretch/>
        </p:blipFill>
        <p:spPr>
          <a:xfrm>
            <a:off x="6217294" y="2833166"/>
            <a:ext cx="4061795" cy="2618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D1AE84-C392-D5D0-3BD3-BB07150EFA38}"/>
              </a:ext>
            </a:extLst>
          </p:cNvPr>
          <p:cNvSpPr txBox="1"/>
          <p:nvPr/>
        </p:nvSpPr>
        <p:spPr>
          <a:xfrm>
            <a:off x="375040" y="6437481"/>
            <a:ext cx="3084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latin typeface="Bahnschrift" panose="020B0502040204020203" pitchFamily="34" charset="0"/>
              </a:rPr>
              <a:t>Baiu, I., &amp; Melendez, E. (2019). Croup. JAMA.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442458" y="474229"/>
            <a:ext cx="915383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ΚΛΙΝΙΚΗ ΕΙΚΟΝΑ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832259" y="474229"/>
            <a:ext cx="98923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471989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008375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E53C1C6-D257-873A-4806-0A9F7BAD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678" y="592233"/>
            <a:ext cx="738589" cy="738589"/>
          </a:xfrm>
          <a:prstGeom prst="rect">
            <a:avLst/>
          </a:prstGeom>
        </p:spPr>
      </p:pic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645B982E-BCCD-1D1F-BE4A-12DC2FE339CC}"/>
              </a:ext>
            </a:extLst>
          </p:cNvPr>
          <p:cNvSpPr/>
          <p:nvPr/>
        </p:nvSpPr>
        <p:spPr>
          <a:xfrm>
            <a:off x="442458" y="1722892"/>
            <a:ext cx="5417570" cy="466088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FE2F1052-B0ED-8B0A-F2E7-F4438F7248BC}"/>
              </a:ext>
            </a:extLst>
          </p:cNvPr>
          <p:cNvSpPr/>
          <p:nvPr/>
        </p:nvSpPr>
        <p:spPr>
          <a:xfrm>
            <a:off x="6096000" y="1722891"/>
            <a:ext cx="4725494" cy="466087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80B02-FB64-AEDE-40BC-86CD9E73AE7A}"/>
              </a:ext>
            </a:extLst>
          </p:cNvPr>
          <p:cNvSpPr txBox="1"/>
          <p:nvPr/>
        </p:nvSpPr>
        <p:spPr>
          <a:xfrm>
            <a:off x="871173" y="1875364"/>
            <a:ext cx="49347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Πυρετός, καταρροή, ερυθρότητα φάρυγγα, φαρυγγαλγία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Επίταση φλεγμονής και οιδήματος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Εισπνευστικός συριγμός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Υλακώδης βήχας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(σαν γαύγισμα)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Βράγχος φωνής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Ταχυκαρδία &amp; Αύξηση αναπνευστικής συχνότητας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Αναπέταση ρινικών πτερυγίων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Εισολκές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Κυάνωση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Διαταραχές επιπέδου συνείδησης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BBF14B63-A56A-C365-369D-734FB3425F27}"/>
              </a:ext>
            </a:extLst>
          </p:cNvPr>
          <p:cNvCxnSpPr/>
          <p:nvPr/>
        </p:nvCxnSpPr>
        <p:spPr>
          <a:xfrm>
            <a:off x="1150377" y="6027174"/>
            <a:ext cx="2812026" cy="0"/>
          </a:xfrm>
          <a:prstGeom prst="straightConnector1">
            <a:avLst/>
          </a:prstGeom>
          <a:ln w="57150">
            <a:solidFill>
              <a:srgbClr val="DE587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6CD95EB-1F14-A1B8-CEEF-D86B4EC11D8A}"/>
              </a:ext>
            </a:extLst>
          </p:cNvPr>
          <p:cNvSpPr txBox="1"/>
          <p:nvPr/>
        </p:nvSpPr>
        <p:spPr>
          <a:xfrm>
            <a:off x="1445345" y="5598403"/>
            <a:ext cx="203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spc="300" dirty="0">
                <a:solidFill>
                  <a:srgbClr val="E9DBDD"/>
                </a:solidFill>
                <a:latin typeface="Bahnschrift" panose="020B0502040204020203" pitchFamily="34" charset="0"/>
              </a:rPr>
              <a:t>ΕΠΙΔΕΙΝΩΣΗ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37A34-9DCF-6224-F0DD-C8C00E0994EA}"/>
              </a:ext>
            </a:extLst>
          </p:cNvPr>
          <p:cNvSpPr txBox="1"/>
          <p:nvPr/>
        </p:nvSpPr>
        <p:spPr>
          <a:xfrm>
            <a:off x="3582159" y="5838147"/>
            <a:ext cx="203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1-2 μέρες</a:t>
            </a:r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7EE783AC-D389-B5D0-073F-1C783B25817A}"/>
              </a:ext>
            </a:extLst>
          </p:cNvPr>
          <p:cNvCxnSpPr>
            <a:cxnSpLocks/>
          </p:cNvCxnSpPr>
          <p:nvPr/>
        </p:nvCxnSpPr>
        <p:spPr>
          <a:xfrm>
            <a:off x="442458" y="5437238"/>
            <a:ext cx="5417570" cy="0"/>
          </a:xfrm>
          <a:prstGeom prst="line">
            <a:avLst/>
          </a:prstGeom>
          <a:ln w="28575">
            <a:solidFill>
              <a:srgbClr val="E9DBD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Ομάδα 35">
            <a:extLst>
              <a:ext uri="{FF2B5EF4-FFF2-40B4-BE49-F238E27FC236}">
                <a16:creationId xmlns:a16="http://schemas.microsoft.com/office/drawing/2014/main" id="{817FF9B4-92D2-DC51-50F0-D04AF78FB3AF}"/>
              </a:ext>
            </a:extLst>
          </p:cNvPr>
          <p:cNvGrpSpPr/>
          <p:nvPr/>
        </p:nvGrpSpPr>
        <p:grpSpPr>
          <a:xfrm>
            <a:off x="6674434" y="2157368"/>
            <a:ext cx="3665538" cy="3680779"/>
            <a:chOff x="6674434" y="2157368"/>
            <a:chExt cx="3665538" cy="3680779"/>
          </a:xfrm>
        </p:grpSpPr>
        <p:pic>
          <p:nvPicPr>
            <p:cNvPr id="33" name="Εικόνα 32" descr="Εικόνα που περιέχει αγόρι, νήπιο, μωρό, ανθρώπινο πρόσωπ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DE60A647-A0A5-5120-EDFF-BEF9DC1C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434" y="2157368"/>
              <a:ext cx="3665538" cy="3680779"/>
            </a:xfrm>
            <a:prstGeom prst="rect">
              <a:avLst/>
            </a:prstGeom>
          </p:spPr>
        </p:pic>
        <p:sp>
          <p:nvSpPr>
            <p:cNvPr id="34" name="Ορθογώνιο 33">
              <a:extLst>
                <a:ext uri="{FF2B5EF4-FFF2-40B4-BE49-F238E27FC236}">
                  <a16:creationId xmlns:a16="http://schemas.microsoft.com/office/drawing/2014/main" id="{97632344-4ACA-E3DB-9E91-533524571668}"/>
                </a:ext>
              </a:extLst>
            </p:cNvPr>
            <p:cNvSpPr/>
            <p:nvPr/>
          </p:nvSpPr>
          <p:spPr>
            <a:xfrm>
              <a:off x="9467273" y="5320145"/>
              <a:ext cx="697346" cy="300182"/>
            </a:xfrm>
            <a:prstGeom prst="rect">
              <a:avLst/>
            </a:prstGeom>
            <a:solidFill>
              <a:srgbClr val="F8F6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Ελεύθερη σχεδίαση: Σχήμα 34">
              <a:extLst>
                <a:ext uri="{FF2B5EF4-FFF2-40B4-BE49-F238E27FC236}">
                  <a16:creationId xmlns:a16="http://schemas.microsoft.com/office/drawing/2014/main" id="{09FDC99D-C416-C622-757B-7E8E6C7DB097}"/>
                </a:ext>
              </a:extLst>
            </p:cNvPr>
            <p:cNvSpPr/>
            <p:nvPr/>
          </p:nvSpPr>
          <p:spPr>
            <a:xfrm>
              <a:off x="9443260" y="5300762"/>
              <a:ext cx="45492" cy="181020"/>
            </a:xfrm>
            <a:custGeom>
              <a:avLst/>
              <a:gdLst>
                <a:gd name="connsiteX0" fmla="*/ 21704 w 45492"/>
                <a:gd name="connsiteY0" fmla="*/ 181020 h 181020"/>
                <a:gd name="connsiteX1" fmla="*/ 19395 w 45492"/>
                <a:gd name="connsiteY1" fmla="*/ 169474 h 181020"/>
                <a:gd name="connsiteX2" fmla="*/ 12467 w 45492"/>
                <a:gd name="connsiteY2" fmla="*/ 151002 h 181020"/>
                <a:gd name="connsiteX3" fmla="*/ 14776 w 45492"/>
                <a:gd name="connsiteY3" fmla="*/ 139456 h 181020"/>
                <a:gd name="connsiteX4" fmla="*/ 21704 w 45492"/>
                <a:gd name="connsiteY4" fmla="*/ 167165 h 181020"/>
                <a:gd name="connsiteX5" fmla="*/ 19395 w 45492"/>
                <a:gd name="connsiteY5" fmla="*/ 178711 h 181020"/>
                <a:gd name="connsiteX6" fmla="*/ 5540 w 45492"/>
                <a:gd name="connsiteY6" fmla="*/ 144074 h 181020"/>
                <a:gd name="connsiteX7" fmla="*/ 7849 w 45492"/>
                <a:gd name="connsiteY7" fmla="*/ 153311 h 181020"/>
                <a:gd name="connsiteX8" fmla="*/ 3231 w 45492"/>
                <a:gd name="connsiteY8" fmla="*/ 125602 h 181020"/>
                <a:gd name="connsiteX9" fmla="*/ 922 w 45492"/>
                <a:gd name="connsiteY9" fmla="*/ 116365 h 181020"/>
                <a:gd name="connsiteX10" fmla="*/ 7849 w 45492"/>
                <a:gd name="connsiteY10" fmla="*/ 127911 h 181020"/>
                <a:gd name="connsiteX11" fmla="*/ 12467 w 45492"/>
                <a:gd name="connsiteY11" fmla="*/ 134838 h 181020"/>
                <a:gd name="connsiteX12" fmla="*/ 12467 w 45492"/>
                <a:gd name="connsiteY12" fmla="*/ 100202 h 181020"/>
                <a:gd name="connsiteX13" fmla="*/ 21704 w 45492"/>
                <a:gd name="connsiteY13" fmla="*/ 90965 h 181020"/>
                <a:gd name="connsiteX14" fmla="*/ 28631 w 45492"/>
                <a:gd name="connsiteY14" fmla="*/ 109438 h 181020"/>
                <a:gd name="connsiteX15" fmla="*/ 3231 w 45492"/>
                <a:gd name="connsiteY15" fmla="*/ 88656 h 181020"/>
                <a:gd name="connsiteX16" fmla="*/ 5540 w 45492"/>
                <a:gd name="connsiteY16" fmla="*/ 77111 h 181020"/>
                <a:gd name="connsiteX17" fmla="*/ 10158 w 45492"/>
                <a:gd name="connsiteY17" fmla="*/ 84038 h 181020"/>
                <a:gd name="connsiteX18" fmla="*/ 10158 w 45492"/>
                <a:gd name="connsiteY18" fmla="*/ 81729 h 181020"/>
                <a:gd name="connsiteX19" fmla="*/ 17085 w 45492"/>
                <a:gd name="connsiteY19" fmla="*/ 65565 h 181020"/>
                <a:gd name="connsiteX20" fmla="*/ 21704 w 45492"/>
                <a:gd name="connsiteY20" fmla="*/ 58638 h 181020"/>
                <a:gd name="connsiteX21" fmla="*/ 17085 w 45492"/>
                <a:gd name="connsiteY21" fmla="*/ 74802 h 181020"/>
                <a:gd name="connsiteX22" fmla="*/ 12467 w 45492"/>
                <a:gd name="connsiteY22" fmla="*/ 65565 h 181020"/>
                <a:gd name="connsiteX23" fmla="*/ 14776 w 45492"/>
                <a:gd name="connsiteY23" fmla="*/ 49402 h 181020"/>
                <a:gd name="connsiteX24" fmla="*/ 17085 w 45492"/>
                <a:gd name="connsiteY24" fmla="*/ 58638 h 181020"/>
                <a:gd name="connsiteX25" fmla="*/ 24013 w 45492"/>
                <a:gd name="connsiteY25" fmla="*/ 37856 h 181020"/>
                <a:gd name="connsiteX26" fmla="*/ 30940 w 45492"/>
                <a:gd name="connsiteY26" fmla="*/ 33238 h 181020"/>
                <a:gd name="connsiteX27" fmla="*/ 28631 w 45492"/>
                <a:gd name="connsiteY27" fmla="*/ 12456 h 181020"/>
                <a:gd name="connsiteX28" fmla="*/ 37867 w 45492"/>
                <a:gd name="connsiteY28" fmla="*/ 10147 h 181020"/>
                <a:gd name="connsiteX29" fmla="*/ 44795 w 45492"/>
                <a:gd name="connsiteY29" fmla="*/ 3220 h 181020"/>
                <a:gd name="connsiteX30" fmla="*/ 19395 w 45492"/>
                <a:gd name="connsiteY30" fmla="*/ 7838 h 181020"/>
                <a:gd name="connsiteX31" fmla="*/ 26322 w 45492"/>
                <a:gd name="connsiteY31" fmla="*/ 911 h 181020"/>
                <a:gd name="connsiteX32" fmla="*/ 19395 w 45492"/>
                <a:gd name="connsiteY32" fmla="*/ 3220 h 181020"/>
                <a:gd name="connsiteX33" fmla="*/ 17085 w 45492"/>
                <a:gd name="connsiteY33" fmla="*/ 10147 h 181020"/>
                <a:gd name="connsiteX34" fmla="*/ 21704 w 45492"/>
                <a:gd name="connsiteY34" fmla="*/ 42474 h 18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5492" h="181020">
                  <a:moveTo>
                    <a:pt x="21704" y="181020"/>
                  </a:moveTo>
                  <a:cubicBezTo>
                    <a:pt x="20934" y="177171"/>
                    <a:pt x="20549" y="173225"/>
                    <a:pt x="19395" y="169474"/>
                  </a:cubicBezTo>
                  <a:cubicBezTo>
                    <a:pt x="17461" y="163189"/>
                    <a:pt x="13467" y="157502"/>
                    <a:pt x="12467" y="151002"/>
                  </a:cubicBezTo>
                  <a:cubicBezTo>
                    <a:pt x="11870" y="147123"/>
                    <a:pt x="14006" y="143305"/>
                    <a:pt x="14776" y="139456"/>
                  </a:cubicBezTo>
                  <a:cubicBezTo>
                    <a:pt x="17642" y="148054"/>
                    <a:pt x="21704" y="157836"/>
                    <a:pt x="21704" y="167165"/>
                  </a:cubicBezTo>
                  <a:cubicBezTo>
                    <a:pt x="21704" y="171090"/>
                    <a:pt x="20165" y="174862"/>
                    <a:pt x="19395" y="178711"/>
                  </a:cubicBezTo>
                  <a:cubicBezTo>
                    <a:pt x="8551" y="162447"/>
                    <a:pt x="18544" y="178751"/>
                    <a:pt x="5540" y="144074"/>
                  </a:cubicBezTo>
                  <a:cubicBezTo>
                    <a:pt x="4426" y="141102"/>
                    <a:pt x="8243" y="156460"/>
                    <a:pt x="7849" y="153311"/>
                  </a:cubicBezTo>
                  <a:cubicBezTo>
                    <a:pt x="6688" y="144020"/>
                    <a:pt x="4957" y="134805"/>
                    <a:pt x="3231" y="125602"/>
                  </a:cubicBezTo>
                  <a:cubicBezTo>
                    <a:pt x="2646" y="122483"/>
                    <a:pt x="-1917" y="114946"/>
                    <a:pt x="922" y="116365"/>
                  </a:cubicBezTo>
                  <a:cubicBezTo>
                    <a:pt x="4936" y="118372"/>
                    <a:pt x="5470" y="124105"/>
                    <a:pt x="7849" y="127911"/>
                  </a:cubicBezTo>
                  <a:cubicBezTo>
                    <a:pt x="9320" y="130264"/>
                    <a:pt x="10928" y="132529"/>
                    <a:pt x="12467" y="134838"/>
                  </a:cubicBezTo>
                  <a:cubicBezTo>
                    <a:pt x="11813" y="128293"/>
                    <a:pt x="7603" y="108956"/>
                    <a:pt x="12467" y="100202"/>
                  </a:cubicBezTo>
                  <a:cubicBezTo>
                    <a:pt x="14582" y="96396"/>
                    <a:pt x="21704" y="90965"/>
                    <a:pt x="21704" y="90965"/>
                  </a:cubicBezTo>
                  <a:cubicBezTo>
                    <a:pt x="24013" y="97123"/>
                    <a:pt x="33766" y="105330"/>
                    <a:pt x="28631" y="109438"/>
                  </a:cubicBezTo>
                  <a:cubicBezTo>
                    <a:pt x="17994" y="117948"/>
                    <a:pt x="5974" y="93228"/>
                    <a:pt x="3231" y="88656"/>
                  </a:cubicBezTo>
                  <a:cubicBezTo>
                    <a:pt x="4001" y="84808"/>
                    <a:pt x="2275" y="79288"/>
                    <a:pt x="5540" y="77111"/>
                  </a:cubicBezTo>
                  <a:cubicBezTo>
                    <a:pt x="7849" y="75572"/>
                    <a:pt x="9065" y="81487"/>
                    <a:pt x="10158" y="84038"/>
                  </a:cubicBezTo>
                  <a:cubicBezTo>
                    <a:pt x="11381" y="86891"/>
                    <a:pt x="15610" y="108988"/>
                    <a:pt x="10158" y="81729"/>
                  </a:cubicBezTo>
                  <a:cubicBezTo>
                    <a:pt x="12467" y="76341"/>
                    <a:pt x="14463" y="70808"/>
                    <a:pt x="17085" y="65565"/>
                  </a:cubicBezTo>
                  <a:cubicBezTo>
                    <a:pt x="18326" y="63083"/>
                    <a:pt x="21704" y="55863"/>
                    <a:pt x="21704" y="58638"/>
                  </a:cubicBezTo>
                  <a:cubicBezTo>
                    <a:pt x="21704" y="64242"/>
                    <a:pt x="18625" y="69414"/>
                    <a:pt x="17085" y="74802"/>
                  </a:cubicBezTo>
                  <a:cubicBezTo>
                    <a:pt x="15546" y="71723"/>
                    <a:pt x="12779" y="68993"/>
                    <a:pt x="12467" y="65565"/>
                  </a:cubicBezTo>
                  <a:cubicBezTo>
                    <a:pt x="11974" y="60145"/>
                    <a:pt x="11757" y="53930"/>
                    <a:pt x="14776" y="49402"/>
                  </a:cubicBezTo>
                  <a:cubicBezTo>
                    <a:pt x="16536" y="46762"/>
                    <a:pt x="16315" y="55559"/>
                    <a:pt x="17085" y="58638"/>
                  </a:cubicBezTo>
                  <a:cubicBezTo>
                    <a:pt x="18634" y="49350"/>
                    <a:pt x="17520" y="44349"/>
                    <a:pt x="24013" y="37856"/>
                  </a:cubicBezTo>
                  <a:cubicBezTo>
                    <a:pt x="25975" y="35894"/>
                    <a:pt x="28631" y="34777"/>
                    <a:pt x="30940" y="33238"/>
                  </a:cubicBezTo>
                  <a:cubicBezTo>
                    <a:pt x="30170" y="26311"/>
                    <a:pt x="26628" y="19132"/>
                    <a:pt x="28631" y="12456"/>
                  </a:cubicBezTo>
                  <a:cubicBezTo>
                    <a:pt x="29543" y="9416"/>
                    <a:pt x="35112" y="11721"/>
                    <a:pt x="37867" y="10147"/>
                  </a:cubicBezTo>
                  <a:cubicBezTo>
                    <a:pt x="40702" y="8527"/>
                    <a:pt x="47716" y="4680"/>
                    <a:pt x="44795" y="3220"/>
                  </a:cubicBezTo>
                  <a:cubicBezTo>
                    <a:pt x="42037" y="1841"/>
                    <a:pt x="24263" y="6621"/>
                    <a:pt x="19395" y="7838"/>
                  </a:cubicBezTo>
                  <a:cubicBezTo>
                    <a:pt x="21704" y="5529"/>
                    <a:pt x="26322" y="4176"/>
                    <a:pt x="26322" y="911"/>
                  </a:cubicBezTo>
                  <a:cubicBezTo>
                    <a:pt x="26322" y="-1523"/>
                    <a:pt x="21116" y="1499"/>
                    <a:pt x="19395" y="3220"/>
                  </a:cubicBezTo>
                  <a:cubicBezTo>
                    <a:pt x="17674" y="4941"/>
                    <a:pt x="17855" y="7838"/>
                    <a:pt x="17085" y="10147"/>
                  </a:cubicBezTo>
                  <a:cubicBezTo>
                    <a:pt x="19538" y="39571"/>
                    <a:pt x="15250" y="29566"/>
                    <a:pt x="21704" y="42474"/>
                  </a:cubicBezTo>
                </a:path>
              </a:pathLst>
            </a:custGeom>
            <a:solidFill>
              <a:srgbClr val="F8F6F9"/>
            </a:solidFill>
            <a:ln>
              <a:solidFill>
                <a:srgbClr val="F8F6F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A5633A-77C0-C453-4595-FD08D3E73957}"/>
              </a:ext>
            </a:extLst>
          </p:cNvPr>
          <p:cNvSpPr txBox="1"/>
          <p:nvPr/>
        </p:nvSpPr>
        <p:spPr>
          <a:xfrm>
            <a:off x="375040" y="6437481"/>
            <a:ext cx="3084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latin typeface="Bahnschrift" panose="020B0502040204020203" pitchFamily="34" charset="0"/>
              </a:rPr>
              <a:t>Baiu, I., &amp; Melendez, E. (2019). Croup. JAMA.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442458" y="474229"/>
            <a:ext cx="915383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ΤΑΞΙΝΟΜΗΣΗ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832259" y="474229"/>
            <a:ext cx="98923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452781" y="3078914"/>
            <a:ext cx="5947959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008375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E53C1C6-D257-873A-4806-0A9F7BAD3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678" y="592233"/>
            <a:ext cx="738589" cy="738589"/>
          </a:xfrm>
          <a:prstGeom prst="rect">
            <a:avLst/>
          </a:prstGeom>
        </p:spPr>
      </p:pic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FE2F1052-B0ED-8B0A-F2E7-F4438F7248BC}"/>
              </a:ext>
            </a:extLst>
          </p:cNvPr>
          <p:cNvSpPr/>
          <p:nvPr/>
        </p:nvSpPr>
        <p:spPr>
          <a:xfrm>
            <a:off x="442458" y="1717086"/>
            <a:ext cx="10379036" cy="3189211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6" name="Εικόνα 5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6FC349C-5A79-F134-FF4E-93C40B951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77" y="1945294"/>
            <a:ext cx="6708002" cy="2694952"/>
          </a:xfrm>
          <a:prstGeom prst="rect">
            <a:avLst/>
          </a:prstGeom>
        </p:spPr>
      </p:pic>
      <p:pic>
        <p:nvPicPr>
          <p:cNvPr id="7" name="Θέση περιεχομένου 4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0D980AA2-BB47-8CCF-7706-29EA8B82E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6" y="1945294"/>
            <a:ext cx="2914152" cy="2694952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A2FC308-81CC-7D57-6B91-D89CACE1B7F4}"/>
              </a:ext>
            </a:extLst>
          </p:cNvPr>
          <p:cNvSpPr/>
          <p:nvPr/>
        </p:nvSpPr>
        <p:spPr>
          <a:xfrm>
            <a:off x="442458" y="5194794"/>
            <a:ext cx="10379036" cy="1227391"/>
          </a:xfrm>
          <a:prstGeom prst="rect">
            <a:avLst/>
          </a:prstGeom>
          <a:solidFill>
            <a:srgbClr val="000000"/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D2255E2-F6E3-330A-A889-C9E3A86D745B}"/>
              </a:ext>
            </a:extLst>
          </p:cNvPr>
          <p:cNvSpPr/>
          <p:nvPr/>
        </p:nvSpPr>
        <p:spPr>
          <a:xfrm>
            <a:off x="5007627" y="2057999"/>
            <a:ext cx="1248697" cy="2433057"/>
          </a:xfrm>
          <a:prstGeom prst="rect">
            <a:avLst/>
          </a:prstGeom>
          <a:noFill/>
          <a:ln w="76200">
            <a:solidFill>
              <a:srgbClr val="DE5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Βίντεο 17" title="Πολύχρωμη απεικόνιση ήχου">
            <a:hlinkClick r:id="" action="ppaction://media"/>
            <a:extLst>
              <a:ext uri="{FF2B5EF4-FFF2-40B4-BE49-F238E27FC236}">
                <a16:creationId xmlns:a16="http://schemas.microsoft.com/office/drawing/2014/main" id="{ADEC0A10-67CE-34F6-E097-2993476BF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22911" b="20880"/>
          <a:stretch/>
        </p:blipFill>
        <p:spPr>
          <a:xfrm>
            <a:off x="589936" y="5281620"/>
            <a:ext cx="10110681" cy="1053738"/>
          </a:xfrm>
          <a:prstGeom prst="rect">
            <a:avLst/>
          </a:prstGeom>
          <a:effectLst>
            <a:glow>
              <a:srgbClr val="DE5876"/>
            </a:glow>
          </a:effectLst>
        </p:spPr>
      </p:pic>
      <p:pic>
        <p:nvPicPr>
          <p:cNvPr id="25" name="mild">
            <a:hlinkClick r:id="" action="ppaction://media"/>
            <a:extLst>
              <a:ext uri="{FF2B5EF4-FFF2-40B4-BE49-F238E27FC236}">
                <a16:creationId xmlns:a16="http://schemas.microsoft.com/office/drawing/2014/main" id="{0B637E86-1E2A-8FAE-DBD6-AEEE234C81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3000" end="6257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7972" y="5748200"/>
            <a:ext cx="487363" cy="487363"/>
          </a:xfrm>
          <a:prstGeom prst="rect">
            <a:avLst/>
          </a:prstGeom>
        </p:spPr>
      </p:pic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9FAC048E-B716-927B-D198-829902E1BF67}"/>
              </a:ext>
            </a:extLst>
          </p:cNvPr>
          <p:cNvSpPr/>
          <p:nvPr/>
        </p:nvSpPr>
        <p:spPr>
          <a:xfrm>
            <a:off x="6246164" y="2057999"/>
            <a:ext cx="1248697" cy="2433057"/>
          </a:xfrm>
          <a:prstGeom prst="rect">
            <a:avLst/>
          </a:prstGeom>
          <a:noFill/>
          <a:ln w="76200">
            <a:solidFill>
              <a:srgbClr val="DE5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moderate">
            <a:hlinkClick r:id="" action="ppaction://media"/>
            <a:extLst>
              <a:ext uri="{FF2B5EF4-FFF2-40B4-BE49-F238E27FC236}">
                <a16:creationId xmlns:a16="http://schemas.microsoft.com/office/drawing/2014/main" id="{C5932BA1-9352-2646-17AE-440A471D43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3000" end="559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31588" y="5641789"/>
            <a:ext cx="487363" cy="487363"/>
          </a:xfrm>
          <a:prstGeom prst="rect">
            <a:avLst/>
          </a:prstGeom>
        </p:spPr>
      </p:pic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7C20DB81-70DC-3705-36E0-15F837A1FCBB}"/>
              </a:ext>
            </a:extLst>
          </p:cNvPr>
          <p:cNvSpPr/>
          <p:nvPr/>
        </p:nvSpPr>
        <p:spPr>
          <a:xfrm>
            <a:off x="7479748" y="2057998"/>
            <a:ext cx="1248697" cy="2433057"/>
          </a:xfrm>
          <a:prstGeom prst="rect">
            <a:avLst/>
          </a:prstGeom>
          <a:noFill/>
          <a:ln w="76200">
            <a:solidFill>
              <a:srgbClr val="DE5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severe">
            <a:hlinkClick r:id="" action="ppaction://media"/>
            <a:extLst>
              <a:ext uri="{FF2B5EF4-FFF2-40B4-BE49-F238E27FC236}">
                <a16:creationId xmlns:a16="http://schemas.microsoft.com/office/drawing/2014/main" id="{D6E8AC68-E705-F36A-988B-279222E27F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4000" end="441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054" y="5705932"/>
            <a:ext cx="487363" cy="487363"/>
          </a:xfrm>
          <a:prstGeom prst="rect">
            <a:avLst/>
          </a:prstGeom>
        </p:spPr>
      </p:pic>
      <p:sp>
        <p:nvSpPr>
          <p:cNvPr id="38" name="Ορθογώνιο 37">
            <a:extLst>
              <a:ext uri="{FF2B5EF4-FFF2-40B4-BE49-F238E27FC236}">
                <a16:creationId xmlns:a16="http://schemas.microsoft.com/office/drawing/2014/main" id="{34F9B764-364F-7960-299F-276AC32306F6}"/>
              </a:ext>
            </a:extLst>
          </p:cNvPr>
          <p:cNvSpPr/>
          <p:nvPr/>
        </p:nvSpPr>
        <p:spPr>
          <a:xfrm>
            <a:off x="8769288" y="2056401"/>
            <a:ext cx="1583752" cy="2433057"/>
          </a:xfrm>
          <a:prstGeom prst="rect">
            <a:avLst/>
          </a:prstGeom>
          <a:noFill/>
          <a:ln w="76200">
            <a:solidFill>
              <a:srgbClr val="DE5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failure">
            <a:hlinkClick r:id="" action="ppaction://media"/>
            <a:extLst>
              <a:ext uri="{FF2B5EF4-FFF2-40B4-BE49-F238E27FC236}">
                <a16:creationId xmlns:a16="http://schemas.microsoft.com/office/drawing/2014/main" id="{3B2638E3-D3F4-573A-1357-7E5BC2660A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2000" end="287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7971" y="5673860"/>
            <a:ext cx="487363" cy="487363"/>
          </a:xfrm>
          <a:prstGeom prst="rect">
            <a:avLst/>
          </a:prstGeom>
        </p:spPr>
      </p:pic>
      <p:pic>
        <p:nvPicPr>
          <p:cNvPr id="41" name="Εικόνα 40">
            <a:extLst>
              <a:ext uri="{FF2B5EF4-FFF2-40B4-BE49-F238E27FC236}">
                <a16:creationId xmlns:a16="http://schemas.microsoft.com/office/drawing/2014/main" id="{245DEA87-0AC4-318F-90C9-3AF8D39B4E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8090" y="5264330"/>
            <a:ext cx="628650" cy="102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A0FC1-5CC9-A6B1-13E6-058CA9008E88}"/>
              </a:ext>
            </a:extLst>
          </p:cNvPr>
          <p:cNvSpPr txBox="1"/>
          <p:nvPr/>
        </p:nvSpPr>
        <p:spPr>
          <a:xfrm>
            <a:off x="395945" y="4913539"/>
            <a:ext cx="8326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Smith, D. K., McDermott, A. J., &amp; Sullivan, J. F. (2018). Croup: Diagnosis and Management. American family physician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F7B322-F940-825C-464E-9582D6521565}"/>
              </a:ext>
            </a:extLst>
          </p:cNvPr>
          <p:cNvSpPr txBox="1"/>
          <p:nvPr/>
        </p:nvSpPr>
        <p:spPr>
          <a:xfrm>
            <a:off x="395945" y="6449524"/>
            <a:ext cx="72750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Medzcool. (2020, October 14). Sounds of croup (Laryngotracheitis) - Lung sounds - MEDZCOOL [Video]. YouTube.</a:t>
            </a:r>
          </a:p>
        </p:txBody>
      </p:sp>
    </p:spTree>
    <p:extLst>
      <p:ext uri="{BB962C8B-B14F-4D97-AF65-F5344CB8AC3E}">
        <p14:creationId xmlns:p14="http://schemas.microsoft.com/office/powerpoint/2010/main" val="39020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1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9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31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9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audio>
              <p:cMediaNode vol="8000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30" grpId="0" animBg="1"/>
      <p:bldP spid="30" grpId="1" animBg="1"/>
      <p:bldP spid="32" grpId="0" animBg="1"/>
      <p:bldP spid="32" grpId="1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442458" y="474229"/>
            <a:ext cx="915383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ΔΙΑΓΝΩΣΗ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832259" y="474229"/>
            <a:ext cx="98923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471989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008375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E53C1C6-D257-873A-4806-0A9F7BAD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678" y="592233"/>
            <a:ext cx="738589" cy="738589"/>
          </a:xfrm>
          <a:prstGeom prst="rect">
            <a:avLst/>
          </a:prstGeom>
        </p:spPr>
      </p:pic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645B982E-BCCD-1D1F-BE4A-12DC2FE339CC}"/>
              </a:ext>
            </a:extLst>
          </p:cNvPr>
          <p:cNvSpPr/>
          <p:nvPr/>
        </p:nvSpPr>
        <p:spPr>
          <a:xfrm>
            <a:off x="442458" y="1722892"/>
            <a:ext cx="5417570" cy="466088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FE2F1052-B0ED-8B0A-F2E7-F4438F7248BC}"/>
              </a:ext>
            </a:extLst>
          </p:cNvPr>
          <p:cNvSpPr/>
          <p:nvPr/>
        </p:nvSpPr>
        <p:spPr>
          <a:xfrm>
            <a:off x="6096000" y="1722891"/>
            <a:ext cx="4725494" cy="466087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80B02-FB64-AEDE-40BC-86CD9E73AE7A}"/>
              </a:ext>
            </a:extLst>
          </p:cNvPr>
          <p:cNvSpPr txBox="1"/>
          <p:nvPr/>
        </p:nvSpPr>
        <p:spPr>
          <a:xfrm>
            <a:off x="689274" y="2098949"/>
            <a:ext cx="517075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Η διάγνωση είναι </a:t>
            </a:r>
            <a:r>
              <a:rPr lang="el-GR" sz="2800" b="1" dirty="0">
                <a:solidFill>
                  <a:srgbClr val="DE5876"/>
                </a:solidFill>
                <a:latin typeface="Bahnschrift" panose="020B0502040204020203" pitchFamily="34" charset="0"/>
              </a:rPr>
              <a:t>κλινική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ΔΕΝ απαιτείται εργαστηριακός έλεγχος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Η λήψη επιχρίσματος ΔΕΝ είναι απαραίτητη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Χαρακτηριστική εικόνα σε ακτινογραφία θώρακα (ΔΕΝ είναι απαραίτητη)</a:t>
            </a:r>
            <a:endParaRPr lang="en-US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 descr="Εικόνα που περιέχει φιλμ ακτινογραφίας, ιατρική απεικόνιση, ακτινολογία, ιατρική ακτιν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9F9D193F-3C38-C59C-CF9B-C6E345E78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3262" r="5190" b="21775"/>
          <a:stretch/>
        </p:blipFill>
        <p:spPr>
          <a:xfrm>
            <a:off x="6799853" y="2176721"/>
            <a:ext cx="3317787" cy="3753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C3FB1-22D0-3F67-560E-19924D3740C2}"/>
              </a:ext>
            </a:extLst>
          </p:cNvPr>
          <p:cNvSpPr txBox="1"/>
          <p:nvPr/>
        </p:nvSpPr>
        <p:spPr>
          <a:xfrm>
            <a:off x="355578" y="6441391"/>
            <a:ext cx="9811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Branche, A., &amp; Falsey, A. R. (2016). Parainfluenza virus infection. Seminars in Respiratory and Critical Care Medicine</a:t>
            </a:r>
          </a:p>
        </p:txBody>
      </p:sp>
    </p:spTree>
    <p:extLst>
      <p:ext uri="{BB962C8B-B14F-4D97-AF65-F5344CB8AC3E}">
        <p14:creationId xmlns:p14="http://schemas.microsoft.com/office/powerpoint/2010/main" val="26433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442458" y="474229"/>
            <a:ext cx="915383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ΑΝΤΙΜΕΤΩΠΙΣΗ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832259" y="474229"/>
            <a:ext cx="98923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471989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008375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E53C1C6-D257-873A-4806-0A9F7BAD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678" y="592233"/>
            <a:ext cx="738589" cy="738589"/>
          </a:xfrm>
          <a:prstGeom prst="rect">
            <a:avLst/>
          </a:prstGeom>
        </p:spPr>
      </p:pic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645B982E-BCCD-1D1F-BE4A-12DC2FE339CC}"/>
              </a:ext>
            </a:extLst>
          </p:cNvPr>
          <p:cNvSpPr/>
          <p:nvPr/>
        </p:nvSpPr>
        <p:spPr>
          <a:xfrm>
            <a:off x="442459" y="1722891"/>
            <a:ext cx="4180342" cy="466088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F1151-5ACF-6EE1-09D2-9B2B120DB28B}"/>
              </a:ext>
            </a:extLst>
          </p:cNvPr>
          <p:cNvSpPr txBox="1"/>
          <p:nvPr/>
        </p:nvSpPr>
        <p:spPr>
          <a:xfrm>
            <a:off x="1185301" y="2899793"/>
            <a:ext cx="2590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ΜΕΤΡΙΑ ΒΑΡΥΤΗΤΑ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32B8C-E9F8-C61C-7019-9D0FA7352265}"/>
              </a:ext>
            </a:extLst>
          </p:cNvPr>
          <p:cNvSpPr txBox="1"/>
          <p:nvPr/>
        </p:nvSpPr>
        <p:spPr>
          <a:xfrm>
            <a:off x="1185301" y="3609361"/>
            <a:ext cx="2590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ΣΟΒΑΡΗ ΒΑΡΥΤΗΤΑ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4239E72F-892E-3A26-7247-10C371B45A83}"/>
              </a:ext>
            </a:extLst>
          </p:cNvPr>
          <p:cNvSpPr/>
          <p:nvPr/>
        </p:nvSpPr>
        <p:spPr>
          <a:xfrm>
            <a:off x="4858771" y="1721092"/>
            <a:ext cx="5962723" cy="466088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7" name="ηπια">
            <a:extLst>
              <a:ext uri="{FF2B5EF4-FFF2-40B4-BE49-F238E27FC236}">
                <a16:creationId xmlns:a16="http://schemas.microsoft.com/office/drawing/2014/main" id="{9E9132D8-1907-4643-3FD7-F0DFAB027B05}"/>
              </a:ext>
            </a:extLst>
          </p:cNvPr>
          <p:cNvSpPr txBox="1"/>
          <p:nvPr/>
        </p:nvSpPr>
        <p:spPr>
          <a:xfrm>
            <a:off x="5723769" y="2083196"/>
            <a:ext cx="4731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</a:t>
            </a:r>
            <a:r>
              <a:rPr lang="pt-BR" dirty="0">
                <a:solidFill>
                  <a:srgbClr val="E9DBDD"/>
                </a:solidFill>
                <a:latin typeface="Bahnschrift" panose="020B0502040204020203" pitchFamily="34" charset="0"/>
              </a:rPr>
              <a:t>εξαμεθαζόνη per os 0,15mg/Kg ΒΣ</a:t>
            </a: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Ενυδάτωση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Ανάρρωση στο σπίτι</a:t>
            </a: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Εικόνα 17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ED7F0B4-3B0B-FAF5-4DDC-6F237B33A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6" r="17934" b="19004"/>
          <a:stretch/>
        </p:blipFill>
        <p:spPr>
          <a:xfrm>
            <a:off x="5404242" y="3898943"/>
            <a:ext cx="5050704" cy="2127831"/>
          </a:xfrm>
          <a:prstGeom prst="rect">
            <a:avLst/>
          </a:prstGeom>
        </p:spPr>
      </p:pic>
      <p:sp>
        <p:nvSpPr>
          <p:cNvPr id="22" name="μετρια">
            <a:extLst>
              <a:ext uri="{FF2B5EF4-FFF2-40B4-BE49-F238E27FC236}">
                <a16:creationId xmlns:a16="http://schemas.microsoft.com/office/drawing/2014/main" id="{60A63725-A3DC-1583-9249-227583AB7B89}"/>
              </a:ext>
            </a:extLst>
          </p:cNvPr>
          <p:cNvSpPr txBox="1"/>
          <p:nvPr/>
        </p:nvSpPr>
        <p:spPr>
          <a:xfrm>
            <a:off x="5956087" y="2194734"/>
            <a:ext cx="46061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Δ</a:t>
            </a:r>
            <a:r>
              <a:rPr lang="pt-B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εξαμεθαζόνη 0,15mg/Kg Β</a:t>
            </a: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Νεφελοποιημένη αδρεναλίνη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Χορήγηση Οξυγόνου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Παρακολούθηση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3E1A1E-7E08-EC74-4378-BEBF9540651A}"/>
              </a:ext>
            </a:extLst>
          </p:cNvPr>
          <p:cNvSpPr txBox="1"/>
          <p:nvPr/>
        </p:nvSpPr>
        <p:spPr>
          <a:xfrm>
            <a:off x="1185301" y="2190225"/>
            <a:ext cx="2590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ΗΠΙΑ ΒΑΡΥΤΗΤΑ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Ορθογώνιο 36">
            <a:extLst>
              <a:ext uri="{FF2B5EF4-FFF2-40B4-BE49-F238E27FC236}">
                <a16:creationId xmlns:a16="http://schemas.microsoft.com/office/drawing/2014/main" id="{862F5809-35EA-B350-8FAA-68676FEC28B0}"/>
              </a:ext>
            </a:extLst>
          </p:cNvPr>
          <p:cNvSpPr/>
          <p:nvPr/>
        </p:nvSpPr>
        <p:spPr>
          <a:xfrm>
            <a:off x="1869439" y="4569617"/>
            <a:ext cx="1229361" cy="437232"/>
          </a:xfrm>
          <a:prstGeom prst="rect">
            <a:avLst/>
          </a:prstGeom>
          <a:noFill/>
          <a:ln w="57150">
            <a:solidFill>
              <a:srgbClr val="DE5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σοβαρη">
            <a:extLst>
              <a:ext uri="{FF2B5EF4-FFF2-40B4-BE49-F238E27FC236}">
                <a16:creationId xmlns:a16="http://schemas.microsoft.com/office/drawing/2014/main" id="{8F35E48E-41E8-48A8-BEA2-44664158822D}"/>
              </a:ext>
            </a:extLst>
          </p:cNvPr>
          <p:cNvSpPr txBox="1"/>
          <p:nvPr/>
        </p:nvSpPr>
        <p:spPr>
          <a:xfrm>
            <a:off x="5139098" y="1865263"/>
            <a:ext cx="5570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</a:t>
            </a:r>
            <a:r>
              <a:rPr lang="pt-BR" dirty="0">
                <a:solidFill>
                  <a:srgbClr val="E9DBDD"/>
                </a:solidFill>
                <a:latin typeface="Bahnschrift" panose="020B0502040204020203" pitchFamily="34" charset="0"/>
              </a:rPr>
              <a:t>εξαμ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εθαζόνη </a:t>
            </a:r>
            <a:r>
              <a:rPr lang="en-US" dirty="0">
                <a:solidFill>
                  <a:srgbClr val="E9DBDD"/>
                </a:solidFill>
                <a:latin typeface="Bahnschrift" panose="020B0502040204020203" pitchFamily="34" charset="0"/>
              </a:rPr>
              <a:t>0,6mg/Kg 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ΒΣ </a:t>
            </a:r>
            <a:r>
              <a:rPr lang="en-US" dirty="0">
                <a:solidFill>
                  <a:srgbClr val="E9DBDD"/>
                </a:solidFill>
                <a:latin typeface="Bahnschrift" panose="020B0502040204020203" pitchFamily="34" charset="0"/>
              </a:rPr>
              <a:t>per os/iv/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ενδομυικά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Σε περίπτωση εμετού: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ΕΠΑΝΑΛΗΨΗ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Σε αδυναμία λήψης από του στόματος: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Νεφελοποιημένη Βουδεσονίδη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Χορήγηση οξυγόνου με χαμηλό κορεσμό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Νεφελοποιημένη αδρεναλίνη και παρακολούθηση</a:t>
            </a:r>
          </a:p>
          <a:p>
            <a:pPr marL="1200150" lvl="2" indent="-285750"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Αναμένω αποτέλεσμα σε 30’-2</a:t>
            </a:r>
            <a:r>
              <a:rPr lang="en-US" dirty="0">
                <a:solidFill>
                  <a:srgbClr val="DE5876"/>
                </a:solidFill>
                <a:latin typeface="Bahnschrift" panose="020B0502040204020203" pitchFamily="34" charset="0"/>
              </a:rPr>
              <a:t>h</a:t>
            </a:r>
            <a:endParaRPr lang="el-GR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676902EE-8385-94E5-AC42-3E39C32166B5}"/>
              </a:ext>
            </a:extLst>
          </p:cNvPr>
          <p:cNvCxnSpPr/>
          <p:nvPr/>
        </p:nvCxnSpPr>
        <p:spPr>
          <a:xfrm>
            <a:off x="442458" y="4246880"/>
            <a:ext cx="4180343" cy="0"/>
          </a:xfrm>
          <a:prstGeom prst="line">
            <a:avLst/>
          </a:prstGeom>
          <a:ln w="28575">
            <a:solidFill>
              <a:srgbClr val="E9D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8F26EB1-3631-0837-BFCF-522391E4FC29}"/>
              </a:ext>
            </a:extLst>
          </p:cNvPr>
          <p:cNvSpPr txBox="1"/>
          <p:nvPr/>
        </p:nvSpPr>
        <p:spPr>
          <a:xfrm>
            <a:off x="1185301" y="4606835"/>
            <a:ext cx="259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ΒΕΛΤΙΩΣΗ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BB2B5A-8AFD-C7B5-9010-FA35AF281773}"/>
              </a:ext>
            </a:extLst>
          </p:cNvPr>
          <p:cNvSpPr txBox="1"/>
          <p:nvPr/>
        </p:nvSpPr>
        <p:spPr>
          <a:xfrm>
            <a:off x="1185301" y="5040346"/>
            <a:ext cx="259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ΕΠΙΔΕΙΝΩΣΗ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9B9298-D65F-C74D-D28A-7A9FE215CC05}"/>
              </a:ext>
            </a:extLst>
          </p:cNvPr>
          <p:cNvSpPr txBox="1"/>
          <p:nvPr/>
        </p:nvSpPr>
        <p:spPr>
          <a:xfrm>
            <a:off x="1027328" y="5497099"/>
            <a:ext cx="2906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ΑΠΕΙΛΗΤΙΚΗ  ΑΠΟΦΡΑΞΗ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44" name="Ορθογώνιο 43">
            <a:extLst>
              <a:ext uri="{FF2B5EF4-FFF2-40B4-BE49-F238E27FC236}">
                <a16:creationId xmlns:a16="http://schemas.microsoft.com/office/drawing/2014/main" id="{1D05283A-00D8-5C09-E27A-DE10B33E576C}"/>
              </a:ext>
            </a:extLst>
          </p:cNvPr>
          <p:cNvSpPr/>
          <p:nvPr/>
        </p:nvSpPr>
        <p:spPr>
          <a:xfrm>
            <a:off x="1283715" y="2188720"/>
            <a:ext cx="2394205" cy="437232"/>
          </a:xfrm>
          <a:prstGeom prst="rect">
            <a:avLst/>
          </a:prstGeom>
          <a:noFill/>
          <a:ln w="57150">
            <a:solidFill>
              <a:srgbClr val="DE5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Ευθεία γραμμή σύνδεσης 46">
            <a:extLst>
              <a:ext uri="{FF2B5EF4-FFF2-40B4-BE49-F238E27FC236}">
                <a16:creationId xmlns:a16="http://schemas.microsoft.com/office/drawing/2014/main" id="{E254DAC3-D309-9926-C3E6-862FAAE072E8}"/>
              </a:ext>
            </a:extLst>
          </p:cNvPr>
          <p:cNvCxnSpPr>
            <a:cxnSpLocks/>
          </p:cNvCxnSpPr>
          <p:nvPr/>
        </p:nvCxnSpPr>
        <p:spPr>
          <a:xfrm>
            <a:off x="4858771" y="5120640"/>
            <a:ext cx="5962723" cy="0"/>
          </a:xfrm>
          <a:prstGeom prst="line">
            <a:avLst/>
          </a:prstGeom>
          <a:ln w="28575">
            <a:solidFill>
              <a:srgbClr val="E9D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DED2F58-C6E6-F8E1-61F1-753A584576B0}"/>
              </a:ext>
            </a:extLst>
          </p:cNvPr>
          <p:cNvSpPr txBox="1"/>
          <p:nvPr/>
        </p:nvSpPr>
        <p:spPr>
          <a:xfrm>
            <a:off x="7122303" y="5532399"/>
            <a:ext cx="312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ΕΙΣΑΓΩΓΗ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51401F-E3AD-7EC1-8FC6-239B5AC6364D}"/>
              </a:ext>
            </a:extLst>
          </p:cNvPr>
          <p:cNvSpPr txBox="1"/>
          <p:nvPr/>
        </p:nvSpPr>
        <p:spPr>
          <a:xfrm>
            <a:off x="5277117" y="5435106"/>
            <a:ext cx="51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kern="1200" dirty="0">
                <a:solidFill>
                  <a:srgbClr val="E9DBDD"/>
                </a:solidFill>
                <a:effectLst/>
                <a:latin typeface="Bahnschrift" panose="020B0502040204020203" pitchFamily="34" charset="0"/>
              </a:rPr>
              <a:t>ΕΠΑΝΑΛΗΨΗ ΝΕΦΕΛΟΠΟΙΗΜΕΝΗΣ ΑΔΡΕΝΑΛΙΝΗΣ ΑΝΑ 2-4 ΩΡΕΣ</a:t>
            </a:r>
            <a:endParaRPr lang="en-US" sz="24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FC4A553-A53D-FD27-7B4F-22892DD743C5}"/>
              </a:ext>
            </a:extLst>
          </p:cNvPr>
          <p:cNvSpPr txBox="1"/>
          <p:nvPr/>
        </p:nvSpPr>
        <p:spPr>
          <a:xfrm>
            <a:off x="6279642" y="5281655"/>
            <a:ext cx="312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ΔΙΑΣΩΛΗΝΩΣΗ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F94E7F1-B63C-CFB9-C90F-40CF83B67ECD}"/>
              </a:ext>
            </a:extLst>
          </p:cNvPr>
          <p:cNvSpPr txBox="1"/>
          <p:nvPr/>
        </p:nvSpPr>
        <p:spPr>
          <a:xfrm>
            <a:off x="4895608" y="5681765"/>
            <a:ext cx="5889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DE5876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Χρήση τραχειοσωλήνα μικρότερο κατά ένα/μισό μέγεθος από το προβλεπόμενο για την ηλικία μέγεθος του παιδιού λόγω οιδήματος</a:t>
            </a:r>
            <a:endParaRPr lang="en-US" sz="1050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sp>
        <p:nvSpPr>
          <p:cNvPr id="55" name="Ορθογώνιο 54">
            <a:extLst>
              <a:ext uri="{FF2B5EF4-FFF2-40B4-BE49-F238E27FC236}">
                <a16:creationId xmlns:a16="http://schemas.microsoft.com/office/drawing/2014/main" id="{3FB15426-4272-939A-53D8-BD0F29A73AA3}"/>
              </a:ext>
            </a:extLst>
          </p:cNvPr>
          <p:cNvSpPr/>
          <p:nvPr/>
        </p:nvSpPr>
        <p:spPr>
          <a:xfrm>
            <a:off x="1727199" y="5037963"/>
            <a:ext cx="1483361" cy="437232"/>
          </a:xfrm>
          <a:prstGeom prst="rect">
            <a:avLst/>
          </a:prstGeom>
          <a:noFill/>
          <a:ln w="57150">
            <a:solidFill>
              <a:srgbClr val="DE5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Ορθογώνιο 55">
            <a:extLst>
              <a:ext uri="{FF2B5EF4-FFF2-40B4-BE49-F238E27FC236}">
                <a16:creationId xmlns:a16="http://schemas.microsoft.com/office/drawing/2014/main" id="{3E96B15C-6964-7C71-1047-9B13CC69DAFE}"/>
              </a:ext>
            </a:extLst>
          </p:cNvPr>
          <p:cNvSpPr/>
          <p:nvPr/>
        </p:nvSpPr>
        <p:spPr>
          <a:xfrm>
            <a:off x="1049268" y="5495277"/>
            <a:ext cx="2884115" cy="437232"/>
          </a:xfrm>
          <a:prstGeom prst="rect">
            <a:avLst/>
          </a:prstGeom>
          <a:noFill/>
          <a:ln w="57150">
            <a:solidFill>
              <a:srgbClr val="DE58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6D6213-4350-D6FB-500D-5B7F339BD144}"/>
              </a:ext>
            </a:extLst>
          </p:cNvPr>
          <p:cNvSpPr txBox="1"/>
          <p:nvPr/>
        </p:nvSpPr>
        <p:spPr>
          <a:xfrm>
            <a:off x="6363691" y="5541630"/>
            <a:ext cx="312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ΠΑΡΑΠΟΜΠΗ ΣΤΟ ΣΠΙΤΙ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302F6-D934-FEEA-2EDB-4DB04B7A29EC}"/>
              </a:ext>
            </a:extLst>
          </p:cNvPr>
          <p:cNvSpPr txBox="1"/>
          <p:nvPr/>
        </p:nvSpPr>
        <p:spPr>
          <a:xfrm>
            <a:off x="362074" y="6430405"/>
            <a:ext cx="75764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Bjornson, C., &amp; Johnson, D. W. (2013). Croup in children. Canadian Medical Association Journal</a:t>
            </a:r>
          </a:p>
        </p:txBody>
      </p:sp>
    </p:spTree>
    <p:extLst>
      <p:ext uri="{BB962C8B-B14F-4D97-AF65-F5344CB8AC3E}">
        <p14:creationId xmlns:p14="http://schemas.microsoft.com/office/powerpoint/2010/main" val="14220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0065 0.102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10277 L -0.00013 0.2090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2" grpId="1"/>
      <p:bldP spid="37" grpId="0" animBg="1"/>
      <p:bldP spid="37" grpId="1" animBg="1"/>
      <p:bldP spid="37" grpId="2" animBg="1"/>
      <p:bldP spid="37" grpId="3" animBg="1"/>
      <p:bldP spid="38" grpId="0"/>
      <p:bldP spid="44" grpId="0" animBg="1"/>
      <p:bldP spid="44" grpId="1" animBg="1"/>
      <p:bldP spid="50" grpId="0"/>
      <p:bldP spid="50" grpId="1"/>
      <p:bldP spid="51" grpId="0"/>
      <p:bldP spid="51" grpId="1"/>
      <p:bldP spid="52" grpId="0"/>
      <p:bldP spid="54" grpId="0"/>
      <p:bldP spid="55" grpId="0" animBg="1"/>
      <p:bldP spid="55" grpId="1" animBg="1"/>
      <p:bldP spid="55" grpId="2" animBg="1"/>
      <p:bldP spid="55" grpId="3" animBg="1"/>
      <p:bldP spid="56" grpId="0" animBg="1"/>
      <p:bldP spid="49" grpId="0"/>
      <p:bldP spid="49" grpId="1"/>
      <p:bldP spid="49" grpId="2"/>
      <p:bldP spid="4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85130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ΕΙΣΡΟΦΗΣΗ ΞΕΝΟΥ ΣΩΜΑΤΟΣ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40741" y="474229"/>
            <a:ext cx="98410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25824" y="1722891"/>
            <a:ext cx="9975920" cy="460165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95127" y="3030092"/>
            <a:ext cx="5850315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8399126" y="3164508"/>
            <a:ext cx="5642314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EAA55F4-2296-7836-4EE1-BA714154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868" y="642253"/>
            <a:ext cx="610025" cy="610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07E91B-6D77-F7AF-F2A8-1D58BC40DABF}"/>
              </a:ext>
            </a:extLst>
          </p:cNvPr>
          <p:cNvSpPr txBox="1"/>
          <p:nvPr/>
        </p:nvSpPr>
        <p:spPr>
          <a:xfrm>
            <a:off x="806245" y="1885583"/>
            <a:ext cx="9659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E9DBDD"/>
                </a:solidFill>
                <a:latin typeface="Bahnschrift" panose="020B0502040204020203" pitchFamily="34" charset="0"/>
              </a:rPr>
              <a:t>A</a:t>
            </a: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ποτελεί το </a:t>
            </a:r>
            <a:r>
              <a:rPr lang="el-GR" sz="1600" b="1" dirty="0">
                <a:solidFill>
                  <a:srgbClr val="DE5876"/>
                </a:solidFill>
                <a:latin typeface="Bahnschrift" panose="020B0502040204020203" pitchFamily="34" charset="0"/>
              </a:rPr>
              <a:t>7%</a:t>
            </a: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 των θανάτων που σχετίζονται με τραύμα σε παιδιά ηλικίας μεταξύ 1 - 3 ετών και το </a:t>
            </a:r>
            <a:r>
              <a:rPr lang="el-GR" sz="1600" b="1" dirty="0">
                <a:solidFill>
                  <a:srgbClr val="DE5876"/>
                </a:solidFill>
                <a:latin typeface="Bahnschrift" panose="020B0502040204020203" pitchFamily="34" charset="0"/>
              </a:rPr>
              <a:t>40%</a:t>
            </a: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 των θανάτων στα βρέφη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Ανατομικοί παράγοντες που συμβάλλουν στον υψηλό κίνδυνο εισρόφησης ξένου σώματος στα παιδιά: </a:t>
            </a:r>
          </a:p>
          <a:p>
            <a:pPr marL="452438" lvl="1"/>
            <a:endParaRPr lang="el-GR" sz="16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452438" lvl="1"/>
            <a:endParaRPr lang="el-GR" sz="16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452438" lvl="1"/>
            <a:endParaRPr lang="el-GR" sz="16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452438" lvl="1"/>
            <a:endParaRPr lang="el-GR" sz="16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endParaRPr lang="el-GR" sz="16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Κλινική εικόνα: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BB4BC1-F9B4-A55B-ECC1-DFBDB31297F3}"/>
              </a:ext>
            </a:extLst>
          </p:cNvPr>
          <p:cNvSpPr txBox="1"/>
          <p:nvPr/>
        </p:nvSpPr>
        <p:spPr>
          <a:xfrm>
            <a:off x="2834695" y="4754881"/>
            <a:ext cx="5437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Βήχας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b="1" dirty="0">
                <a:solidFill>
                  <a:srgbClr val="E9DBDD"/>
                </a:solidFill>
                <a:latin typeface="Bahnschrift" panose="020B0502040204020203" pitchFamily="34" charset="0"/>
              </a:rPr>
              <a:t>Εισπνευστικός συριγμός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Δύσπνοια και αγωνιώδες προσωπείο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Κυάνωση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Απώλεια συνείδησης-καρδιακή ανακοπή</a:t>
            </a:r>
          </a:p>
          <a:p>
            <a:endParaRPr lang="en-US" sz="1600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CA8F54-FB0B-7D2C-79DD-D152A31DDFD7}"/>
              </a:ext>
            </a:extLst>
          </p:cNvPr>
          <p:cNvSpPr txBox="1"/>
          <p:nvPr/>
        </p:nvSpPr>
        <p:spPr>
          <a:xfrm>
            <a:off x="2099356" y="3058482"/>
            <a:ext cx="70734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Έλλειψη γομφίων δοντιών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Υψηλή θέση λάρυγγα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Δυσλειτουργική επιγλωττίδα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Μη ανεπτυγμένο αντανακλαστικό μάσησης και κατάποσης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r>
              <a:rPr lang="el-GR" sz="1600" dirty="0">
                <a:solidFill>
                  <a:srgbClr val="E9DBDD"/>
                </a:solidFill>
                <a:latin typeface="Bahnschrift" panose="020B0502040204020203" pitchFamily="34" charset="0"/>
              </a:rPr>
              <a:t>Μη συντονισμός κατάποσης-αναπνοής</a:t>
            </a:r>
          </a:p>
          <a:p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25" name="Ευθύγραμμο βέλος σύνδεσης 24">
            <a:extLst>
              <a:ext uri="{FF2B5EF4-FFF2-40B4-BE49-F238E27FC236}">
                <a16:creationId xmlns:a16="http://schemas.microsoft.com/office/drawing/2014/main" id="{49AE8401-880E-9ED8-1951-81C26D601CFB}"/>
              </a:ext>
            </a:extLst>
          </p:cNvPr>
          <p:cNvCxnSpPr>
            <a:cxnSpLocks/>
          </p:cNvCxnSpPr>
          <p:nvPr/>
        </p:nvCxnSpPr>
        <p:spPr>
          <a:xfrm>
            <a:off x="4208206" y="5663381"/>
            <a:ext cx="3677265" cy="0"/>
          </a:xfrm>
          <a:prstGeom prst="straightConnector1">
            <a:avLst/>
          </a:prstGeom>
          <a:ln w="28575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D74BD6E1-18FC-A6FC-E6BA-DDDB5BF249A0}"/>
              </a:ext>
            </a:extLst>
          </p:cNvPr>
          <p:cNvCxnSpPr>
            <a:cxnSpLocks/>
          </p:cNvCxnSpPr>
          <p:nvPr/>
        </p:nvCxnSpPr>
        <p:spPr>
          <a:xfrm>
            <a:off x="7030064" y="5919020"/>
            <a:ext cx="855407" cy="0"/>
          </a:xfrm>
          <a:prstGeom prst="straightConnector1">
            <a:avLst/>
          </a:prstGeom>
          <a:ln w="28575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1BA9736-AA85-4CA2-2963-7ED9B50005A6}"/>
              </a:ext>
            </a:extLst>
          </p:cNvPr>
          <p:cNvSpPr txBox="1"/>
          <p:nvPr/>
        </p:nvSpPr>
        <p:spPr>
          <a:xfrm>
            <a:off x="7968597" y="5569209"/>
            <a:ext cx="270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ΠΛΗΡΗΣ ΑΠΟΦΡΑΞΗ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77F33890-DE4D-875C-F523-152F2EE72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53" t="13096" r="29325" b="4099"/>
          <a:stretch/>
        </p:blipFill>
        <p:spPr>
          <a:xfrm>
            <a:off x="8271935" y="3170872"/>
            <a:ext cx="1861401" cy="2173920"/>
          </a:xfrm>
          <a:prstGeom prst="rect">
            <a:avLst/>
          </a:prstGeom>
          <a:ln w="28575">
            <a:solidFill>
              <a:srgbClr val="DE587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8878A-09A1-779B-CEAE-B2D8CC472209}"/>
              </a:ext>
            </a:extLst>
          </p:cNvPr>
          <p:cNvSpPr txBox="1"/>
          <p:nvPr/>
        </p:nvSpPr>
        <p:spPr>
          <a:xfrm>
            <a:off x="580104" y="6353627"/>
            <a:ext cx="1004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Bahnschrift" panose="020B0502040204020203" pitchFamily="34" charset="0"/>
              </a:rPr>
              <a:t>Antón-Pacheco, J. L., Martín-Alelú, R., López, M. J. M., Morante, R., Merino-Mateo, L., Barrero, S., Castilla, R., Cano, I., García, A., Gómez, A., &amp; Luna-Paredes, M. C. (2021). Foreign body aspiration in children: Treatment timing and related complications. International Journal of Pediatric Otorhinolaryngology</a:t>
            </a:r>
          </a:p>
        </p:txBody>
      </p:sp>
    </p:spTree>
    <p:extLst>
      <p:ext uri="{BB962C8B-B14F-4D97-AF65-F5344CB8AC3E}">
        <p14:creationId xmlns:p14="http://schemas.microsoft.com/office/powerpoint/2010/main" val="1475312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85130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ΔΙΑΓΝΩΣΗ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40741" y="474229"/>
            <a:ext cx="98410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25824" y="1722891"/>
            <a:ext cx="5342357" cy="466088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8399126" y="3184604"/>
            <a:ext cx="5642314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EAA55F4-2296-7836-4EE1-BA714154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868" y="642253"/>
            <a:ext cx="610025" cy="610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07E91B-6D77-F7AF-F2A8-1D58BC40DABF}"/>
              </a:ext>
            </a:extLst>
          </p:cNvPr>
          <p:cNvSpPr txBox="1"/>
          <p:nvPr/>
        </p:nvSpPr>
        <p:spPr>
          <a:xfrm>
            <a:off x="945807" y="2068172"/>
            <a:ext cx="47023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Ακτινογραφία θώρακα</a:t>
            </a:r>
          </a:p>
          <a:p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Επί υποψίας απόφραξης κατώτερων αεραγωγών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Μόνο εάν ο αεραγωγός είναι εξασφαλισμένος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30-50% ψευδώς αρνητικές</a:t>
            </a:r>
          </a:p>
          <a:p>
            <a:pPr marL="285750" indent="-285750">
              <a:buFont typeface="Bahnschrift" panose="020B0502040204020203" pitchFamily="34" charset="0"/>
              <a:buChar char="–"/>
            </a:pPr>
            <a:endParaRPr lang="el-GR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Bahnschrift" panose="020B0502040204020203" pitchFamily="34" charset="0"/>
              <a:buChar char="–"/>
            </a:pPr>
            <a:endParaRPr lang="el-GR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Βρογχοσκόπηση</a:t>
            </a:r>
          </a:p>
          <a:p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Εξέταση εκλογής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Ακόμη και μετά τη λήψη κατά φύσει ακτινογραφιών θώρακος 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68CB275-2355-BE77-E230-68FD39A4DA1A}"/>
              </a:ext>
            </a:extLst>
          </p:cNvPr>
          <p:cNvSpPr/>
          <p:nvPr/>
        </p:nvSpPr>
        <p:spPr>
          <a:xfrm>
            <a:off x="6194322" y="1722891"/>
            <a:ext cx="4430527" cy="466088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6" name="Θέση περιεχομένου 6" descr="Εικόνα που περιέχει κείμενο, στιγμιότυπο οθόνης, Μήλο&#10;&#10;Περιγραφή που δημιουργήθηκε αυτόματα">
            <a:extLst>
              <a:ext uri="{FF2B5EF4-FFF2-40B4-BE49-F238E27FC236}">
                <a16:creationId xmlns:a16="http://schemas.microsoft.com/office/drawing/2014/main" id="{C4145CF8-DC41-1912-FDE7-075E6027A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4" t="25558" r="43670" b="48870"/>
          <a:stretch/>
        </p:blipFill>
        <p:spPr>
          <a:xfrm>
            <a:off x="7367026" y="2124044"/>
            <a:ext cx="2085118" cy="1554337"/>
          </a:xfrm>
          <a:prstGeom prst="rect">
            <a:avLst/>
          </a:prstGeom>
        </p:spPr>
      </p:pic>
      <p:pic>
        <p:nvPicPr>
          <p:cNvPr id="10" name="Θέση περιεχομένου 6" descr="Εικόνα που περιέχει κείμενο, στιγμιότυπο οθόνης, Μήλο&#10;&#10;Περιγραφή που δημιουργήθηκε αυτόματα">
            <a:extLst>
              <a:ext uri="{FF2B5EF4-FFF2-40B4-BE49-F238E27FC236}">
                <a16:creationId xmlns:a16="http://schemas.microsoft.com/office/drawing/2014/main" id="{25254D9A-00EF-DAC8-9137-3632B228D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4" t="52621" r="43670" b="22355"/>
          <a:stretch/>
        </p:blipFill>
        <p:spPr>
          <a:xfrm>
            <a:off x="6980905" y="4004987"/>
            <a:ext cx="2857361" cy="2084280"/>
          </a:xfrm>
          <a:prstGeom prst="rect">
            <a:avLst/>
          </a:prstGeom>
        </p:spPr>
      </p:pic>
      <p:pic>
        <p:nvPicPr>
          <p:cNvPr id="1026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CF400CC0-1503-0E6D-031D-B5D88F06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11" y="2062018"/>
            <a:ext cx="3858629" cy="398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6C672-65F8-F7DC-4551-51BB681FF905}"/>
              </a:ext>
            </a:extLst>
          </p:cNvPr>
          <p:cNvSpPr txBox="1"/>
          <p:nvPr/>
        </p:nvSpPr>
        <p:spPr>
          <a:xfrm>
            <a:off x="562236" y="6425921"/>
            <a:ext cx="100626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Pietraś, A., Markiewicz, M., &amp; Mielnik–Niedzielska, G. (2021). Rigid bronchoscopy in Foreign Body Aspiration diagnosis and treatment in children. Children (Basel).</a:t>
            </a:r>
          </a:p>
        </p:txBody>
      </p:sp>
    </p:spTree>
    <p:extLst>
      <p:ext uri="{BB962C8B-B14F-4D97-AF65-F5344CB8AC3E}">
        <p14:creationId xmlns:p14="http://schemas.microsoft.com/office/powerpoint/2010/main" val="5882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353962" y="474229"/>
            <a:ext cx="914627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noProof="0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ΑΝΤΙΜΕΤΩΠΙΣΗ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40741" y="474229"/>
            <a:ext cx="98410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353962" y="1722891"/>
            <a:ext cx="10270888" cy="466088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8399126" y="3184604"/>
            <a:ext cx="5642314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EAA55F4-2296-7836-4EE1-BA714154B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868" y="642253"/>
            <a:ext cx="610025" cy="610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07E91B-6D77-F7AF-F2A8-1D58BC40DABF}"/>
              </a:ext>
            </a:extLst>
          </p:cNvPr>
          <p:cNvSpPr txBox="1"/>
          <p:nvPr/>
        </p:nvSpPr>
        <p:spPr>
          <a:xfrm>
            <a:off x="3257285" y="1903508"/>
            <a:ext cx="537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Αξιολόγηση βαρύτητας &amp; Κλήση για βοήθεια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50AD85-4194-357C-42EF-E3A9CD0F39FD}"/>
              </a:ext>
            </a:extLst>
          </p:cNvPr>
          <p:cNvSpPr txBox="1"/>
          <p:nvPr/>
        </p:nvSpPr>
        <p:spPr>
          <a:xfrm>
            <a:off x="4620150" y="2733855"/>
            <a:ext cx="311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Αποτελεσματικός βήχας ;</a:t>
            </a:r>
          </a:p>
        </p:txBody>
      </p: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F011E448-555F-E701-98B6-9B2167DC796D}"/>
              </a:ext>
            </a:extLst>
          </p:cNvPr>
          <p:cNvCxnSpPr>
            <a:cxnSpLocks/>
          </p:cNvCxnSpPr>
          <p:nvPr/>
        </p:nvCxnSpPr>
        <p:spPr>
          <a:xfrm>
            <a:off x="6177597" y="2310579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9D903F-FBB9-2896-DD49-3E02F03BBDCA}"/>
              </a:ext>
            </a:extLst>
          </p:cNvPr>
          <p:cNvSpPr txBox="1"/>
          <p:nvPr/>
        </p:nvSpPr>
        <p:spPr>
          <a:xfrm>
            <a:off x="8918313" y="2743360"/>
            <a:ext cx="58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ΝΑΙ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56F902-23E2-C048-92A8-D39A8464BFFD}"/>
              </a:ext>
            </a:extLst>
          </p:cNvPr>
          <p:cNvSpPr txBox="1"/>
          <p:nvPr/>
        </p:nvSpPr>
        <p:spPr>
          <a:xfrm>
            <a:off x="3429815" y="2760714"/>
            <a:ext cx="58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ΟΧΙ</a:t>
            </a:r>
          </a:p>
        </p:txBody>
      </p: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A84E3626-A43D-EA36-D9D2-689A829B41EA}"/>
              </a:ext>
            </a:extLst>
          </p:cNvPr>
          <p:cNvCxnSpPr>
            <a:cxnSpLocks/>
          </p:cNvCxnSpPr>
          <p:nvPr/>
        </p:nvCxnSpPr>
        <p:spPr>
          <a:xfrm>
            <a:off x="3735761" y="3158597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9C052A2D-8F9B-7750-1AFC-03899431285F}"/>
              </a:ext>
            </a:extLst>
          </p:cNvPr>
          <p:cNvCxnSpPr>
            <a:cxnSpLocks/>
          </p:cNvCxnSpPr>
          <p:nvPr/>
        </p:nvCxnSpPr>
        <p:spPr>
          <a:xfrm>
            <a:off x="9213790" y="3148765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4B309A0-2B38-6625-7397-EE01D4E58840}"/>
              </a:ext>
            </a:extLst>
          </p:cNvPr>
          <p:cNvSpPr txBox="1"/>
          <p:nvPr/>
        </p:nvSpPr>
        <p:spPr>
          <a:xfrm>
            <a:off x="7677290" y="3589881"/>
            <a:ext cx="311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Ενθάρρυνση βήχα</a:t>
            </a:r>
          </a:p>
        </p:txBody>
      </p: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FC0D26FF-9261-E7A8-6DC7-EAA5BDF440A8}"/>
              </a:ext>
            </a:extLst>
          </p:cNvPr>
          <p:cNvCxnSpPr>
            <a:cxnSpLocks/>
          </p:cNvCxnSpPr>
          <p:nvPr/>
        </p:nvCxnSpPr>
        <p:spPr>
          <a:xfrm>
            <a:off x="9249172" y="4068082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EA2639-6129-D44F-CBB5-CAD3079998F6}"/>
              </a:ext>
            </a:extLst>
          </p:cNvPr>
          <p:cNvSpPr txBox="1"/>
          <p:nvPr/>
        </p:nvSpPr>
        <p:spPr>
          <a:xfrm>
            <a:off x="7699810" y="4552899"/>
            <a:ext cx="311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Υποστήριξη και επανεκτίμηση</a:t>
            </a:r>
          </a:p>
        </p:txBody>
      </p: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74BC4947-0422-4315-621D-45EC799C6604}"/>
              </a:ext>
            </a:extLst>
          </p:cNvPr>
          <p:cNvCxnSpPr>
            <a:cxnSpLocks/>
          </p:cNvCxnSpPr>
          <p:nvPr/>
        </p:nvCxnSpPr>
        <p:spPr>
          <a:xfrm flipH="1" flipV="1">
            <a:off x="4162505" y="2947552"/>
            <a:ext cx="560434" cy="4134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ύγραμμο βέλος σύνδεσης 29">
            <a:extLst>
              <a:ext uri="{FF2B5EF4-FFF2-40B4-BE49-F238E27FC236}">
                <a16:creationId xmlns:a16="http://schemas.microsoft.com/office/drawing/2014/main" id="{2350A7C2-0631-4280-D368-2CB3AC3A787C}"/>
              </a:ext>
            </a:extLst>
          </p:cNvPr>
          <p:cNvCxnSpPr>
            <a:cxnSpLocks/>
          </p:cNvCxnSpPr>
          <p:nvPr/>
        </p:nvCxnSpPr>
        <p:spPr>
          <a:xfrm>
            <a:off x="7628130" y="2914387"/>
            <a:ext cx="1238865" cy="0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7607BFF-C1FE-A2C4-44EB-939A81AF81D7}"/>
              </a:ext>
            </a:extLst>
          </p:cNvPr>
          <p:cNvSpPr txBox="1"/>
          <p:nvPr/>
        </p:nvSpPr>
        <p:spPr>
          <a:xfrm>
            <a:off x="2483116" y="3508415"/>
            <a:ext cx="311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Διατήρηση συνείδησης</a:t>
            </a:r>
          </a:p>
        </p:txBody>
      </p:sp>
      <p:cxnSp>
        <p:nvCxnSpPr>
          <p:cNvPr id="44" name="Ευθύγραμμο βέλος σύνδεσης 43">
            <a:extLst>
              <a:ext uri="{FF2B5EF4-FFF2-40B4-BE49-F238E27FC236}">
                <a16:creationId xmlns:a16="http://schemas.microsoft.com/office/drawing/2014/main" id="{9B87DF55-DB90-5718-D6B4-788F7ADE4229}"/>
              </a:ext>
            </a:extLst>
          </p:cNvPr>
          <p:cNvCxnSpPr>
            <a:cxnSpLocks/>
          </p:cNvCxnSpPr>
          <p:nvPr/>
        </p:nvCxnSpPr>
        <p:spPr>
          <a:xfrm>
            <a:off x="5286593" y="3725551"/>
            <a:ext cx="642260" cy="0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4FE1407-E410-7D27-804E-3B51EB7310A2}"/>
              </a:ext>
            </a:extLst>
          </p:cNvPr>
          <p:cNvSpPr txBox="1"/>
          <p:nvPr/>
        </p:nvSpPr>
        <p:spPr>
          <a:xfrm>
            <a:off x="5937858" y="3532118"/>
            <a:ext cx="58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ΝΑΙ</a:t>
            </a:r>
          </a:p>
        </p:txBody>
      </p:sp>
      <p:cxnSp>
        <p:nvCxnSpPr>
          <p:cNvPr id="47" name="Ευθύγραμμο βέλος σύνδεσης 46">
            <a:extLst>
              <a:ext uri="{FF2B5EF4-FFF2-40B4-BE49-F238E27FC236}">
                <a16:creationId xmlns:a16="http://schemas.microsoft.com/office/drawing/2014/main" id="{2CA11656-A68F-F3C0-F9C5-E5454F4D0B96}"/>
              </a:ext>
            </a:extLst>
          </p:cNvPr>
          <p:cNvCxnSpPr>
            <a:cxnSpLocks/>
          </p:cNvCxnSpPr>
          <p:nvPr/>
        </p:nvCxnSpPr>
        <p:spPr>
          <a:xfrm flipH="1">
            <a:off x="2152154" y="3719757"/>
            <a:ext cx="642260" cy="0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970CDFC-C622-D599-C98F-1FE91B487FE9}"/>
              </a:ext>
            </a:extLst>
          </p:cNvPr>
          <p:cNvSpPr txBox="1"/>
          <p:nvPr/>
        </p:nvSpPr>
        <p:spPr>
          <a:xfrm>
            <a:off x="1607096" y="3511225"/>
            <a:ext cx="58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ΟΧΙ</a:t>
            </a:r>
          </a:p>
        </p:txBody>
      </p:sp>
      <p:cxnSp>
        <p:nvCxnSpPr>
          <p:cNvPr id="50" name="Ευθύγραμμο βέλος σύνδεσης 49">
            <a:extLst>
              <a:ext uri="{FF2B5EF4-FFF2-40B4-BE49-F238E27FC236}">
                <a16:creationId xmlns:a16="http://schemas.microsoft.com/office/drawing/2014/main" id="{04A48972-94D8-8229-BB8F-062F88B3070B}"/>
              </a:ext>
            </a:extLst>
          </p:cNvPr>
          <p:cNvCxnSpPr>
            <a:cxnSpLocks/>
          </p:cNvCxnSpPr>
          <p:nvPr/>
        </p:nvCxnSpPr>
        <p:spPr>
          <a:xfrm>
            <a:off x="1911875" y="3900221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Ευθύγραμμο βέλος σύνδεσης 50">
            <a:extLst>
              <a:ext uri="{FF2B5EF4-FFF2-40B4-BE49-F238E27FC236}">
                <a16:creationId xmlns:a16="http://schemas.microsoft.com/office/drawing/2014/main" id="{4C4F33EC-34CA-595D-748B-D404BA16A23C}"/>
              </a:ext>
            </a:extLst>
          </p:cNvPr>
          <p:cNvCxnSpPr>
            <a:cxnSpLocks/>
          </p:cNvCxnSpPr>
          <p:nvPr/>
        </p:nvCxnSpPr>
        <p:spPr>
          <a:xfrm>
            <a:off x="6252822" y="3919885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4F4F91A-104C-D7D9-18C5-5DD1F6B144D3}"/>
              </a:ext>
            </a:extLst>
          </p:cNvPr>
          <p:cNvSpPr txBox="1"/>
          <p:nvPr/>
        </p:nvSpPr>
        <p:spPr>
          <a:xfrm>
            <a:off x="405463" y="4315108"/>
            <a:ext cx="311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Διάνοιξη αεραγωγού</a:t>
            </a:r>
          </a:p>
        </p:txBody>
      </p:sp>
      <p:cxnSp>
        <p:nvCxnSpPr>
          <p:cNvPr id="53" name="Ευθύγραμμο βέλος σύνδεσης 52">
            <a:extLst>
              <a:ext uri="{FF2B5EF4-FFF2-40B4-BE49-F238E27FC236}">
                <a16:creationId xmlns:a16="http://schemas.microsoft.com/office/drawing/2014/main" id="{32758B65-A479-BF4F-C829-4EC4E4C07AEB}"/>
              </a:ext>
            </a:extLst>
          </p:cNvPr>
          <p:cNvCxnSpPr>
            <a:cxnSpLocks/>
          </p:cNvCxnSpPr>
          <p:nvPr/>
        </p:nvCxnSpPr>
        <p:spPr>
          <a:xfrm>
            <a:off x="1898626" y="4737116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6E6A9EE-74E5-767A-78B9-0EB668C6FE82}"/>
              </a:ext>
            </a:extLst>
          </p:cNvPr>
          <p:cNvSpPr txBox="1"/>
          <p:nvPr/>
        </p:nvSpPr>
        <p:spPr>
          <a:xfrm>
            <a:off x="230086" y="5200712"/>
            <a:ext cx="356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ΚΑΡΠΑ 15:2</a:t>
            </a:r>
          </a:p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(ξεκινάμε με τις εισπνοές)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442F32-217E-57A1-C51B-8C84CE9DE855}"/>
              </a:ext>
            </a:extLst>
          </p:cNvPr>
          <p:cNvSpPr txBox="1"/>
          <p:nvPr/>
        </p:nvSpPr>
        <p:spPr>
          <a:xfrm>
            <a:off x="4660500" y="4324734"/>
            <a:ext cx="311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5 χτυπήματα στην πλάτη</a:t>
            </a:r>
          </a:p>
        </p:txBody>
      </p:sp>
      <p:cxnSp>
        <p:nvCxnSpPr>
          <p:cNvPr id="56" name="Ευθύγραμμο βέλος σύνδεσης 55">
            <a:extLst>
              <a:ext uri="{FF2B5EF4-FFF2-40B4-BE49-F238E27FC236}">
                <a16:creationId xmlns:a16="http://schemas.microsoft.com/office/drawing/2014/main" id="{0717CCD6-6182-4706-C209-9EA0E87B30C7}"/>
              </a:ext>
            </a:extLst>
          </p:cNvPr>
          <p:cNvCxnSpPr>
            <a:cxnSpLocks/>
          </p:cNvCxnSpPr>
          <p:nvPr/>
        </p:nvCxnSpPr>
        <p:spPr>
          <a:xfrm>
            <a:off x="6252822" y="4697788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8F040EA-0C77-83E7-1263-F1EA5A2DEF1E}"/>
              </a:ext>
            </a:extLst>
          </p:cNvPr>
          <p:cNvSpPr txBox="1"/>
          <p:nvPr/>
        </p:nvSpPr>
        <p:spPr>
          <a:xfrm>
            <a:off x="4672741" y="5087456"/>
            <a:ext cx="311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5 κοιλιακές πιέσεις</a:t>
            </a:r>
          </a:p>
        </p:txBody>
      </p:sp>
      <p:cxnSp>
        <p:nvCxnSpPr>
          <p:cNvPr id="58" name="Ευθύγραμμο βέλος σύνδεσης 57">
            <a:extLst>
              <a:ext uri="{FF2B5EF4-FFF2-40B4-BE49-F238E27FC236}">
                <a16:creationId xmlns:a16="http://schemas.microsoft.com/office/drawing/2014/main" id="{3499FFF1-124F-6147-585C-763F3387238D}"/>
              </a:ext>
            </a:extLst>
          </p:cNvPr>
          <p:cNvCxnSpPr>
            <a:cxnSpLocks/>
          </p:cNvCxnSpPr>
          <p:nvPr/>
        </p:nvCxnSpPr>
        <p:spPr>
          <a:xfrm>
            <a:off x="6252822" y="5456788"/>
            <a:ext cx="0" cy="40312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001CBEF-1F8B-949C-63F0-FA25F7E145E7}"/>
              </a:ext>
            </a:extLst>
          </p:cNvPr>
          <p:cNvSpPr txBox="1"/>
          <p:nvPr/>
        </p:nvSpPr>
        <p:spPr>
          <a:xfrm>
            <a:off x="4310955" y="5825216"/>
            <a:ext cx="388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Επανάληψη και επανεκτίμηση</a:t>
            </a:r>
          </a:p>
        </p:txBody>
      </p:sp>
      <p:pic>
        <p:nvPicPr>
          <p:cNvPr id="61" name="Εικόνα 60">
            <a:extLst>
              <a:ext uri="{FF2B5EF4-FFF2-40B4-BE49-F238E27FC236}">
                <a16:creationId xmlns:a16="http://schemas.microsoft.com/office/drawing/2014/main" id="{7BDA8E1B-1BA2-19D1-4D71-78AF0650E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48" y="1816196"/>
            <a:ext cx="1407420" cy="1407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064E2D-78FC-749E-0119-4EEC0214CDBE}"/>
              </a:ext>
            </a:extLst>
          </p:cNvPr>
          <p:cNvSpPr txBox="1"/>
          <p:nvPr/>
        </p:nvSpPr>
        <p:spPr>
          <a:xfrm>
            <a:off x="303722" y="6430333"/>
            <a:ext cx="667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Australia, A. (n.d.). Algorithms | The choking child. https://www.apls.org.au/algorithm-choking-child</a:t>
            </a:r>
          </a:p>
        </p:txBody>
      </p:sp>
    </p:spTree>
    <p:extLst>
      <p:ext uri="{BB962C8B-B14F-4D97-AF65-F5344CB8AC3E}">
        <p14:creationId xmlns:p14="http://schemas.microsoft.com/office/powerpoint/2010/main" val="35139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3" grpId="0"/>
      <p:bldP spid="25" grpId="0"/>
      <p:bldP spid="31" grpId="0"/>
      <p:bldP spid="46" grpId="0"/>
      <p:bldP spid="49" grpId="0"/>
      <p:bldP spid="52" grpId="0"/>
      <p:bldP spid="54" grpId="0"/>
      <p:bldP spid="55" grpId="0"/>
      <p:bldP spid="57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B31D2DB-DEA1-5C85-31A8-D4891EF65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BA91">
              <a:alpha val="94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F2AA520-E061-FCC4-FB7E-E2EA0A835242}"/>
              </a:ext>
            </a:extLst>
          </p:cNvPr>
          <p:cNvGrpSpPr>
            <a:grpSpLocks noChangeAspect="1"/>
          </p:cNvGrpSpPr>
          <p:nvPr/>
        </p:nvGrpSpPr>
        <p:grpSpPr>
          <a:xfrm>
            <a:off x="3933864" y="1119989"/>
            <a:ext cx="1318303" cy="4455067"/>
            <a:chOff x="4096024" y="1050061"/>
            <a:chExt cx="983779" cy="3324578"/>
          </a:xfrm>
        </p:grpSpPr>
        <p:sp>
          <p:nvSpPr>
            <p:cNvPr id="5" name="Οβάλ 4">
              <a:extLst>
                <a:ext uri="{FF2B5EF4-FFF2-40B4-BE49-F238E27FC236}">
                  <a16:creationId xmlns:a16="http://schemas.microsoft.com/office/drawing/2014/main" id="{E9008CE8-D9CC-A07E-94AC-349A09BB4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FC807F9F-7886-1630-C61C-B317DB384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Οβάλ 7">
              <a:extLst>
                <a:ext uri="{FF2B5EF4-FFF2-40B4-BE49-F238E27FC236}">
                  <a16:creationId xmlns:a16="http://schemas.microsoft.com/office/drawing/2014/main" id="{87E9169B-E50A-C789-BB93-26E48BD1D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4158A-895D-7B53-D4F4-2A9CF8C36B2C}"/>
              </a:ext>
            </a:extLst>
          </p:cNvPr>
          <p:cNvSpPr txBox="1"/>
          <p:nvPr/>
        </p:nvSpPr>
        <p:spPr>
          <a:xfrm>
            <a:off x="1894612" y="1330347"/>
            <a:ext cx="19561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Εισαγωγή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4F2EC-0C3D-74C3-0620-8A2689B43357}"/>
              </a:ext>
            </a:extLst>
          </p:cNvPr>
          <p:cNvSpPr txBox="1"/>
          <p:nvPr/>
        </p:nvSpPr>
        <p:spPr>
          <a:xfrm>
            <a:off x="8257523" y="1266385"/>
            <a:ext cx="23875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οξέος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4166F-7DA1-F371-C511-414205AB58FE}"/>
              </a:ext>
            </a:extLst>
          </p:cNvPr>
          <p:cNvSpPr txBox="1"/>
          <p:nvPr/>
        </p:nvSpPr>
        <p:spPr>
          <a:xfrm>
            <a:off x="1298457" y="2954753"/>
            <a:ext cx="28781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χρόνιου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C7972-4EE2-4F6F-5290-F62D868376C3}"/>
              </a:ext>
            </a:extLst>
          </p:cNvPr>
          <p:cNvSpPr txBox="1"/>
          <p:nvPr/>
        </p:nvSpPr>
        <p:spPr>
          <a:xfrm>
            <a:off x="7750179" y="3179751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Άλλα αίτια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F91638-DF34-176B-F760-99EFD3080E29}"/>
              </a:ext>
            </a:extLst>
          </p:cNvPr>
          <p:cNvSpPr txBox="1"/>
          <p:nvPr/>
        </p:nvSpPr>
        <p:spPr>
          <a:xfrm>
            <a:off x="1353416" y="4837315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Σύνοψη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04074-F67D-EAF1-1642-CBC5A679E028}"/>
              </a:ext>
            </a:extLst>
          </p:cNvPr>
          <p:cNvSpPr txBox="1"/>
          <p:nvPr/>
        </p:nvSpPr>
        <p:spPr>
          <a:xfrm>
            <a:off x="8243092" y="4913790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Βιβλιογραφία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21EB9E5C-CD7F-ABB6-8EC1-A28095FDB75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964971" y="1196464"/>
            <a:ext cx="1318303" cy="4455067"/>
            <a:chOff x="4096024" y="1050061"/>
            <a:chExt cx="983779" cy="3324578"/>
          </a:xfrm>
        </p:grpSpPr>
        <p:sp>
          <p:nvSpPr>
            <p:cNvPr id="13" name="Οβάλ 12">
              <a:extLst>
                <a:ext uri="{FF2B5EF4-FFF2-40B4-BE49-F238E27FC236}">
                  <a16:creationId xmlns:a16="http://schemas.microsoft.com/office/drawing/2014/main" id="{0D847A02-1F43-E043-8FD7-87596A37C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Οβάλ 25">
              <a:extLst>
                <a:ext uri="{FF2B5EF4-FFF2-40B4-BE49-F238E27FC236}">
                  <a16:creationId xmlns:a16="http://schemas.microsoft.com/office/drawing/2014/main" id="{397F8470-E56C-7A5E-40CC-73533CDFB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Οβάλ 26">
              <a:extLst>
                <a:ext uri="{FF2B5EF4-FFF2-40B4-BE49-F238E27FC236}">
                  <a16:creationId xmlns:a16="http://schemas.microsoft.com/office/drawing/2014/main" id="{5904250B-FFAE-F435-2F5C-B1008848F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Stridor_NP_OGG_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3FDEE2D-388C-046A-C35A-E17A4F62BA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6" end="5296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93" y="280524"/>
            <a:ext cx="487363" cy="487363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67798B9A-E2E7-2B57-C01C-3DA4376B8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86" y="261718"/>
            <a:ext cx="872898" cy="529531"/>
          </a:xfrm>
          <a:prstGeom prst="rect">
            <a:avLst/>
          </a:prstGeom>
        </p:spPr>
      </p:pic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6AA7CA53-7FE7-1222-C893-5BA472CD38A8}"/>
              </a:ext>
            </a:extLst>
          </p:cNvPr>
          <p:cNvGrpSpPr>
            <a:grpSpLocks noChangeAspect="1"/>
          </p:cNvGrpSpPr>
          <p:nvPr/>
        </p:nvGrpSpPr>
        <p:grpSpPr>
          <a:xfrm>
            <a:off x="5745345" y="303318"/>
            <a:ext cx="1159344" cy="6979288"/>
            <a:chOff x="5562438" y="1342375"/>
            <a:chExt cx="982490" cy="5914621"/>
          </a:xfrm>
        </p:grpSpPr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id="{16FD673B-7676-9828-85B4-5FF7BD03A9D0}"/>
                </a:ext>
              </a:extLst>
            </p:cNvPr>
            <p:cNvSpPr/>
            <p:nvPr/>
          </p:nvSpPr>
          <p:spPr>
            <a:xfrm>
              <a:off x="5562438" y="2104103"/>
              <a:ext cx="982490" cy="5152893"/>
            </a:xfrm>
            <a:custGeom>
              <a:avLst/>
              <a:gdLst>
                <a:gd name="connsiteX0" fmla="*/ 395910 w 982490"/>
                <a:gd name="connsiteY0" fmla="*/ 0 h 4739149"/>
                <a:gd name="connsiteX1" fmla="*/ 22285 w 982490"/>
                <a:gd name="connsiteY1" fmla="*/ 1799303 h 4739149"/>
                <a:gd name="connsiteX2" fmla="*/ 976014 w 982490"/>
                <a:gd name="connsiteY2" fmla="*/ 2821858 h 4739149"/>
                <a:gd name="connsiteX3" fmla="*/ 366414 w 982490"/>
                <a:gd name="connsiteY3" fmla="*/ 4739149 h 47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490" h="4739149">
                  <a:moveTo>
                    <a:pt x="395910" y="0"/>
                  </a:moveTo>
                  <a:cubicBezTo>
                    <a:pt x="160755" y="664496"/>
                    <a:pt x="-74399" y="1328993"/>
                    <a:pt x="22285" y="1799303"/>
                  </a:cubicBezTo>
                  <a:cubicBezTo>
                    <a:pt x="118969" y="2269613"/>
                    <a:pt x="918659" y="2331884"/>
                    <a:pt x="976014" y="2821858"/>
                  </a:cubicBezTo>
                  <a:cubicBezTo>
                    <a:pt x="1033369" y="3311832"/>
                    <a:pt x="699891" y="4025490"/>
                    <a:pt x="366414" y="473914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A1446E3F-54E5-E0E9-F1FF-F37E8590CBBD}"/>
                </a:ext>
              </a:extLst>
            </p:cNvPr>
            <p:cNvGrpSpPr/>
            <p:nvPr/>
          </p:nvGrpSpPr>
          <p:grpSpPr>
            <a:xfrm>
              <a:off x="5563136" y="1342375"/>
              <a:ext cx="817325" cy="816154"/>
              <a:chOff x="958575" y="2117308"/>
              <a:chExt cx="817325" cy="816154"/>
            </a:xfrm>
          </p:grpSpPr>
          <p:grpSp>
            <p:nvGrpSpPr>
              <p:cNvPr id="3" name="Ομάδα 2">
                <a:extLst>
                  <a:ext uri="{FF2B5EF4-FFF2-40B4-BE49-F238E27FC236}">
                    <a16:creationId xmlns:a16="http://schemas.microsoft.com/office/drawing/2014/main" id="{3DD75208-D18C-8FAA-852B-68C499CD8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575" y="2117308"/>
                <a:ext cx="817325" cy="816154"/>
                <a:chOff x="1062522" y="1982412"/>
                <a:chExt cx="382820" cy="382272"/>
              </a:xfrm>
            </p:grpSpPr>
            <p:sp>
              <p:nvSpPr>
                <p:cNvPr id="10" name="Οβάλ 9">
                  <a:extLst>
                    <a:ext uri="{FF2B5EF4-FFF2-40B4-BE49-F238E27FC236}">
                      <a16:creationId xmlns:a16="http://schemas.microsoft.com/office/drawing/2014/main" id="{17E28F0C-62CD-DE1D-BB0E-D32C2BB26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62522" y="1982412"/>
                  <a:ext cx="382820" cy="38227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Οβάλ 10">
                  <a:extLst>
                    <a:ext uri="{FF2B5EF4-FFF2-40B4-BE49-F238E27FC236}">
                      <a16:creationId xmlns:a16="http://schemas.microsoft.com/office/drawing/2014/main" id="{8C51D218-479B-38BB-DCE4-952C6A3BF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9216" y="2014298"/>
                  <a:ext cx="324042" cy="32357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952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" name="Εικόνα 3">
                <a:extLst>
                  <a:ext uri="{FF2B5EF4-FFF2-40B4-BE49-F238E27FC236}">
                    <a16:creationId xmlns:a16="http://schemas.microsoft.com/office/drawing/2014/main" id="{042FC6DE-AB54-94DA-CCB4-9B98054E7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93" y="2241373"/>
                <a:ext cx="569935" cy="568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864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3424 0.1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B31D2DB-DEA1-5C85-31A8-D4891EF65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BA91">
              <a:alpha val="94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F2AA520-E061-FCC4-FB7E-E2EA0A835242}"/>
              </a:ext>
            </a:extLst>
          </p:cNvPr>
          <p:cNvGrpSpPr>
            <a:grpSpLocks noChangeAspect="1"/>
          </p:cNvGrpSpPr>
          <p:nvPr/>
        </p:nvGrpSpPr>
        <p:grpSpPr>
          <a:xfrm>
            <a:off x="3933864" y="1119989"/>
            <a:ext cx="1318303" cy="4455067"/>
            <a:chOff x="4096024" y="1050061"/>
            <a:chExt cx="983779" cy="3324578"/>
          </a:xfrm>
        </p:grpSpPr>
        <p:sp>
          <p:nvSpPr>
            <p:cNvPr id="5" name="Οβάλ 4">
              <a:extLst>
                <a:ext uri="{FF2B5EF4-FFF2-40B4-BE49-F238E27FC236}">
                  <a16:creationId xmlns:a16="http://schemas.microsoft.com/office/drawing/2014/main" id="{E9008CE8-D9CC-A07E-94AC-349A09BB4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FC807F9F-7886-1630-C61C-B317DB384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Οβάλ 7">
              <a:extLst>
                <a:ext uri="{FF2B5EF4-FFF2-40B4-BE49-F238E27FC236}">
                  <a16:creationId xmlns:a16="http://schemas.microsoft.com/office/drawing/2014/main" id="{87E9169B-E50A-C789-BB93-26E48BD1D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4158A-895D-7B53-D4F4-2A9CF8C36B2C}"/>
              </a:ext>
            </a:extLst>
          </p:cNvPr>
          <p:cNvSpPr txBox="1"/>
          <p:nvPr/>
        </p:nvSpPr>
        <p:spPr>
          <a:xfrm>
            <a:off x="1894612" y="1330347"/>
            <a:ext cx="19561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Εισαγωγή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4F2EC-0C3D-74C3-0620-8A2689B43357}"/>
              </a:ext>
            </a:extLst>
          </p:cNvPr>
          <p:cNvSpPr txBox="1"/>
          <p:nvPr/>
        </p:nvSpPr>
        <p:spPr>
          <a:xfrm>
            <a:off x="8257523" y="1266385"/>
            <a:ext cx="23875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οξέος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4166F-7DA1-F371-C511-414205AB58FE}"/>
              </a:ext>
            </a:extLst>
          </p:cNvPr>
          <p:cNvSpPr txBox="1"/>
          <p:nvPr/>
        </p:nvSpPr>
        <p:spPr>
          <a:xfrm>
            <a:off x="1298457" y="2954753"/>
            <a:ext cx="28781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χρόνιου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C7972-4EE2-4F6F-5290-F62D868376C3}"/>
              </a:ext>
            </a:extLst>
          </p:cNvPr>
          <p:cNvSpPr txBox="1"/>
          <p:nvPr/>
        </p:nvSpPr>
        <p:spPr>
          <a:xfrm>
            <a:off x="7750179" y="3179751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Άλλα αίτια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F91638-DF34-176B-F760-99EFD3080E29}"/>
              </a:ext>
            </a:extLst>
          </p:cNvPr>
          <p:cNvSpPr txBox="1"/>
          <p:nvPr/>
        </p:nvSpPr>
        <p:spPr>
          <a:xfrm>
            <a:off x="1353416" y="4837315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Σύνοψη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04074-F67D-EAF1-1642-CBC5A679E028}"/>
              </a:ext>
            </a:extLst>
          </p:cNvPr>
          <p:cNvSpPr txBox="1"/>
          <p:nvPr/>
        </p:nvSpPr>
        <p:spPr>
          <a:xfrm>
            <a:off x="8243092" y="4913790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Βιβλιογραφία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21EB9E5C-CD7F-ABB6-8EC1-A28095FDB75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964971" y="1196464"/>
            <a:ext cx="1318303" cy="4455067"/>
            <a:chOff x="4096024" y="1050061"/>
            <a:chExt cx="983779" cy="3324578"/>
          </a:xfrm>
        </p:grpSpPr>
        <p:sp>
          <p:nvSpPr>
            <p:cNvPr id="13" name="Οβάλ 12">
              <a:extLst>
                <a:ext uri="{FF2B5EF4-FFF2-40B4-BE49-F238E27FC236}">
                  <a16:creationId xmlns:a16="http://schemas.microsoft.com/office/drawing/2014/main" id="{0D847A02-1F43-E043-8FD7-87596A37C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Οβάλ 25">
              <a:extLst>
                <a:ext uri="{FF2B5EF4-FFF2-40B4-BE49-F238E27FC236}">
                  <a16:creationId xmlns:a16="http://schemas.microsoft.com/office/drawing/2014/main" id="{397F8470-E56C-7A5E-40CC-73533CDFB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Οβάλ 26">
              <a:extLst>
                <a:ext uri="{FF2B5EF4-FFF2-40B4-BE49-F238E27FC236}">
                  <a16:creationId xmlns:a16="http://schemas.microsoft.com/office/drawing/2014/main" id="{5904250B-FFAE-F435-2F5C-B1008848F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Stridor_NP_OGG_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3FDEE2D-388C-046A-C35A-E17A4F62BA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6" end="5296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93" y="280524"/>
            <a:ext cx="487363" cy="487363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67798B9A-E2E7-2B57-C01C-3DA4376B8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86" y="261718"/>
            <a:ext cx="872898" cy="529531"/>
          </a:xfrm>
          <a:prstGeom prst="rect">
            <a:avLst/>
          </a:prstGeom>
        </p:spPr>
      </p:pic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6AA7CA53-7FE7-1222-C893-5BA472CD38A8}"/>
              </a:ext>
            </a:extLst>
          </p:cNvPr>
          <p:cNvGrpSpPr>
            <a:grpSpLocks noChangeAspect="1"/>
          </p:cNvGrpSpPr>
          <p:nvPr/>
        </p:nvGrpSpPr>
        <p:grpSpPr>
          <a:xfrm>
            <a:off x="7138453" y="1228256"/>
            <a:ext cx="1159344" cy="6979288"/>
            <a:chOff x="5562438" y="1342375"/>
            <a:chExt cx="982490" cy="5914621"/>
          </a:xfrm>
        </p:grpSpPr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id="{16FD673B-7676-9828-85B4-5FF7BD03A9D0}"/>
                </a:ext>
              </a:extLst>
            </p:cNvPr>
            <p:cNvSpPr/>
            <p:nvPr/>
          </p:nvSpPr>
          <p:spPr>
            <a:xfrm>
              <a:off x="5562438" y="2104103"/>
              <a:ext cx="982490" cy="5152893"/>
            </a:xfrm>
            <a:custGeom>
              <a:avLst/>
              <a:gdLst>
                <a:gd name="connsiteX0" fmla="*/ 395910 w 982490"/>
                <a:gd name="connsiteY0" fmla="*/ 0 h 4739149"/>
                <a:gd name="connsiteX1" fmla="*/ 22285 w 982490"/>
                <a:gd name="connsiteY1" fmla="*/ 1799303 h 4739149"/>
                <a:gd name="connsiteX2" fmla="*/ 976014 w 982490"/>
                <a:gd name="connsiteY2" fmla="*/ 2821858 h 4739149"/>
                <a:gd name="connsiteX3" fmla="*/ 366414 w 982490"/>
                <a:gd name="connsiteY3" fmla="*/ 4739149 h 47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490" h="4739149">
                  <a:moveTo>
                    <a:pt x="395910" y="0"/>
                  </a:moveTo>
                  <a:cubicBezTo>
                    <a:pt x="160755" y="664496"/>
                    <a:pt x="-74399" y="1328993"/>
                    <a:pt x="22285" y="1799303"/>
                  </a:cubicBezTo>
                  <a:cubicBezTo>
                    <a:pt x="118969" y="2269613"/>
                    <a:pt x="918659" y="2331884"/>
                    <a:pt x="976014" y="2821858"/>
                  </a:cubicBezTo>
                  <a:cubicBezTo>
                    <a:pt x="1033369" y="3311832"/>
                    <a:pt x="699891" y="4025490"/>
                    <a:pt x="366414" y="473914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A1446E3F-54E5-E0E9-F1FF-F37E8590CBBD}"/>
                </a:ext>
              </a:extLst>
            </p:cNvPr>
            <p:cNvGrpSpPr/>
            <p:nvPr/>
          </p:nvGrpSpPr>
          <p:grpSpPr>
            <a:xfrm>
              <a:off x="5563136" y="1342375"/>
              <a:ext cx="817325" cy="816154"/>
              <a:chOff x="958575" y="2117308"/>
              <a:chExt cx="817325" cy="816154"/>
            </a:xfrm>
          </p:grpSpPr>
          <p:grpSp>
            <p:nvGrpSpPr>
              <p:cNvPr id="3" name="Ομάδα 2">
                <a:extLst>
                  <a:ext uri="{FF2B5EF4-FFF2-40B4-BE49-F238E27FC236}">
                    <a16:creationId xmlns:a16="http://schemas.microsoft.com/office/drawing/2014/main" id="{3DD75208-D18C-8FAA-852B-68C499CD8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575" y="2117308"/>
                <a:ext cx="817325" cy="816154"/>
                <a:chOff x="1062522" y="1982412"/>
                <a:chExt cx="382820" cy="382272"/>
              </a:xfrm>
            </p:grpSpPr>
            <p:sp>
              <p:nvSpPr>
                <p:cNvPr id="10" name="Οβάλ 9">
                  <a:extLst>
                    <a:ext uri="{FF2B5EF4-FFF2-40B4-BE49-F238E27FC236}">
                      <a16:creationId xmlns:a16="http://schemas.microsoft.com/office/drawing/2014/main" id="{17E28F0C-62CD-DE1D-BB0E-D32C2BB26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62522" y="1982412"/>
                  <a:ext cx="382820" cy="38227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Οβάλ 10">
                  <a:extLst>
                    <a:ext uri="{FF2B5EF4-FFF2-40B4-BE49-F238E27FC236}">
                      <a16:creationId xmlns:a16="http://schemas.microsoft.com/office/drawing/2014/main" id="{8C51D218-479B-38BB-DCE4-952C6A3BF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9216" y="2014298"/>
                  <a:ext cx="324042" cy="32357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952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" name="Εικόνα 3">
                <a:extLst>
                  <a:ext uri="{FF2B5EF4-FFF2-40B4-BE49-F238E27FC236}">
                    <a16:creationId xmlns:a16="http://schemas.microsoft.com/office/drawing/2014/main" id="{042FC6DE-AB54-94DA-CCB4-9B98054E7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93" y="2241373"/>
                <a:ext cx="569935" cy="568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410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96296E-6 L -0.23685 0.2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57372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ΛΑΡΥΓΓΟΜΑΛΑΚΙΑ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436893" y="474229"/>
            <a:ext cx="118795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29" y="1722891"/>
            <a:ext cx="9975920" cy="466087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533172" y="1050557"/>
            <a:ext cx="1374221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6964E30-26A9-3A1D-D115-7EBC949E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530" y="573496"/>
            <a:ext cx="738589" cy="7385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830032-12FF-D749-E5A4-EDCC2DBAD718}"/>
              </a:ext>
            </a:extLst>
          </p:cNvPr>
          <p:cNvSpPr txBox="1"/>
          <p:nvPr/>
        </p:nvSpPr>
        <p:spPr>
          <a:xfrm>
            <a:off x="742932" y="1828800"/>
            <a:ext cx="96631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Συγγενής </a:t>
            </a:r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κατάρρευση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 των υπεργλωττιδικών δομών άνω των φωνητικών χορδών, με συνέπεια με τον περιορισμό της διαμέτρου της αεροφόρου οδού.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Η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στροβιλώδης ροή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 του αέρα από την περιορισμένη δίοδο, δημιουργεί το ηχητικό φαινόμενο του συριγμού.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Γενεσιουργός αιτία του 70% των περιπτώσεων εισπνευστικού συριγμού των νεογνών.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A339F-6947-C2DE-416D-9565DB631CA4}"/>
              </a:ext>
            </a:extLst>
          </p:cNvPr>
          <p:cNvSpPr txBox="1"/>
          <p:nvPr/>
        </p:nvSpPr>
        <p:spPr>
          <a:xfrm>
            <a:off x="742932" y="4055770"/>
            <a:ext cx="5006806" cy="25853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Συμπτώματα/Σημεία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Συριγμός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Δυσφαγία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Άπνοιες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Κυάνωση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Εισροφήσεις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–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–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65113" lvl="1" indent="-265113">
              <a:buFont typeface="Calibri" panose="020F0502020204030204" pitchFamily="34" charset="0"/>
              <a:buChar char="–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65113" lvl="1" indent="-265113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Εισολκές</a:t>
            </a:r>
          </a:p>
          <a:p>
            <a:pPr marL="265113" lvl="1" indent="-265113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Γαστροισοφαγική παλινδρόμηση</a:t>
            </a:r>
          </a:p>
          <a:p>
            <a:pPr marL="265113" lvl="1" indent="-265113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Αδυναμία πρόσληψης βάρους</a:t>
            </a:r>
          </a:p>
          <a:p>
            <a:pPr marL="265113" lvl="1" indent="-265113">
              <a:buFont typeface="Calibri" panose="020F0502020204030204" pitchFamily="34" charset="0"/>
              <a:buChar char="–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–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E0FC16B-9B88-924A-D534-EBAE9827E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406"/>
          <a:stretch/>
        </p:blipFill>
        <p:spPr>
          <a:xfrm>
            <a:off x="5843741" y="4087989"/>
            <a:ext cx="4461062" cy="1879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92EE7-E3ED-343D-7D6F-EE21FF8A4086}"/>
              </a:ext>
            </a:extLst>
          </p:cNvPr>
          <p:cNvSpPr txBox="1"/>
          <p:nvPr/>
        </p:nvSpPr>
        <p:spPr>
          <a:xfrm>
            <a:off x="572754" y="6430475"/>
            <a:ext cx="85124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LaryngoMalacia | Iowa Head and neck protocols. (n.d.). https://medicine.uiowa.edu/iowaprotocols/laryngomalacia</a:t>
            </a:r>
          </a:p>
        </p:txBody>
      </p:sp>
    </p:spTree>
    <p:extLst>
      <p:ext uri="{BB962C8B-B14F-4D97-AF65-F5344CB8AC3E}">
        <p14:creationId xmlns:p14="http://schemas.microsoft.com/office/powerpoint/2010/main" val="29934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457200" y="474229"/>
            <a:ext cx="876545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ΠΑΘΟΦΥΣΙΟΛΟΓΙΑ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436893" y="474229"/>
            <a:ext cx="118795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457200" y="1691149"/>
            <a:ext cx="10167649" cy="4692622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533172" y="1050557"/>
            <a:ext cx="1374221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6964E30-26A9-3A1D-D115-7EBC949E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530" y="573496"/>
            <a:ext cx="738589" cy="738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5E86A-0B69-7F9C-B15F-E1BCFCEAA298}"/>
              </a:ext>
            </a:extLst>
          </p:cNvPr>
          <p:cNvSpPr txBox="1"/>
          <p:nvPr/>
        </p:nvSpPr>
        <p:spPr>
          <a:xfrm>
            <a:off x="1461482" y="4500337"/>
            <a:ext cx="356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ΚΑΤΑΡΡΕΥΣΗ ΑΕΡΟΦΟΡΟΥ ΟΔΟΥ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B0A4A0B3-BFF9-BE57-0BA7-1AEB8995BD2B}"/>
              </a:ext>
            </a:extLst>
          </p:cNvPr>
          <p:cNvCxnSpPr>
            <a:cxnSpLocks/>
          </p:cNvCxnSpPr>
          <p:nvPr/>
        </p:nvCxnSpPr>
        <p:spPr>
          <a:xfrm>
            <a:off x="5078082" y="4690113"/>
            <a:ext cx="1962189" cy="0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5E87E4-C0B1-0AB6-84C5-9A8E141FCF82}"/>
              </a:ext>
            </a:extLst>
          </p:cNvPr>
          <p:cNvSpPr txBox="1"/>
          <p:nvPr/>
        </p:nvSpPr>
        <p:spPr>
          <a:xfrm>
            <a:off x="7164507" y="4520594"/>
            <a:ext cx="356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ΣΤΡΟΒΙΛΩΔΗΣ ΡΟΗ ΑΕΡΑ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ABABBEB1-1E8D-E73A-518F-C66D4386F193}"/>
              </a:ext>
            </a:extLst>
          </p:cNvPr>
          <p:cNvCxnSpPr>
            <a:cxnSpLocks/>
          </p:cNvCxnSpPr>
          <p:nvPr/>
        </p:nvCxnSpPr>
        <p:spPr>
          <a:xfrm>
            <a:off x="8629226" y="4941805"/>
            <a:ext cx="0" cy="611125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4929E23-D45E-0770-C506-CA276FC66CBE}"/>
              </a:ext>
            </a:extLst>
          </p:cNvPr>
          <p:cNvSpPr txBox="1"/>
          <p:nvPr/>
        </p:nvSpPr>
        <p:spPr>
          <a:xfrm>
            <a:off x="7250473" y="5663182"/>
            <a:ext cx="356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ΕΙΣΠΝΕΥΣΤΙΚΟΣ ΣΥΡΙΓΜΟΣ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233C0-C5FC-346A-BFDF-C795E1EA05A3}"/>
              </a:ext>
            </a:extLst>
          </p:cNvPr>
          <p:cNvSpPr txBox="1"/>
          <p:nvPr/>
        </p:nvSpPr>
        <p:spPr>
          <a:xfrm>
            <a:off x="4054170" y="5552930"/>
            <a:ext cx="263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ΦΤΩΧΗ ΝΕΥΡΟΜΥΪΚΗ ΑΝΑΠΤΥΞΗ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FB21E5-60A4-094B-44E3-F9B105304D78}"/>
              </a:ext>
            </a:extLst>
          </p:cNvPr>
          <p:cNvSpPr txBox="1"/>
          <p:nvPr/>
        </p:nvSpPr>
        <p:spPr>
          <a:xfrm>
            <a:off x="615185" y="5514226"/>
            <a:ext cx="346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ΑΝΑΤΟΜΙΚΕΣ ΑΝΩΜΑΛΙΕΣ ΥΠΕΡΓΛΩΤΤΙΔΙΚΩΝ ΔΟΜΩΝ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5A5C9E04-E457-9F80-E43E-34D524A4FEFB}"/>
              </a:ext>
            </a:extLst>
          </p:cNvPr>
          <p:cNvCxnSpPr>
            <a:cxnSpLocks/>
          </p:cNvCxnSpPr>
          <p:nvPr/>
        </p:nvCxnSpPr>
        <p:spPr>
          <a:xfrm flipH="1" flipV="1">
            <a:off x="4243515" y="5047340"/>
            <a:ext cx="834567" cy="486238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EB29FE0D-3039-8075-691C-31D8AED06101}"/>
              </a:ext>
            </a:extLst>
          </p:cNvPr>
          <p:cNvCxnSpPr>
            <a:cxnSpLocks/>
          </p:cNvCxnSpPr>
          <p:nvPr/>
        </p:nvCxnSpPr>
        <p:spPr>
          <a:xfrm flipV="1">
            <a:off x="2282763" y="5021142"/>
            <a:ext cx="404125" cy="46610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E7DACED2-6902-8054-C268-CDA9223A949A}"/>
              </a:ext>
            </a:extLst>
          </p:cNvPr>
          <p:cNvSpPr/>
          <p:nvPr/>
        </p:nvSpPr>
        <p:spPr>
          <a:xfrm>
            <a:off x="1461482" y="4505275"/>
            <a:ext cx="3492364" cy="337412"/>
          </a:xfrm>
          <a:prstGeom prst="rect">
            <a:avLst/>
          </a:prstGeom>
          <a:noFill/>
          <a:ln w="28575">
            <a:solidFill>
              <a:srgbClr val="E9DB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F67834B4-AFC3-B8A1-D1AC-3CABD1BAF009}"/>
              </a:ext>
            </a:extLst>
          </p:cNvPr>
          <p:cNvSpPr/>
          <p:nvPr/>
        </p:nvSpPr>
        <p:spPr>
          <a:xfrm>
            <a:off x="7273393" y="5669633"/>
            <a:ext cx="2701269" cy="337412"/>
          </a:xfrm>
          <a:prstGeom prst="rect">
            <a:avLst/>
          </a:prstGeom>
          <a:noFill/>
          <a:ln w="28575">
            <a:solidFill>
              <a:srgbClr val="E9DB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B1059D25-BCE3-6A7F-B1AF-2BBBF991AB96}"/>
              </a:ext>
            </a:extLst>
          </p:cNvPr>
          <p:cNvCxnSpPr>
            <a:cxnSpLocks/>
          </p:cNvCxnSpPr>
          <p:nvPr/>
        </p:nvCxnSpPr>
        <p:spPr>
          <a:xfrm flipV="1">
            <a:off x="3911095" y="3757972"/>
            <a:ext cx="2855601" cy="573135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F3DA363-AB14-126E-F770-7DC1B727FA2C}"/>
              </a:ext>
            </a:extLst>
          </p:cNvPr>
          <p:cNvSpPr txBox="1"/>
          <p:nvPr/>
        </p:nvSpPr>
        <p:spPr>
          <a:xfrm>
            <a:off x="6769018" y="3604549"/>
            <a:ext cx="356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ΑΥΞΗΣΗ ΑΝΑΠΝΕΥΣΤΙΚΟΥ ΕΡΓΟΥ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ABE76493-0B63-9854-0E10-4CE7ED815CF1}"/>
              </a:ext>
            </a:extLst>
          </p:cNvPr>
          <p:cNvCxnSpPr>
            <a:cxnSpLocks/>
          </p:cNvCxnSpPr>
          <p:nvPr/>
        </p:nvCxnSpPr>
        <p:spPr>
          <a:xfrm flipV="1">
            <a:off x="8939065" y="2632682"/>
            <a:ext cx="0" cy="836216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BF44132-FAC3-3831-30EF-1529C8375CBD}"/>
              </a:ext>
            </a:extLst>
          </p:cNvPr>
          <p:cNvSpPr txBox="1"/>
          <p:nvPr/>
        </p:nvSpPr>
        <p:spPr>
          <a:xfrm>
            <a:off x="7137168" y="1958220"/>
            <a:ext cx="356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ΑΥΞΗΣΗ ΕΝΔΟΚΟΙΛΙΑΚΗΣ ΠΙΕΣΗΣ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0" name="Ευθύγραμμο βέλος σύνδεσης 39">
            <a:extLst>
              <a:ext uri="{FF2B5EF4-FFF2-40B4-BE49-F238E27FC236}">
                <a16:creationId xmlns:a16="http://schemas.microsoft.com/office/drawing/2014/main" id="{7A9253A3-FFCE-5050-2307-1183516D6CCA}"/>
              </a:ext>
            </a:extLst>
          </p:cNvPr>
          <p:cNvCxnSpPr>
            <a:cxnSpLocks/>
          </p:cNvCxnSpPr>
          <p:nvPr/>
        </p:nvCxnSpPr>
        <p:spPr>
          <a:xfrm flipH="1">
            <a:off x="6736080" y="2143433"/>
            <a:ext cx="664008" cy="0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09F1DB8-09F5-5A65-2C4D-E4783A755536}"/>
              </a:ext>
            </a:extLst>
          </p:cNvPr>
          <p:cNvSpPr txBox="1"/>
          <p:nvPr/>
        </p:nvSpPr>
        <p:spPr>
          <a:xfrm>
            <a:off x="5837383" y="1952677"/>
            <a:ext cx="78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ΓΟΠΝ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2" name="Ευθύγραμμο βέλος σύνδεσης 41">
            <a:extLst>
              <a:ext uri="{FF2B5EF4-FFF2-40B4-BE49-F238E27FC236}">
                <a16:creationId xmlns:a16="http://schemas.microsoft.com/office/drawing/2014/main" id="{6BC7B573-F57F-77F3-6B18-291769918541}"/>
              </a:ext>
            </a:extLst>
          </p:cNvPr>
          <p:cNvCxnSpPr>
            <a:cxnSpLocks/>
          </p:cNvCxnSpPr>
          <p:nvPr/>
        </p:nvCxnSpPr>
        <p:spPr>
          <a:xfrm flipH="1">
            <a:off x="5141641" y="2137343"/>
            <a:ext cx="572542" cy="0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4E0E9A5-E9A5-657C-94D7-22DCAF4014F1}"/>
              </a:ext>
            </a:extLst>
          </p:cNvPr>
          <p:cNvSpPr txBox="1"/>
          <p:nvPr/>
        </p:nvSpPr>
        <p:spPr>
          <a:xfrm>
            <a:off x="4116901" y="1949604"/>
            <a:ext cx="108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ΟΙΔΗΜΑ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C30C94-ED70-A194-3FBA-D72811246E8A}"/>
              </a:ext>
            </a:extLst>
          </p:cNvPr>
          <p:cNvSpPr txBox="1"/>
          <p:nvPr/>
        </p:nvSpPr>
        <p:spPr>
          <a:xfrm>
            <a:off x="662833" y="1927126"/>
            <a:ext cx="28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ΜΕΙΩΣΗ ΔΙΑΜΕΤΡΟΥ ΟΔΟΥ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45" name="Ευθύγραμμο βέλος σύνδεσης 44">
            <a:extLst>
              <a:ext uri="{FF2B5EF4-FFF2-40B4-BE49-F238E27FC236}">
                <a16:creationId xmlns:a16="http://schemas.microsoft.com/office/drawing/2014/main" id="{55E4D8CB-E3EC-2939-AADE-726253597CE1}"/>
              </a:ext>
            </a:extLst>
          </p:cNvPr>
          <p:cNvCxnSpPr>
            <a:cxnSpLocks/>
          </p:cNvCxnSpPr>
          <p:nvPr/>
        </p:nvCxnSpPr>
        <p:spPr>
          <a:xfrm flipH="1">
            <a:off x="3532734" y="2128327"/>
            <a:ext cx="531268" cy="0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Ευθύγραμμο βέλος σύνδεσης 61">
            <a:extLst>
              <a:ext uri="{FF2B5EF4-FFF2-40B4-BE49-F238E27FC236}">
                <a16:creationId xmlns:a16="http://schemas.microsoft.com/office/drawing/2014/main" id="{07D20ED6-C9CB-BC94-D314-821D169C25B5}"/>
              </a:ext>
            </a:extLst>
          </p:cNvPr>
          <p:cNvCxnSpPr>
            <a:cxnSpLocks/>
          </p:cNvCxnSpPr>
          <p:nvPr/>
        </p:nvCxnSpPr>
        <p:spPr>
          <a:xfrm>
            <a:off x="2249717" y="2296458"/>
            <a:ext cx="437171" cy="306371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D16A1BC-C29D-7341-0228-5B98FC7C3D66}"/>
              </a:ext>
            </a:extLst>
          </p:cNvPr>
          <p:cNvSpPr txBox="1"/>
          <p:nvPr/>
        </p:nvSpPr>
        <p:spPr>
          <a:xfrm>
            <a:off x="1789566" y="2593854"/>
            <a:ext cx="362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ΑΥΞΗΣΗ ΤΑΧΥΤΗΤΑΣ ΔΙΟΔΟΥ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C20574-BEE4-6597-6D81-D7D38F9C8A77}"/>
              </a:ext>
            </a:extLst>
          </p:cNvPr>
          <p:cNvSpPr txBox="1"/>
          <p:nvPr/>
        </p:nvSpPr>
        <p:spPr>
          <a:xfrm>
            <a:off x="1422756" y="3398865"/>
            <a:ext cx="362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ΔΗΜΙΟΥΡΓΙΑ ΑΡΝΗΤΙΚΗΣ ΠΙΕΣΗΣ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72" name="Ευθύγραμμο βέλος σύνδεσης 71">
            <a:extLst>
              <a:ext uri="{FF2B5EF4-FFF2-40B4-BE49-F238E27FC236}">
                <a16:creationId xmlns:a16="http://schemas.microsoft.com/office/drawing/2014/main" id="{14F524A9-3577-034F-BAF2-047FE22E59D9}"/>
              </a:ext>
            </a:extLst>
          </p:cNvPr>
          <p:cNvCxnSpPr>
            <a:cxnSpLocks/>
          </p:cNvCxnSpPr>
          <p:nvPr/>
        </p:nvCxnSpPr>
        <p:spPr>
          <a:xfrm>
            <a:off x="3251964" y="2980690"/>
            <a:ext cx="0" cy="408981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Ευθύγραμμο βέλος σύνδεσης 75">
            <a:extLst>
              <a:ext uri="{FF2B5EF4-FFF2-40B4-BE49-F238E27FC236}">
                <a16:creationId xmlns:a16="http://schemas.microsoft.com/office/drawing/2014/main" id="{B53AB53E-D79A-045F-E610-90465BB8AC13}"/>
              </a:ext>
            </a:extLst>
          </p:cNvPr>
          <p:cNvCxnSpPr>
            <a:cxnSpLocks/>
          </p:cNvCxnSpPr>
          <p:nvPr/>
        </p:nvCxnSpPr>
        <p:spPr>
          <a:xfrm>
            <a:off x="3251964" y="3768197"/>
            <a:ext cx="0" cy="518669"/>
          </a:xfrm>
          <a:prstGeom prst="straightConnector1">
            <a:avLst/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Γραμμή σύνδεσης: Καμπύλη 79">
            <a:extLst>
              <a:ext uri="{FF2B5EF4-FFF2-40B4-BE49-F238E27FC236}">
                <a16:creationId xmlns:a16="http://schemas.microsoft.com/office/drawing/2014/main" id="{B215D614-E041-B1C2-D123-5CA5AAA0115B}"/>
              </a:ext>
            </a:extLst>
          </p:cNvPr>
          <p:cNvCxnSpPr>
            <a:cxnSpLocks/>
          </p:cNvCxnSpPr>
          <p:nvPr/>
        </p:nvCxnSpPr>
        <p:spPr>
          <a:xfrm rot="16200000" flipV="1">
            <a:off x="714742" y="2595298"/>
            <a:ext cx="2029922" cy="1477198"/>
          </a:xfrm>
          <a:prstGeom prst="curvedConnector3">
            <a:avLst>
              <a:gd name="adj1" fmla="val 8829"/>
            </a:avLst>
          </a:prstGeom>
          <a:ln w="38100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BF5ED4-DE00-57F6-841A-7C8469641BA9}"/>
              </a:ext>
            </a:extLst>
          </p:cNvPr>
          <p:cNvSpPr txBox="1"/>
          <p:nvPr/>
        </p:nvSpPr>
        <p:spPr>
          <a:xfrm>
            <a:off x="392957" y="6434305"/>
            <a:ext cx="99620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Jain, D., &amp; Jain, S. (2022). Management of Stridor in Severe Laryngomalacia: A Review Article. Cureus.</a:t>
            </a:r>
          </a:p>
        </p:txBody>
      </p:sp>
    </p:spTree>
    <p:extLst>
      <p:ext uri="{BB962C8B-B14F-4D97-AF65-F5344CB8AC3E}">
        <p14:creationId xmlns:p14="http://schemas.microsoft.com/office/powerpoint/2010/main" val="28850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2" grpId="0"/>
      <p:bldP spid="37" grpId="0"/>
      <p:bldP spid="41" grpId="0"/>
      <p:bldP spid="43" grpId="0"/>
      <p:bldP spid="44" grpId="0"/>
      <p:bldP spid="65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436893" y="313461"/>
            <a:ext cx="118795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29" y="1562123"/>
            <a:ext cx="9975920" cy="4815561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188172" y="2976279"/>
            <a:ext cx="6064226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533172" y="889789"/>
            <a:ext cx="1374221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6964E30-26A9-3A1D-D115-7EBC949E7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530" y="412728"/>
            <a:ext cx="738589" cy="738589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7E074A3-F4AA-3754-CA57-1E54ECD936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92" t="7344" r="37860" b="18548"/>
          <a:stretch/>
        </p:blipFill>
        <p:spPr>
          <a:xfrm>
            <a:off x="4407251" y="2140194"/>
            <a:ext cx="2448000" cy="2448000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71444902-28D4-8EFF-C797-DC33637B9B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94" t="8079" r="3752" b="19163"/>
          <a:stretch/>
        </p:blipFill>
        <p:spPr>
          <a:xfrm>
            <a:off x="7763706" y="2140194"/>
            <a:ext cx="2448000" cy="2448000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4F1B48F-329E-04F3-5B53-DED249DD2B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8023" r="71271" b="17969"/>
          <a:stretch/>
        </p:blipFill>
        <p:spPr>
          <a:xfrm>
            <a:off x="1072898" y="2140194"/>
            <a:ext cx="2448000" cy="2448000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22" name="Ισοσκελές τρίγωνο 21">
            <a:extLst>
              <a:ext uri="{FF2B5EF4-FFF2-40B4-BE49-F238E27FC236}">
                <a16:creationId xmlns:a16="http://schemas.microsoft.com/office/drawing/2014/main" id="{859873B4-3726-C418-328A-F4BFE53BDAD2}"/>
              </a:ext>
            </a:extLst>
          </p:cNvPr>
          <p:cNvSpPr/>
          <p:nvPr/>
        </p:nvSpPr>
        <p:spPr>
          <a:xfrm rot="18928790">
            <a:off x="970858" y="1671310"/>
            <a:ext cx="1045358" cy="1535527"/>
          </a:xfrm>
          <a:prstGeom prst="triangle">
            <a:avLst>
              <a:gd name="adj" fmla="val 49777"/>
            </a:avLst>
          </a:prstGeom>
          <a:solidFill>
            <a:schemeClr val="accent4">
              <a:lumMod val="40000"/>
              <a:lumOff val="60000"/>
              <a:alpha val="79000"/>
            </a:schemeClr>
          </a:solidFill>
          <a:ln>
            <a:noFill/>
          </a:ln>
          <a:effectLst>
            <a:glow rad="63500">
              <a:srgbClr val="FFC000">
                <a:alpha val="3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8CB11065-4C3C-0C22-DA5E-640884528689}"/>
              </a:ext>
            </a:extLst>
          </p:cNvPr>
          <p:cNvGrpSpPr/>
          <p:nvPr/>
        </p:nvGrpSpPr>
        <p:grpSpPr>
          <a:xfrm>
            <a:off x="329979" y="-356068"/>
            <a:ext cx="694693" cy="2519489"/>
            <a:chOff x="329979" y="-195300"/>
            <a:chExt cx="694693" cy="2519489"/>
          </a:xfrm>
        </p:grpSpPr>
        <p:sp>
          <p:nvSpPr>
            <p:cNvPr id="20" name="Ελεύθερη σχεδίαση: Σχήμα 19">
              <a:extLst>
                <a:ext uri="{FF2B5EF4-FFF2-40B4-BE49-F238E27FC236}">
                  <a16:creationId xmlns:a16="http://schemas.microsoft.com/office/drawing/2014/main" id="{7614B80B-969B-A4D7-9E4C-60804767A331}"/>
                </a:ext>
              </a:extLst>
            </p:cNvPr>
            <p:cNvSpPr/>
            <p:nvPr/>
          </p:nvSpPr>
          <p:spPr>
            <a:xfrm>
              <a:off x="329979" y="-195300"/>
              <a:ext cx="560439" cy="2113493"/>
            </a:xfrm>
            <a:custGeom>
              <a:avLst/>
              <a:gdLst>
                <a:gd name="connsiteX0" fmla="*/ 0 w 1297858"/>
                <a:gd name="connsiteY0" fmla="*/ 0 h 4798142"/>
                <a:gd name="connsiteX1" fmla="*/ 668593 w 1297858"/>
                <a:gd name="connsiteY1" fmla="*/ 1533832 h 4798142"/>
                <a:gd name="connsiteX2" fmla="*/ 147484 w 1297858"/>
                <a:gd name="connsiteY2" fmla="*/ 3490452 h 4798142"/>
                <a:gd name="connsiteX3" fmla="*/ 1297858 w 1297858"/>
                <a:gd name="connsiteY3" fmla="*/ 4798142 h 47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858" h="4798142">
                  <a:moveTo>
                    <a:pt x="0" y="0"/>
                  </a:moveTo>
                  <a:cubicBezTo>
                    <a:pt x="322006" y="476045"/>
                    <a:pt x="644012" y="952090"/>
                    <a:pt x="668593" y="1533832"/>
                  </a:cubicBezTo>
                  <a:cubicBezTo>
                    <a:pt x="693174" y="2115574"/>
                    <a:pt x="42607" y="2946400"/>
                    <a:pt x="147484" y="3490452"/>
                  </a:cubicBezTo>
                  <a:cubicBezTo>
                    <a:pt x="252361" y="4034504"/>
                    <a:pt x="775109" y="4416323"/>
                    <a:pt x="1297858" y="4798142"/>
                  </a:cubicBezTo>
                </a:path>
              </a:pathLst>
            </a:custGeom>
            <a:noFill/>
            <a:ln w="76200">
              <a:solidFill>
                <a:srgbClr val="E9DBD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Ορθογώνιο 20">
              <a:extLst>
                <a:ext uri="{FF2B5EF4-FFF2-40B4-BE49-F238E27FC236}">
                  <a16:creationId xmlns:a16="http://schemas.microsoft.com/office/drawing/2014/main" id="{1940E30F-A1FE-33EE-5D82-161455DCF64C}"/>
                </a:ext>
              </a:extLst>
            </p:cNvPr>
            <p:cNvSpPr/>
            <p:nvPr/>
          </p:nvSpPr>
          <p:spPr>
            <a:xfrm rot="19109587">
              <a:off x="804391" y="1654660"/>
              <a:ext cx="220281" cy="66952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2" descr="Morphological types of laryngomalacia (LM) classified according to... |  Download Scientific Diagram">
            <a:extLst>
              <a:ext uri="{FF2B5EF4-FFF2-40B4-BE49-F238E27FC236}">
                <a16:creationId xmlns:a16="http://schemas.microsoft.com/office/drawing/2014/main" id="{6B98B1D1-96D8-A779-A3A7-C2848B131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2" t="8691" r="44400" b="49779"/>
          <a:stretch/>
        </p:blipFill>
        <p:spPr bwMode="auto">
          <a:xfrm>
            <a:off x="1093943" y="2141219"/>
            <a:ext cx="2448001" cy="2448001"/>
          </a:xfrm>
          <a:prstGeom prst="ellipse">
            <a:avLst/>
          </a:prstGeom>
          <a:noFill/>
          <a:ln w="38100">
            <a:solidFill>
              <a:srgbClr val="DAC2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Ισοσκελές τρίγωνο 32">
            <a:extLst>
              <a:ext uri="{FF2B5EF4-FFF2-40B4-BE49-F238E27FC236}">
                <a16:creationId xmlns:a16="http://schemas.microsoft.com/office/drawing/2014/main" id="{18728C9B-741D-E8B5-CB53-BE23C338E1D1}"/>
              </a:ext>
            </a:extLst>
          </p:cNvPr>
          <p:cNvSpPr/>
          <p:nvPr/>
        </p:nvSpPr>
        <p:spPr>
          <a:xfrm rot="18928790">
            <a:off x="4524523" y="1586568"/>
            <a:ext cx="1045358" cy="1535527"/>
          </a:xfrm>
          <a:prstGeom prst="triangle">
            <a:avLst>
              <a:gd name="adj" fmla="val 49777"/>
            </a:avLst>
          </a:prstGeom>
          <a:solidFill>
            <a:schemeClr val="accent4">
              <a:lumMod val="40000"/>
              <a:lumOff val="60000"/>
              <a:alpha val="79000"/>
            </a:schemeClr>
          </a:solidFill>
          <a:ln>
            <a:noFill/>
          </a:ln>
          <a:effectLst>
            <a:glow rad="63500">
              <a:srgbClr val="FFC000">
                <a:alpha val="3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D4BA9DA8-8DA6-1062-6047-5CEC9F14BF06}"/>
              </a:ext>
            </a:extLst>
          </p:cNvPr>
          <p:cNvGrpSpPr/>
          <p:nvPr/>
        </p:nvGrpSpPr>
        <p:grpSpPr>
          <a:xfrm>
            <a:off x="3868618" y="-459287"/>
            <a:ext cx="694693" cy="2519489"/>
            <a:chOff x="329979" y="-195300"/>
            <a:chExt cx="694693" cy="2519489"/>
          </a:xfrm>
        </p:grpSpPr>
        <p:sp>
          <p:nvSpPr>
            <p:cNvPr id="26" name="Ελεύθερη σχεδίαση: Σχήμα 25">
              <a:extLst>
                <a:ext uri="{FF2B5EF4-FFF2-40B4-BE49-F238E27FC236}">
                  <a16:creationId xmlns:a16="http://schemas.microsoft.com/office/drawing/2014/main" id="{6ABBCBD5-90FA-86C6-CD31-9E26F9EFCADD}"/>
                </a:ext>
              </a:extLst>
            </p:cNvPr>
            <p:cNvSpPr/>
            <p:nvPr/>
          </p:nvSpPr>
          <p:spPr>
            <a:xfrm>
              <a:off x="329979" y="-195300"/>
              <a:ext cx="560439" cy="2113493"/>
            </a:xfrm>
            <a:custGeom>
              <a:avLst/>
              <a:gdLst>
                <a:gd name="connsiteX0" fmla="*/ 0 w 1297858"/>
                <a:gd name="connsiteY0" fmla="*/ 0 h 4798142"/>
                <a:gd name="connsiteX1" fmla="*/ 668593 w 1297858"/>
                <a:gd name="connsiteY1" fmla="*/ 1533832 h 4798142"/>
                <a:gd name="connsiteX2" fmla="*/ 147484 w 1297858"/>
                <a:gd name="connsiteY2" fmla="*/ 3490452 h 4798142"/>
                <a:gd name="connsiteX3" fmla="*/ 1297858 w 1297858"/>
                <a:gd name="connsiteY3" fmla="*/ 4798142 h 47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858" h="4798142">
                  <a:moveTo>
                    <a:pt x="0" y="0"/>
                  </a:moveTo>
                  <a:cubicBezTo>
                    <a:pt x="322006" y="476045"/>
                    <a:pt x="644012" y="952090"/>
                    <a:pt x="668593" y="1533832"/>
                  </a:cubicBezTo>
                  <a:cubicBezTo>
                    <a:pt x="693174" y="2115574"/>
                    <a:pt x="42607" y="2946400"/>
                    <a:pt x="147484" y="3490452"/>
                  </a:cubicBezTo>
                  <a:cubicBezTo>
                    <a:pt x="252361" y="4034504"/>
                    <a:pt x="775109" y="4416323"/>
                    <a:pt x="1297858" y="4798142"/>
                  </a:cubicBezTo>
                </a:path>
              </a:pathLst>
            </a:custGeom>
            <a:noFill/>
            <a:ln w="76200">
              <a:solidFill>
                <a:srgbClr val="E9DBD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Ορθογώνιο 27">
              <a:extLst>
                <a:ext uri="{FF2B5EF4-FFF2-40B4-BE49-F238E27FC236}">
                  <a16:creationId xmlns:a16="http://schemas.microsoft.com/office/drawing/2014/main" id="{CB78AEDE-1637-FCE0-FA5B-0C43CFE2D7E9}"/>
                </a:ext>
              </a:extLst>
            </p:cNvPr>
            <p:cNvSpPr/>
            <p:nvPr/>
          </p:nvSpPr>
          <p:spPr>
            <a:xfrm rot="19109587">
              <a:off x="804391" y="1654660"/>
              <a:ext cx="220281" cy="66952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Ισοσκελές τρίγωνο 33">
            <a:extLst>
              <a:ext uri="{FF2B5EF4-FFF2-40B4-BE49-F238E27FC236}">
                <a16:creationId xmlns:a16="http://schemas.microsoft.com/office/drawing/2014/main" id="{0EC3E9FF-0CFB-8A49-9204-73602E5259E8}"/>
              </a:ext>
            </a:extLst>
          </p:cNvPr>
          <p:cNvSpPr/>
          <p:nvPr/>
        </p:nvSpPr>
        <p:spPr>
          <a:xfrm rot="18928790">
            <a:off x="7839925" y="1564737"/>
            <a:ext cx="1045358" cy="1535527"/>
          </a:xfrm>
          <a:prstGeom prst="triangle">
            <a:avLst>
              <a:gd name="adj" fmla="val 49777"/>
            </a:avLst>
          </a:prstGeom>
          <a:solidFill>
            <a:schemeClr val="accent4">
              <a:lumMod val="40000"/>
              <a:lumOff val="60000"/>
              <a:alpha val="79000"/>
            </a:schemeClr>
          </a:solidFill>
          <a:ln>
            <a:noFill/>
          </a:ln>
          <a:effectLst>
            <a:glow rad="63500">
              <a:srgbClr val="FFC000">
                <a:alpha val="3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BE3C64AB-CE4A-BC6A-C814-76DCB7B32862}"/>
              </a:ext>
            </a:extLst>
          </p:cNvPr>
          <p:cNvGrpSpPr/>
          <p:nvPr/>
        </p:nvGrpSpPr>
        <p:grpSpPr>
          <a:xfrm>
            <a:off x="7175855" y="-487450"/>
            <a:ext cx="694693" cy="2519489"/>
            <a:chOff x="329979" y="-195300"/>
            <a:chExt cx="694693" cy="2519489"/>
          </a:xfrm>
        </p:grpSpPr>
        <p:sp>
          <p:nvSpPr>
            <p:cNvPr id="31" name="Ελεύθερη σχεδίαση: Σχήμα 30">
              <a:extLst>
                <a:ext uri="{FF2B5EF4-FFF2-40B4-BE49-F238E27FC236}">
                  <a16:creationId xmlns:a16="http://schemas.microsoft.com/office/drawing/2014/main" id="{FE743CC9-8117-400D-7916-D34CAAAD71E0}"/>
                </a:ext>
              </a:extLst>
            </p:cNvPr>
            <p:cNvSpPr/>
            <p:nvPr/>
          </p:nvSpPr>
          <p:spPr>
            <a:xfrm>
              <a:off x="329979" y="-195300"/>
              <a:ext cx="560439" cy="2113493"/>
            </a:xfrm>
            <a:custGeom>
              <a:avLst/>
              <a:gdLst>
                <a:gd name="connsiteX0" fmla="*/ 0 w 1297858"/>
                <a:gd name="connsiteY0" fmla="*/ 0 h 4798142"/>
                <a:gd name="connsiteX1" fmla="*/ 668593 w 1297858"/>
                <a:gd name="connsiteY1" fmla="*/ 1533832 h 4798142"/>
                <a:gd name="connsiteX2" fmla="*/ 147484 w 1297858"/>
                <a:gd name="connsiteY2" fmla="*/ 3490452 h 4798142"/>
                <a:gd name="connsiteX3" fmla="*/ 1297858 w 1297858"/>
                <a:gd name="connsiteY3" fmla="*/ 4798142 h 47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858" h="4798142">
                  <a:moveTo>
                    <a:pt x="0" y="0"/>
                  </a:moveTo>
                  <a:cubicBezTo>
                    <a:pt x="322006" y="476045"/>
                    <a:pt x="644012" y="952090"/>
                    <a:pt x="668593" y="1533832"/>
                  </a:cubicBezTo>
                  <a:cubicBezTo>
                    <a:pt x="693174" y="2115574"/>
                    <a:pt x="42607" y="2946400"/>
                    <a:pt x="147484" y="3490452"/>
                  </a:cubicBezTo>
                  <a:cubicBezTo>
                    <a:pt x="252361" y="4034504"/>
                    <a:pt x="775109" y="4416323"/>
                    <a:pt x="1297858" y="4798142"/>
                  </a:cubicBezTo>
                </a:path>
              </a:pathLst>
            </a:custGeom>
            <a:noFill/>
            <a:ln w="76200">
              <a:solidFill>
                <a:srgbClr val="E9DBD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Ορθογώνιο 31">
              <a:extLst>
                <a:ext uri="{FF2B5EF4-FFF2-40B4-BE49-F238E27FC236}">
                  <a16:creationId xmlns:a16="http://schemas.microsoft.com/office/drawing/2014/main" id="{202A3DCB-F59F-705C-DFAD-31C2F5B8E306}"/>
                </a:ext>
              </a:extLst>
            </p:cNvPr>
            <p:cNvSpPr/>
            <p:nvPr/>
          </p:nvSpPr>
          <p:spPr>
            <a:xfrm rot="19109587">
              <a:off x="804391" y="1654660"/>
              <a:ext cx="220281" cy="66952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6" descr="Morphological types of laryngomalacia (LM) classified according to... |  Download Scientific Diagram">
            <a:extLst>
              <a:ext uri="{FF2B5EF4-FFF2-40B4-BE49-F238E27FC236}">
                <a16:creationId xmlns:a16="http://schemas.microsoft.com/office/drawing/2014/main" id="{D66CB340-C485-C71E-42A7-DA6532820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2" t="8120" r="753" b="49583"/>
          <a:stretch/>
        </p:blipFill>
        <p:spPr bwMode="auto">
          <a:xfrm>
            <a:off x="7763705" y="2141219"/>
            <a:ext cx="2448001" cy="2446975"/>
          </a:xfrm>
          <a:prstGeom prst="ellipse">
            <a:avLst/>
          </a:prstGeom>
          <a:noFill/>
          <a:ln w="38100">
            <a:solidFill>
              <a:srgbClr val="DAC2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orphological types of laryngomalacia (LM) classified according to... |  Download Scientific Diagram">
            <a:extLst>
              <a:ext uri="{FF2B5EF4-FFF2-40B4-BE49-F238E27FC236}">
                <a16:creationId xmlns:a16="http://schemas.microsoft.com/office/drawing/2014/main" id="{3073910F-839F-ADCF-E1E6-0ADD36A61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7" t="7529" r="22466" b="48857"/>
          <a:stretch/>
        </p:blipFill>
        <p:spPr bwMode="auto">
          <a:xfrm>
            <a:off x="4428296" y="2141219"/>
            <a:ext cx="2448000" cy="2448000"/>
          </a:xfrm>
          <a:prstGeom prst="ellipse">
            <a:avLst/>
          </a:prstGeom>
          <a:noFill/>
          <a:ln w="38100">
            <a:solidFill>
              <a:srgbClr val="DAC2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313461"/>
            <a:ext cx="857372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ΤΑΞΙΝΟΜΗΣΗ &amp; </a:t>
            </a: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ΔΙΑΓΝΩΣΗ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D4592B-78A6-A220-DCB8-A8D6E3B88879}"/>
              </a:ext>
            </a:extLst>
          </p:cNvPr>
          <p:cNvSpPr txBox="1"/>
          <p:nvPr/>
        </p:nvSpPr>
        <p:spPr>
          <a:xfrm>
            <a:off x="890418" y="4900627"/>
            <a:ext cx="9442558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Τύπος Ι: Πρόπτωση του βλεννογόνου πάνω από τους αρυταινοειδείς χόνδρους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Τύπος II: Βραχείες αρυταινοεπιγλωττιδικές πτυχές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Τύπος III: Οπίσθια μετατόπιση της επιγλωττίδας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511A31-2889-1FF1-6779-396DF610D0AA}"/>
              </a:ext>
            </a:extLst>
          </p:cNvPr>
          <p:cNvSpPr txBox="1"/>
          <p:nvPr/>
        </p:nvSpPr>
        <p:spPr>
          <a:xfrm>
            <a:off x="1072898" y="5134715"/>
            <a:ext cx="9442558" cy="86703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Έμμεση λαρυγγοσκόπηση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Άμεση λαρυγγοσκόπηση</a:t>
            </a:r>
          </a:p>
          <a:p>
            <a:pPr marL="541338" indent="-2762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Ακτινογραφίες θώρακα</a:t>
            </a:r>
          </a:p>
          <a:p>
            <a:pPr marL="541338" indent="-2762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Φθοροσκόπηση</a:t>
            </a:r>
          </a:p>
          <a:p>
            <a:pPr marL="452438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Ενδοσκοπική εκτίμηση κατάποσης</a:t>
            </a:r>
            <a:endParaRPr lang="en-US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B686814-ACC6-A7AB-F80F-B9F5AE8A4B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0386"/>
          <a:stretch/>
        </p:blipFill>
        <p:spPr>
          <a:xfrm>
            <a:off x="9327790" y="389291"/>
            <a:ext cx="1461023" cy="798011"/>
          </a:xfrm>
          <a:prstGeom prst="rect">
            <a:avLst/>
          </a:prstGeom>
        </p:spPr>
      </p:pic>
      <p:sp>
        <p:nvSpPr>
          <p:cNvPr id="36" name="Ορθογώνιο 35">
            <a:extLst>
              <a:ext uri="{FF2B5EF4-FFF2-40B4-BE49-F238E27FC236}">
                <a16:creationId xmlns:a16="http://schemas.microsoft.com/office/drawing/2014/main" id="{395FD002-3B9C-55B5-D0D3-054E17284DB9}"/>
              </a:ext>
            </a:extLst>
          </p:cNvPr>
          <p:cNvSpPr/>
          <p:nvPr/>
        </p:nvSpPr>
        <p:spPr>
          <a:xfrm>
            <a:off x="652778" y="1571404"/>
            <a:ext cx="9975920" cy="4815561"/>
          </a:xfrm>
          <a:prstGeom prst="rect">
            <a:avLst/>
          </a:prstGeom>
          <a:solidFill>
            <a:schemeClr val="tx1"/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23" name="Βίντεο 19">
            <a:hlinkClick r:id="" action="ppaction://media"/>
            <a:extLst>
              <a:ext uri="{FF2B5EF4-FFF2-40B4-BE49-F238E27FC236}">
                <a16:creationId xmlns:a16="http://schemas.microsoft.com/office/drawing/2014/main" id="{F90BE085-CBBA-9979-A10E-8570CC952E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8630" r="22770"/>
          <a:stretch/>
        </p:blipFill>
        <p:spPr>
          <a:xfrm>
            <a:off x="3018102" y="2010145"/>
            <a:ext cx="4914543" cy="4030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B35103-C7D1-5A4E-80A5-5B26ED751555}"/>
              </a:ext>
            </a:extLst>
          </p:cNvPr>
          <p:cNvSpPr txBox="1"/>
          <p:nvPr/>
        </p:nvSpPr>
        <p:spPr>
          <a:xfrm>
            <a:off x="582539" y="6447075"/>
            <a:ext cx="12191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Bahnschrift" panose="020B0502040204020203" pitchFamily="34" charset="0"/>
              </a:rPr>
              <a:t>Ayari, S., Aubertin, G., Girschig, H., Van Den Abbeele, T., &amp; Mondain, M. (2012). Pathophysiology and diagnostic approach to laryngomalacia in infants. European annals of otorhinolaryngology, head and neck diseases</a:t>
            </a:r>
          </a:p>
        </p:txBody>
      </p:sp>
    </p:spTree>
    <p:extLst>
      <p:ext uri="{BB962C8B-B14F-4D97-AF65-F5344CB8AC3E}">
        <p14:creationId xmlns:p14="http://schemas.microsoft.com/office/powerpoint/2010/main" val="4174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3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  <p:bldP spid="34" grpId="0" animBg="1"/>
      <p:bldP spid="16" grpId="0"/>
      <p:bldP spid="17" grpId="0"/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57372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ΑΝΤΙΜΕΤΩΠΙΣΗ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436893" y="474229"/>
            <a:ext cx="118795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29" y="1722891"/>
            <a:ext cx="4375903" cy="466087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533172" y="1050557"/>
            <a:ext cx="1374221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6964E30-26A9-3A1D-D115-7EBC949E7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530" y="573496"/>
            <a:ext cx="738589" cy="738589"/>
          </a:xfrm>
          <a:prstGeom prst="rect">
            <a:avLst/>
          </a:prstGeom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F52541B1-4274-BC12-8AA1-0E949D66F777}"/>
              </a:ext>
            </a:extLst>
          </p:cNvPr>
          <p:cNvSpPr/>
          <p:nvPr/>
        </p:nvSpPr>
        <p:spPr>
          <a:xfrm>
            <a:off x="5326935" y="1722889"/>
            <a:ext cx="5297914" cy="4660879"/>
          </a:xfrm>
          <a:prstGeom prst="rect">
            <a:avLst/>
          </a:prstGeom>
          <a:solidFill>
            <a:srgbClr val="000000"/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1" name="Βίντεο 10">
            <a:hlinkClick r:id="" action="ppaction://media"/>
            <a:extLst>
              <a:ext uri="{FF2B5EF4-FFF2-40B4-BE49-F238E27FC236}">
                <a16:creationId xmlns:a16="http://schemas.microsoft.com/office/drawing/2014/main" id="{507E9C1E-65E0-7A96-18D6-2F1A55FC8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896" t="1759" r="13382" b="1"/>
          <a:stretch/>
        </p:blipFill>
        <p:spPr>
          <a:xfrm>
            <a:off x="5882932" y="2440736"/>
            <a:ext cx="4185920" cy="3225183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0FF288-C7BA-C69E-FBDC-E3F8A4D5A01D}"/>
              </a:ext>
            </a:extLst>
          </p:cNvPr>
          <p:cNvSpPr txBox="1"/>
          <p:nvPr/>
        </p:nvSpPr>
        <p:spPr>
          <a:xfrm>
            <a:off x="1236835" y="2212454"/>
            <a:ext cx="32759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Στο 90% των περιπτώσεων η λαρυγγομαλακία </a:t>
            </a: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υφίεται αυτόματα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 από το 18</a:t>
            </a:r>
            <a:r>
              <a:rPr lang="el-GR" baseline="30000" dirty="0">
                <a:solidFill>
                  <a:srgbClr val="E9DBDD"/>
                </a:solidFill>
                <a:latin typeface="Bahnschrift" panose="020B0502040204020203" pitchFamily="34" charset="0"/>
              </a:rPr>
              <a:t>ο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 μήνα και μετά.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Αντιπαλινδρομικά φάρμακα 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(πχ αναστολείς αντλίας πρωτονίων) για βελτίωση συμπτωμάτων.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Υπεργλωττιδοπλαστική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0952A-D624-4684-E4EF-BD97BF4E16D5}"/>
              </a:ext>
            </a:extLst>
          </p:cNvPr>
          <p:cNvSpPr txBox="1"/>
          <p:nvPr/>
        </p:nvSpPr>
        <p:spPr>
          <a:xfrm>
            <a:off x="563779" y="6441387"/>
            <a:ext cx="99620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Jain, D., &amp; Jain, S. (2022). Management of Stridor in Severe Laryngomalacia: A Review Article. Cureus.</a:t>
            </a:r>
          </a:p>
        </p:txBody>
      </p:sp>
    </p:spTree>
    <p:extLst>
      <p:ext uri="{BB962C8B-B14F-4D97-AF65-F5344CB8AC3E}">
        <p14:creationId xmlns:p14="http://schemas.microsoft.com/office/powerpoint/2010/main" val="25226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57372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ΠΑΡΑΛΥΣΗ ΦΩΝΗΤΙΚΗΣ ΧΟΡΔΗΣ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436893" y="474229"/>
            <a:ext cx="118795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801899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39639C5E-7222-FBDB-CFF0-5BF7C72054A9}"/>
              </a:ext>
            </a:extLst>
          </p:cNvPr>
          <p:cNvGrpSpPr>
            <a:grpSpLocks noChangeAspect="1"/>
          </p:cNvGrpSpPr>
          <p:nvPr/>
        </p:nvGrpSpPr>
        <p:grpSpPr>
          <a:xfrm>
            <a:off x="9669831" y="572569"/>
            <a:ext cx="748720" cy="745166"/>
            <a:chOff x="867035" y="990600"/>
            <a:chExt cx="4900056" cy="4876800"/>
          </a:xfrm>
        </p:grpSpPr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9F40B915-94BE-556C-0290-BBD11F3DA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35" y="990600"/>
              <a:ext cx="4876800" cy="4876800"/>
            </a:xfrm>
            <a:prstGeom prst="rect">
              <a:avLst/>
            </a:prstGeom>
          </p:spPr>
        </p:pic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C300D317-211A-6B93-6F86-871691F6E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23"/>
            <a:stretch/>
          </p:blipFill>
          <p:spPr>
            <a:xfrm>
              <a:off x="3305435" y="990600"/>
              <a:ext cx="2461656" cy="4876800"/>
            </a:xfrm>
            <a:prstGeom prst="rect">
              <a:avLst/>
            </a:prstGeom>
          </p:spPr>
        </p:pic>
      </p:grpSp>
      <p:sp>
        <p:nvSpPr>
          <p:cNvPr id="17" name="Δεξί άγκιστρο 16">
            <a:extLst>
              <a:ext uri="{FF2B5EF4-FFF2-40B4-BE49-F238E27FC236}">
                <a16:creationId xmlns:a16="http://schemas.microsoft.com/office/drawing/2014/main" id="{16FEE35A-205D-0505-FF56-6758603088A3}"/>
              </a:ext>
            </a:extLst>
          </p:cNvPr>
          <p:cNvSpPr/>
          <p:nvPr/>
        </p:nvSpPr>
        <p:spPr>
          <a:xfrm>
            <a:off x="3309651" y="4435333"/>
            <a:ext cx="216310" cy="512587"/>
          </a:xfrm>
          <a:prstGeom prst="rightBrace">
            <a:avLst/>
          </a:prstGeom>
          <a:ln w="28575">
            <a:solidFill>
              <a:srgbClr val="DE5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D563B-0A3E-D634-64C1-AB4630CAFBF9}"/>
              </a:ext>
            </a:extLst>
          </p:cNvPr>
          <p:cNvSpPr txBox="1"/>
          <p:nvPr/>
        </p:nvSpPr>
        <p:spPr>
          <a:xfrm>
            <a:off x="3561644" y="4537737"/>
            <a:ext cx="2669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DE5876"/>
                </a:solidFill>
                <a:latin typeface="Bahnschrift" panose="020B0502040204020203" pitchFamily="34" charset="0"/>
              </a:rPr>
              <a:t>Σε ετερόπλευρη παράλυση</a:t>
            </a:r>
            <a:endParaRPr lang="en-US" sz="1400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0CA42E3-E7E1-E7BF-1F3A-C8346A178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47" y="1694577"/>
            <a:ext cx="10120237" cy="4797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073398-4F68-8B76-18BF-B1A911544037}"/>
              </a:ext>
            </a:extLst>
          </p:cNvPr>
          <p:cNvSpPr txBox="1"/>
          <p:nvPr/>
        </p:nvSpPr>
        <p:spPr>
          <a:xfrm>
            <a:off x="800855" y="1893994"/>
            <a:ext cx="94477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Αφορά την αδυναμία κίνησης της μιας ή και των δύο φωνητικών χορδών με συνέπεια την ατελή σύγκλειση του γλωττιδικού χώρου</a:t>
            </a:r>
          </a:p>
          <a:p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Αποτελεί το 2</a:t>
            </a:r>
            <a:r>
              <a:rPr lang="el-GR" baseline="30000" dirty="0">
                <a:solidFill>
                  <a:srgbClr val="E9DBDD"/>
                </a:solidFill>
                <a:latin typeface="Bahnschrift" panose="020B0502040204020203" pitchFamily="34" charset="0"/>
              </a:rPr>
              <a:t>ο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 συχνότερο αίτιο εισπνευστικού συριγμού στα νεογνά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Ο συριγμός εμφανίζεται στο 100% σχεδόν των περιπτώσεων των ετερόπλευρων παραλύσεων και στο 75% των αμφοτερόπλευρων παραλύσεων.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Άλλα συμπτώματα και σημεία: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Δυσφωνία (50%)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Δυσφαγία (25%)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Κυανωτικά επεισόδια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Εισολκές</a:t>
            </a: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Εισροφήσεις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Επεισόδια απνοιών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2ADFA8D-48B3-4FF8-3D31-25C7A2EE18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526"/>
          <a:stretch/>
        </p:blipFill>
        <p:spPr>
          <a:xfrm>
            <a:off x="6266868" y="4166002"/>
            <a:ext cx="2359053" cy="195274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1F1D6BD-C208-CC54-0F20-6E9C9075FD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37"/>
          <a:stretch/>
        </p:blipFill>
        <p:spPr>
          <a:xfrm>
            <a:off x="8210286" y="4166002"/>
            <a:ext cx="2339493" cy="1952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5F28C-20CE-10CC-97FC-E3350072D843}"/>
              </a:ext>
            </a:extLst>
          </p:cNvPr>
          <p:cNvSpPr txBox="1"/>
          <p:nvPr/>
        </p:nvSpPr>
        <p:spPr>
          <a:xfrm>
            <a:off x="572757" y="6448784"/>
            <a:ext cx="89996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King, E. F., &amp; Blumin, J. H. (2009). Vocal cord paralysis in children. Current Opinion in Otolaryngology &amp; Head and Neck Surgery</a:t>
            </a:r>
          </a:p>
        </p:txBody>
      </p:sp>
    </p:spTree>
    <p:extLst>
      <p:ext uri="{BB962C8B-B14F-4D97-AF65-F5344CB8AC3E}">
        <p14:creationId xmlns:p14="http://schemas.microsoft.com/office/powerpoint/2010/main" val="188210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DE19D0C-9170-8F6D-41EC-485A4D08A5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29" y="474229"/>
            <a:ext cx="8573729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ΑΙΤΙΟΠΑΘΟΓΕΝΕΙΑ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436893" y="474229"/>
            <a:ext cx="118795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29" y="1710813"/>
            <a:ext cx="4837599" cy="467295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801899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39639C5E-7222-FBDB-CFF0-5BF7C72054A9}"/>
              </a:ext>
            </a:extLst>
          </p:cNvPr>
          <p:cNvGrpSpPr>
            <a:grpSpLocks noChangeAspect="1"/>
          </p:cNvGrpSpPr>
          <p:nvPr/>
        </p:nvGrpSpPr>
        <p:grpSpPr>
          <a:xfrm>
            <a:off x="9669831" y="572569"/>
            <a:ext cx="748720" cy="745166"/>
            <a:chOff x="867035" y="990600"/>
            <a:chExt cx="4900056" cy="4876800"/>
          </a:xfrm>
        </p:grpSpPr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9F40B915-94BE-556C-0290-BBD11F3DA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35" y="990600"/>
              <a:ext cx="4876800" cy="4876800"/>
            </a:xfrm>
            <a:prstGeom prst="rect">
              <a:avLst/>
            </a:prstGeom>
          </p:spPr>
        </p:pic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C300D317-211A-6B93-6F86-871691F6E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23"/>
            <a:stretch/>
          </p:blipFill>
          <p:spPr>
            <a:xfrm>
              <a:off x="3305435" y="990600"/>
              <a:ext cx="2461656" cy="4876800"/>
            </a:xfrm>
            <a:prstGeom prst="rect">
              <a:avLst/>
            </a:prstGeom>
          </p:spPr>
        </p:pic>
      </p:grp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37ABFE95-CE32-1A0A-B30D-9E3994797D7A}"/>
              </a:ext>
            </a:extLst>
          </p:cNvPr>
          <p:cNvSpPr/>
          <p:nvPr/>
        </p:nvSpPr>
        <p:spPr>
          <a:xfrm>
            <a:off x="5791112" y="1710813"/>
            <a:ext cx="4837599" cy="467295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43" name="Ομάδα 42">
            <a:extLst>
              <a:ext uri="{FF2B5EF4-FFF2-40B4-BE49-F238E27FC236}">
                <a16:creationId xmlns:a16="http://schemas.microsoft.com/office/drawing/2014/main" id="{C09219F0-906F-206F-43F6-E35AE5252185}"/>
              </a:ext>
            </a:extLst>
          </p:cNvPr>
          <p:cNvGrpSpPr/>
          <p:nvPr/>
        </p:nvGrpSpPr>
        <p:grpSpPr>
          <a:xfrm>
            <a:off x="1721905" y="2629106"/>
            <a:ext cx="2895609" cy="2836371"/>
            <a:chOff x="1721905" y="2629106"/>
            <a:chExt cx="2895609" cy="2836371"/>
          </a:xfrm>
        </p:grpSpPr>
        <p:grpSp>
          <p:nvGrpSpPr>
            <p:cNvPr id="38" name="Ομάδα 37">
              <a:extLst>
                <a:ext uri="{FF2B5EF4-FFF2-40B4-BE49-F238E27FC236}">
                  <a16:creationId xmlns:a16="http://schemas.microsoft.com/office/drawing/2014/main" id="{DC05D1A8-6213-12EF-00A8-9448443E9133}"/>
                </a:ext>
              </a:extLst>
            </p:cNvPr>
            <p:cNvGrpSpPr/>
            <p:nvPr/>
          </p:nvGrpSpPr>
          <p:grpSpPr>
            <a:xfrm>
              <a:off x="1721905" y="2946879"/>
              <a:ext cx="856694" cy="2200308"/>
              <a:chOff x="1827692" y="2716585"/>
              <a:chExt cx="856694" cy="2200308"/>
            </a:xfrm>
          </p:grpSpPr>
          <p:pic>
            <p:nvPicPr>
              <p:cNvPr id="34" name="Εικόνα 33">
                <a:extLst>
                  <a:ext uri="{FF2B5EF4-FFF2-40B4-BE49-F238E27FC236}">
                    <a16:creationId xmlns:a16="http://schemas.microsoft.com/office/drawing/2014/main" id="{65EF80CF-FD66-58A9-3621-5242C111B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7692" y="2716585"/>
                <a:ext cx="848991" cy="848991"/>
              </a:xfrm>
              <a:prstGeom prst="rect">
                <a:avLst/>
              </a:prstGeom>
            </p:spPr>
          </p:pic>
          <p:pic>
            <p:nvPicPr>
              <p:cNvPr id="35" name="Εικόνα 34">
                <a:extLst>
                  <a:ext uri="{FF2B5EF4-FFF2-40B4-BE49-F238E27FC236}">
                    <a16:creationId xmlns:a16="http://schemas.microsoft.com/office/drawing/2014/main" id="{DC310DF0-4BEE-9994-88BE-8147EEC27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5395" y="4067902"/>
                <a:ext cx="848991" cy="848991"/>
              </a:xfrm>
              <a:prstGeom prst="rect">
                <a:avLst/>
              </a:prstGeom>
            </p:spPr>
          </p:pic>
        </p:grpSp>
        <p:pic>
          <p:nvPicPr>
            <p:cNvPr id="31" name="Εικόνα 30">
              <a:extLst>
                <a:ext uri="{FF2B5EF4-FFF2-40B4-BE49-F238E27FC236}">
                  <a16:creationId xmlns:a16="http://schemas.microsoft.com/office/drawing/2014/main" id="{333514AD-6EE0-630F-433C-5332CDFAD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2" r="31575"/>
            <a:stretch/>
          </p:blipFill>
          <p:spPr>
            <a:xfrm>
              <a:off x="3001552" y="2629106"/>
              <a:ext cx="1615962" cy="2836371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876C417-4FC3-3012-1F4B-7444B9145AE5}"/>
              </a:ext>
            </a:extLst>
          </p:cNvPr>
          <p:cNvSpPr txBox="1"/>
          <p:nvPr/>
        </p:nvSpPr>
        <p:spPr>
          <a:xfrm>
            <a:off x="960079" y="1825951"/>
            <a:ext cx="421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ΕΤΕΡΟΠΛΕΥΡΗ ΠΑΡΑΛΥΣΗ</a:t>
            </a:r>
            <a:endParaRPr lang="en-US" sz="2000" b="1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E1C956-4807-C8C0-F595-1855E11E7831}"/>
              </a:ext>
            </a:extLst>
          </p:cNvPr>
          <p:cNvSpPr txBox="1"/>
          <p:nvPr/>
        </p:nvSpPr>
        <p:spPr>
          <a:xfrm>
            <a:off x="6102262" y="1825951"/>
            <a:ext cx="421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ΑΜΦΟΤΕΡΟΠΛΕΥΡΗ ΠΑΡΑΛΥΣΗ</a:t>
            </a:r>
            <a:endParaRPr lang="en-US" sz="2000" b="1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42" name="Ομάδα 41">
            <a:extLst>
              <a:ext uri="{FF2B5EF4-FFF2-40B4-BE49-F238E27FC236}">
                <a16:creationId xmlns:a16="http://schemas.microsoft.com/office/drawing/2014/main" id="{D8C1B5F5-1774-639B-F710-408D590BD31B}"/>
              </a:ext>
            </a:extLst>
          </p:cNvPr>
          <p:cNvGrpSpPr/>
          <p:nvPr/>
        </p:nvGrpSpPr>
        <p:grpSpPr>
          <a:xfrm>
            <a:off x="7000034" y="2629105"/>
            <a:ext cx="2823392" cy="2836372"/>
            <a:chOff x="7000034" y="2629105"/>
            <a:chExt cx="2823392" cy="2836372"/>
          </a:xfrm>
        </p:grpSpPr>
        <p:pic>
          <p:nvPicPr>
            <p:cNvPr id="32" name="Εικόνα 31">
              <a:extLst>
                <a:ext uri="{FF2B5EF4-FFF2-40B4-BE49-F238E27FC236}">
                  <a16:creationId xmlns:a16="http://schemas.microsoft.com/office/drawing/2014/main" id="{D65E4B81-EE50-B0E4-5A2D-9F528900E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49"/>
            <a:stretch/>
          </p:blipFill>
          <p:spPr>
            <a:xfrm>
              <a:off x="8360829" y="2629105"/>
              <a:ext cx="1462597" cy="2836372"/>
            </a:xfrm>
            <a:prstGeom prst="rect">
              <a:avLst/>
            </a:prstGeom>
          </p:spPr>
        </p:pic>
        <p:grpSp>
          <p:nvGrpSpPr>
            <p:cNvPr id="39" name="Ομάδα 38">
              <a:extLst>
                <a:ext uri="{FF2B5EF4-FFF2-40B4-BE49-F238E27FC236}">
                  <a16:creationId xmlns:a16="http://schemas.microsoft.com/office/drawing/2014/main" id="{C7BC2DD0-20CF-9FD0-6FE2-A35C29669DC6}"/>
                </a:ext>
              </a:extLst>
            </p:cNvPr>
            <p:cNvGrpSpPr/>
            <p:nvPr/>
          </p:nvGrpSpPr>
          <p:grpSpPr>
            <a:xfrm>
              <a:off x="7000034" y="2946879"/>
              <a:ext cx="856694" cy="2200308"/>
              <a:chOff x="1827692" y="2716585"/>
              <a:chExt cx="856694" cy="2200308"/>
            </a:xfrm>
          </p:grpSpPr>
          <p:pic>
            <p:nvPicPr>
              <p:cNvPr id="40" name="Εικόνα 39">
                <a:extLst>
                  <a:ext uri="{FF2B5EF4-FFF2-40B4-BE49-F238E27FC236}">
                    <a16:creationId xmlns:a16="http://schemas.microsoft.com/office/drawing/2014/main" id="{F1E4364E-F265-1B54-086C-A23AAEB18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7692" y="2716585"/>
                <a:ext cx="848991" cy="848991"/>
              </a:xfrm>
              <a:prstGeom prst="rect">
                <a:avLst/>
              </a:prstGeom>
            </p:spPr>
          </p:pic>
          <p:pic>
            <p:nvPicPr>
              <p:cNvPr id="41" name="Εικόνα 40">
                <a:extLst>
                  <a:ext uri="{FF2B5EF4-FFF2-40B4-BE49-F238E27FC236}">
                    <a16:creationId xmlns:a16="http://schemas.microsoft.com/office/drawing/2014/main" id="{C27C8737-433A-6B93-A5D4-B704197BB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5395" y="4067902"/>
                <a:ext cx="848991" cy="848991"/>
              </a:xfrm>
              <a:prstGeom prst="rect">
                <a:avLst/>
              </a:prstGeom>
            </p:spPr>
          </p:pic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5FDC75-1C63-B25D-E802-41D50630E183}"/>
              </a:ext>
            </a:extLst>
          </p:cNvPr>
          <p:cNvSpPr txBox="1"/>
          <p:nvPr/>
        </p:nvSpPr>
        <p:spPr>
          <a:xfrm>
            <a:off x="1210198" y="2301751"/>
            <a:ext cx="4215297" cy="466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Ιατρογενώς</a:t>
            </a:r>
          </a:p>
          <a:p>
            <a:pPr marL="541338" lvl="1" indent="-276225">
              <a:lnSpc>
                <a:spcPts val="3000"/>
              </a:lnSpc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Καρδιοθωρακική επέμβαση</a:t>
            </a:r>
          </a:p>
          <a:p>
            <a:pPr marL="541338" lvl="1" indent="-276225">
              <a:lnSpc>
                <a:spcPts val="3000"/>
              </a:lnSpc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Θυροειδεκτομή</a:t>
            </a:r>
          </a:p>
          <a:p>
            <a:pPr marL="541338" lvl="1" indent="-276225">
              <a:lnSpc>
                <a:spcPts val="3000"/>
              </a:lnSpc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Εξαίρεση βραγχιακής κύστης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Τραχειοοισοφαγικό συρίγγιο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Τραυματισμός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Διασωλήνωση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Περιφερική νευροπάθεια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Καρδιαγγειακές ανωμαλίες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Έρπης ζωστήρας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70929E-1F95-6DEE-768A-E2C22E5335EC}"/>
              </a:ext>
            </a:extLst>
          </p:cNvPr>
          <p:cNvSpPr txBox="1"/>
          <p:nvPr/>
        </p:nvSpPr>
        <p:spPr>
          <a:xfrm>
            <a:off x="6520692" y="2301751"/>
            <a:ext cx="3796868" cy="389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Δυσπλασία </a:t>
            </a:r>
            <a:r>
              <a:rPr lang="en-US" dirty="0">
                <a:solidFill>
                  <a:srgbClr val="E9DBDD"/>
                </a:solidFill>
                <a:latin typeface="Bahnschrift" panose="020B0502040204020203" pitchFamily="34" charset="0"/>
              </a:rPr>
              <a:t>Chiari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Τοξικότητα Βινκριστίνης</a:t>
            </a: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Τραυματισμός (κατά τη γέννα)</a:t>
            </a: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Ιδιοπαθώς</a:t>
            </a:r>
          </a:p>
        </p:txBody>
      </p:sp>
      <p:pic>
        <p:nvPicPr>
          <p:cNvPr id="77" name="Εικόνα 76">
            <a:extLst>
              <a:ext uri="{FF2B5EF4-FFF2-40B4-BE49-F238E27FC236}">
                <a16:creationId xmlns:a16="http://schemas.microsoft.com/office/drawing/2014/main" id="{62291930-86DD-7404-EFC9-39FCCAD6D5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593"/>
          <a:stretch/>
        </p:blipFill>
        <p:spPr>
          <a:xfrm>
            <a:off x="6492733" y="2873621"/>
            <a:ext cx="3413084" cy="1956977"/>
          </a:xfrm>
          <a:prstGeom prst="rect">
            <a:avLst/>
          </a:prstGeom>
        </p:spPr>
      </p:pic>
      <p:pic>
        <p:nvPicPr>
          <p:cNvPr id="1026" name="Picture 2" descr="Thyroid and Parathyroid Surgery Intraoperative Nerve Monitoring and  Management of Iatrogenic Vocal Cord Paralysis | Ento Key">
            <a:extLst>
              <a:ext uri="{FF2B5EF4-FFF2-40B4-BE49-F238E27FC236}">
                <a16:creationId xmlns:a16="http://schemas.microsoft.com/office/drawing/2014/main" id="{BAB3C5D1-7B41-98B8-3CDB-0DC80AF46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0"/>
          <a:stretch/>
        </p:blipFill>
        <p:spPr bwMode="auto">
          <a:xfrm>
            <a:off x="6985898" y="2507816"/>
            <a:ext cx="2445279" cy="349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yroid and Parathyroid Surgery Intraoperative Nerve Monitoring and  Management of Iatrogenic Vocal Cord Paralysis | Ento Key">
            <a:extLst>
              <a:ext uri="{FF2B5EF4-FFF2-40B4-BE49-F238E27FC236}">
                <a16:creationId xmlns:a16="http://schemas.microsoft.com/office/drawing/2014/main" id="{9E07BFD2-2996-12BB-8DDF-D39306EE6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0"/>
          <a:stretch/>
        </p:blipFill>
        <p:spPr bwMode="auto">
          <a:xfrm>
            <a:off x="1844708" y="2507817"/>
            <a:ext cx="2445279" cy="349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215C68EA-9B79-6C0C-C930-7B1034843DEE}"/>
              </a:ext>
            </a:extLst>
          </p:cNvPr>
          <p:cNvCxnSpPr>
            <a:cxnSpLocks/>
          </p:cNvCxnSpPr>
          <p:nvPr/>
        </p:nvCxnSpPr>
        <p:spPr>
          <a:xfrm flipH="1">
            <a:off x="3067347" y="5407624"/>
            <a:ext cx="250663" cy="1966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EA9D2CA3-12E5-C392-B022-A9A12541EF78}"/>
              </a:ext>
            </a:extLst>
          </p:cNvPr>
          <p:cNvCxnSpPr>
            <a:cxnSpLocks/>
          </p:cNvCxnSpPr>
          <p:nvPr/>
        </p:nvCxnSpPr>
        <p:spPr>
          <a:xfrm flipH="1">
            <a:off x="8208537" y="5449631"/>
            <a:ext cx="250663" cy="1966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71974FEB-A22A-4C62-8C44-E8C431EDAAD1}"/>
              </a:ext>
            </a:extLst>
          </p:cNvPr>
          <p:cNvCxnSpPr>
            <a:cxnSpLocks/>
          </p:cNvCxnSpPr>
          <p:nvPr/>
        </p:nvCxnSpPr>
        <p:spPr>
          <a:xfrm>
            <a:off x="7400269" y="4423618"/>
            <a:ext cx="250663" cy="1966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382C1B-7EA3-94CD-9657-FC83292C5ECA}"/>
              </a:ext>
            </a:extLst>
          </p:cNvPr>
          <p:cNvSpPr txBox="1"/>
          <p:nvPr/>
        </p:nvSpPr>
        <p:spPr>
          <a:xfrm>
            <a:off x="602421" y="6445412"/>
            <a:ext cx="10940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Garcia-Lopez, I., Peñorrocha-Teres, J., Perez-Ortin, M., Cerpa, M., Rabanal, I., &amp; Gavilan, J. (2013). Paediatric vocal fold paralysis. Acta otorrinolaringologica espanola.</a:t>
            </a:r>
          </a:p>
        </p:txBody>
      </p:sp>
    </p:spTree>
    <p:extLst>
      <p:ext uri="{BB962C8B-B14F-4D97-AF65-F5344CB8AC3E}">
        <p14:creationId xmlns:p14="http://schemas.microsoft.com/office/powerpoint/2010/main" val="37116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57372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noProof="0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ΔΙΑΓΝΩΣΗ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436893" y="474229"/>
            <a:ext cx="118795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29" y="1710813"/>
            <a:ext cx="4837599" cy="467295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801899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39639C5E-7222-FBDB-CFF0-5BF7C72054A9}"/>
              </a:ext>
            </a:extLst>
          </p:cNvPr>
          <p:cNvGrpSpPr>
            <a:grpSpLocks noChangeAspect="1"/>
          </p:cNvGrpSpPr>
          <p:nvPr/>
        </p:nvGrpSpPr>
        <p:grpSpPr>
          <a:xfrm>
            <a:off x="9669831" y="572569"/>
            <a:ext cx="748720" cy="745166"/>
            <a:chOff x="867035" y="990600"/>
            <a:chExt cx="4900056" cy="4876800"/>
          </a:xfrm>
        </p:grpSpPr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9F40B915-94BE-556C-0290-BBD11F3DA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035" y="990600"/>
              <a:ext cx="4876800" cy="4876800"/>
            </a:xfrm>
            <a:prstGeom prst="rect">
              <a:avLst/>
            </a:prstGeom>
          </p:spPr>
        </p:pic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C300D317-211A-6B93-6F86-871691F6E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523"/>
            <a:stretch/>
          </p:blipFill>
          <p:spPr>
            <a:xfrm>
              <a:off x="3305435" y="990600"/>
              <a:ext cx="2461656" cy="4876800"/>
            </a:xfrm>
            <a:prstGeom prst="rect">
              <a:avLst/>
            </a:prstGeom>
          </p:spPr>
        </p:pic>
      </p:grp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37ABFE95-CE32-1A0A-B30D-9E3994797D7A}"/>
              </a:ext>
            </a:extLst>
          </p:cNvPr>
          <p:cNvSpPr/>
          <p:nvPr/>
        </p:nvSpPr>
        <p:spPr>
          <a:xfrm>
            <a:off x="5791112" y="1710813"/>
            <a:ext cx="4837599" cy="467295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5FDC75-1C63-B25D-E802-41D50630E183}"/>
              </a:ext>
            </a:extLst>
          </p:cNvPr>
          <p:cNvSpPr txBox="1"/>
          <p:nvPr/>
        </p:nvSpPr>
        <p:spPr>
          <a:xfrm>
            <a:off x="1264166" y="2010617"/>
            <a:ext cx="3831671" cy="444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E9DBDD"/>
                </a:solidFill>
                <a:latin typeface="Bahnschrift" panose="020B0502040204020203" pitchFamily="34" charset="0"/>
              </a:rPr>
              <a:t>Λαρυγγοσκόπηση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24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E9DBDD"/>
                </a:solidFill>
                <a:latin typeface="Bahnschrift" panose="020B0502040204020203" pitchFamily="34" charset="0"/>
              </a:rPr>
              <a:t>Στροβοσκόπηση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24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E9DBDD"/>
                </a:solidFill>
                <a:latin typeface="Bahnschrift" panose="020B0502040204020203" pitchFamily="34" charset="0"/>
              </a:rPr>
              <a:t>Ηλεκτρομυογράφημα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24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E9DBDD"/>
                </a:solidFill>
                <a:latin typeface="Bahnschrift" panose="020B0502040204020203" pitchFamily="34" charset="0"/>
              </a:rPr>
              <a:t>Μαγνητική Τομογραφία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2050" name="Picture 2" descr="Understanding Laryngeal Stroboscopy – CVT Research Site">
            <a:extLst>
              <a:ext uri="{FF2B5EF4-FFF2-40B4-BE49-F238E27FC236}">
                <a16:creationId xmlns:a16="http://schemas.microsoft.com/office/drawing/2014/main" id="{311220ED-B909-4DC1-C22F-C5C512AB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190" y="3952418"/>
            <a:ext cx="3535681" cy="21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6F75BC7-8EE8-7F92-66F6-36E698A82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6734" y="2061417"/>
            <a:ext cx="3535680" cy="17098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419EB28-6880-8AD5-890D-57B0CAA25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501" y="2247928"/>
            <a:ext cx="4770348" cy="3598728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7454FD94-A632-CBEF-2AE1-95D17B8B15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4410" y="2154432"/>
            <a:ext cx="2840327" cy="378572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9333841F-0178-DC1E-A9CE-1C9A59FD09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3750" y="2010617"/>
            <a:ext cx="2901645" cy="4052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7E415-DD1F-43F8-FCBB-A533F4271FEA}"/>
              </a:ext>
            </a:extLst>
          </p:cNvPr>
          <p:cNvSpPr txBox="1"/>
          <p:nvPr/>
        </p:nvSpPr>
        <p:spPr>
          <a:xfrm>
            <a:off x="618785" y="6434571"/>
            <a:ext cx="11277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Daya, H., Hosni, A., Bejar-Solar, I., Evans, J. N., &amp; Bailey, C. M. (2000). Pediatric vocal fold paralysis: a long-term retrospective study. Archives of otolaryngology-head &amp; neck surgery.</a:t>
            </a:r>
          </a:p>
        </p:txBody>
      </p:sp>
    </p:spTree>
    <p:extLst>
      <p:ext uri="{BB962C8B-B14F-4D97-AF65-F5344CB8AC3E}">
        <p14:creationId xmlns:p14="http://schemas.microsoft.com/office/powerpoint/2010/main" val="28443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587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DB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587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DB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587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DB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587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57372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ΑΝΤΙΜΕΤΩΠΙΣΗ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436893" y="474229"/>
            <a:ext cx="118795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801899" y="1781831"/>
            <a:ext cx="283676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39639C5E-7222-FBDB-CFF0-5BF7C72054A9}"/>
              </a:ext>
            </a:extLst>
          </p:cNvPr>
          <p:cNvGrpSpPr>
            <a:grpSpLocks noChangeAspect="1"/>
          </p:cNvGrpSpPr>
          <p:nvPr/>
        </p:nvGrpSpPr>
        <p:grpSpPr>
          <a:xfrm>
            <a:off x="9669831" y="572569"/>
            <a:ext cx="748720" cy="745166"/>
            <a:chOff x="867035" y="990600"/>
            <a:chExt cx="4900056" cy="4876800"/>
          </a:xfrm>
        </p:grpSpPr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9F40B915-94BE-556C-0290-BBD11F3DA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35" y="990600"/>
              <a:ext cx="4876800" cy="4876800"/>
            </a:xfrm>
            <a:prstGeom prst="rect">
              <a:avLst/>
            </a:prstGeom>
          </p:spPr>
        </p:pic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C300D317-211A-6B93-6F86-871691F6E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23"/>
            <a:stretch/>
          </p:blipFill>
          <p:spPr>
            <a:xfrm>
              <a:off x="3305435" y="990600"/>
              <a:ext cx="2461656" cy="4876800"/>
            </a:xfrm>
            <a:prstGeom prst="rect">
              <a:avLst/>
            </a:prstGeom>
          </p:spPr>
        </p:pic>
      </p:grp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E5383932-4072-EE8E-855B-F7DF449B7E55}"/>
              </a:ext>
            </a:extLst>
          </p:cNvPr>
          <p:cNvSpPr/>
          <p:nvPr/>
        </p:nvSpPr>
        <p:spPr>
          <a:xfrm>
            <a:off x="648929" y="1710813"/>
            <a:ext cx="4837599" cy="467295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F6AB8154-1511-1CDD-A93A-4EE9FB505949}"/>
              </a:ext>
            </a:extLst>
          </p:cNvPr>
          <p:cNvSpPr/>
          <p:nvPr/>
        </p:nvSpPr>
        <p:spPr>
          <a:xfrm>
            <a:off x="5791112" y="1710813"/>
            <a:ext cx="4837599" cy="467295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08AA2-B9EF-B972-1B06-84BEBCDC8753}"/>
              </a:ext>
            </a:extLst>
          </p:cNvPr>
          <p:cNvSpPr txBox="1"/>
          <p:nvPr/>
        </p:nvSpPr>
        <p:spPr>
          <a:xfrm>
            <a:off x="960079" y="1825951"/>
            <a:ext cx="421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ΕΤΕΡΟΠΛΕΥΡΗ ΠΑΡΑΛΥΣΗ</a:t>
            </a:r>
            <a:endParaRPr lang="en-US" sz="2000" b="1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C353AA-0960-F6B6-51DD-9E3DB09A7BD7}"/>
              </a:ext>
            </a:extLst>
          </p:cNvPr>
          <p:cNvSpPr txBox="1"/>
          <p:nvPr/>
        </p:nvSpPr>
        <p:spPr>
          <a:xfrm>
            <a:off x="6102262" y="1825951"/>
            <a:ext cx="421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ΑΜΦΟΤΕΡΟΠΛΕΥΡΗ ΠΑΡΑΛΥΣΗ</a:t>
            </a:r>
            <a:endParaRPr lang="en-US" sz="2000" b="1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B8204-8255-6F03-B3B4-6067C7A6BDDB}"/>
              </a:ext>
            </a:extLst>
          </p:cNvPr>
          <p:cNvSpPr txBox="1"/>
          <p:nvPr/>
        </p:nvSpPr>
        <p:spPr>
          <a:xfrm>
            <a:off x="1312333" y="2567472"/>
            <a:ext cx="38630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Φωνοθεραπεία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Εγχυτική λαρυγγοπλαστική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Επέμβαση επαναοριοθέτησης λαρυγγικού πλαισίου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Επανανεύρωση παλίνδρομου λαρυγγικού νεύρου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9ECEB-7C60-CC1E-4FEB-68877206F840}"/>
              </a:ext>
            </a:extLst>
          </p:cNvPr>
          <p:cNvSpPr txBox="1"/>
          <p:nvPr/>
        </p:nvSpPr>
        <p:spPr>
          <a:xfrm>
            <a:off x="6455741" y="2567472"/>
            <a:ext cx="38618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r>
              <a:rPr lang="el-GR" sz="1800" b="1" kern="1200" dirty="0">
                <a:solidFill>
                  <a:srgbClr val="DE5876"/>
                </a:solidFill>
                <a:effectLst/>
                <a:latin typeface="Bahnschrift" panose="020B0502040204020203" pitchFamily="34" charset="0"/>
                <a:ea typeface="+mn-ea"/>
                <a:cs typeface="+mn-cs"/>
              </a:rPr>
              <a:t>Τραχειοτομία</a:t>
            </a:r>
            <a:endParaRPr lang="el-GR" dirty="0">
              <a:solidFill>
                <a:srgbClr val="DE5876"/>
              </a:solidFill>
            </a:endParaRP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endParaRPr lang="el-GR" sz="1800" b="1" kern="1200" dirty="0">
              <a:solidFill>
                <a:srgbClr val="E9DBDD"/>
              </a:solidFill>
              <a:effectLst/>
              <a:latin typeface="Bahnschrift" panose="020B0502040204020203" pitchFamily="34" charset="0"/>
              <a:ea typeface="+mn-ea"/>
              <a:cs typeface="+mn-cs"/>
            </a:endParaRP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r>
              <a:rPr lang="el-GR" sz="1800" b="1" kern="1200" dirty="0">
                <a:solidFill>
                  <a:srgbClr val="E9DBDD"/>
                </a:solidFill>
                <a:effectLst/>
                <a:latin typeface="Bahnschrift" panose="020B0502040204020203" pitchFamily="34" charset="0"/>
                <a:ea typeface="+mn-ea"/>
                <a:cs typeface="+mn-cs"/>
              </a:rPr>
              <a:t>Παρεκτόπιση λαρυγγικής χορδής από τη μέση γραμμή</a:t>
            </a: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effectLst/>
                <a:latin typeface="Bahnschrift" panose="020B0502040204020203" pitchFamily="34" charset="0"/>
              </a:rPr>
              <a:t>Οπίσθια χορδοτομή</a:t>
            </a: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effectLst/>
                <a:latin typeface="Bahnschrift" panose="020B0502040204020203" pitchFamily="34" charset="0"/>
              </a:rPr>
              <a:t>Οπίσθια κρικοειδοπλαστική</a:t>
            </a: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effectLst/>
                <a:latin typeface="Bahnschrift" panose="020B0502040204020203" pitchFamily="34" charset="0"/>
              </a:rPr>
              <a:t>Αρυταινοειδεκτομή</a:t>
            </a: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3464" indent="-283464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</a:pPr>
            <a:endParaRPr lang="en-US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5983E1E0-388F-06DB-517E-9F39F28E4D78}"/>
              </a:ext>
            </a:extLst>
          </p:cNvPr>
          <p:cNvGrpSpPr>
            <a:grpSpLocks noChangeAspect="1"/>
          </p:cNvGrpSpPr>
          <p:nvPr/>
        </p:nvGrpSpPr>
        <p:grpSpPr>
          <a:xfrm>
            <a:off x="4426018" y="5317289"/>
            <a:ext cx="748720" cy="745166"/>
            <a:chOff x="867035" y="990600"/>
            <a:chExt cx="4900056" cy="4876800"/>
          </a:xfrm>
        </p:grpSpPr>
        <p:pic>
          <p:nvPicPr>
            <p:cNvPr id="17" name="Εικόνα 16">
              <a:extLst>
                <a:ext uri="{FF2B5EF4-FFF2-40B4-BE49-F238E27FC236}">
                  <a16:creationId xmlns:a16="http://schemas.microsoft.com/office/drawing/2014/main" id="{32CF8AFF-4A6E-5431-A83D-D90FCA1FF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35" y="990600"/>
              <a:ext cx="4876800" cy="4876800"/>
            </a:xfrm>
            <a:prstGeom prst="rect">
              <a:avLst/>
            </a:prstGeom>
          </p:spPr>
        </p:pic>
        <p:pic>
          <p:nvPicPr>
            <p:cNvPr id="18" name="Εικόνα 17">
              <a:extLst>
                <a:ext uri="{FF2B5EF4-FFF2-40B4-BE49-F238E27FC236}">
                  <a16:creationId xmlns:a16="http://schemas.microsoft.com/office/drawing/2014/main" id="{27C7A635-0D68-C307-ED91-6908C4EB9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23"/>
            <a:stretch/>
          </p:blipFill>
          <p:spPr>
            <a:xfrm>
              <a:off x="3305435" y="990600"/>
              <a:ext cx="2461656" cy="4876800"/>
            </a:xfrm>
            <a:prstGeom prst="rect">
              <a:avLst/>
            </a:prstGeom>
          </p:spPr>
        </p:pic>
      </p:grp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8D95CC76-507D-837E-4D6E-D467696B6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392" y="5317288"/>
            <a:ext cx="745167" cy="745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560660-C5BC-12DC-E236-2772C581166C}"/>
              </a:ext>
            </a:extLst>
          </p:cNvPr>
          <p:cNvSpPr txBox="1"/>
          <p:nvPr/>
        </p:nvSpPr>
        <p:spPr>
          <a:xfrm>
            <a:off x="572757" y="6448784"/>
            <a:ext cx="89996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King, E. F., &amp; Blumin, J. H. (2009). Vocal cord paralysis in children. Current Opinion in Otolaryngology &amp; Head and Neck Surgery</a:t>
            </a:r>
          </a:p>
        </p:txBody>
      </p:sp>
    </p:spTree>
    <p:extLst>
      <p:ext uri="{BB962C8B-B14F-4D97-AF65-F5344CB8AC3E}">
        <p14:creationId xmlns:p14="http://schemas.microsoft.com/office/powerpoint/2010/main" val="38350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29" y="474229"/>
            <a:ext cx="8836341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ΣΥΝΔΡΟΜΟ </a:t>
            </a:r>
            <a:r>
              <a:rPr kumimoji="0" lang="en-US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PIERRE</a:t>
            </a:r>
            <a:r>
              <a:rPr lang="en-US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-ROBIN</a:t>
            </a: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 (</a:t>
            </a:r>
            <a:r>
              <a:rPr lang="en-US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SEQUENCE)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25781" y="474229"/>
            <a:ext cx="99906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29" y="1722892"/>
            <a:ext cx="9975921" cy="4547631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324515" y="3000705"/>
            <a:ext cx="5791540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161572" y="2422158"/>
            <a:ext cx="4117421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8EA2484-7909-BD4B-25D5-F98EA475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092" y="617044"/>
            <a:ext cx="681062" cy="681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EAB7-5C01-6063-9753-93EED33CFFBD}"/>
              </a:ext>
            </a:extLst>
          </p:cNvPr>
          <p:cNvSpPr txBox="1"/>
          <p:nvPr/>
        </p:nvSpPr>
        <p:spPr>
          <a:xfrm>
            <a:off x="802639" y="1849120"/>
            <a:ext cx="98222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Συγγενής διαμαρτία που χαρακτηρίζεται από την κλασσική τριάδα κλινικών ευρημάτων: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Επιπολασμός: 1:8500 ζώσες γεννήσεις​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Η αιτιολογία του συνδρόμου ΔΕΝ είναι γνωστή ακόμα. Βέβαια έχουν ενοχοποιηθεί διάφοροι παράγοντες όπως:​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E50CA-3793-6ACA-1838-0B67A83FF2E0}"/>
              </a:ext>
            </a:extLst>
          </p:cNvPr>
          <p:cNvSpPr txBox="1"/>
          <p:nvPr/>
        </p:nvSpPr>
        <p:spPr>
          <a:xfrm>
            <a:off x="1323421" y="4773110"/>
            <a:ext cx="77190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sz="2000" b="1" dirty="0">
                <a:solidFill>
                  <a:srgbClr val="DE5876"/>
                </a:solidFill>
                <a:latin typeface="Bahnschrift" panose="020B0502040204020203" pitchFamily="34" charset="0"/>
              </a:rPr>
              <a:t>Ολιγάμνιο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sz="2000" b="1" dirty="0">
                <a:solidFill>
                  <a:srgbClr val="DE5876"/>
                </a:solidFill>
                <a:latin typeface="Bahnschrift" panose="020B0502040204020203" pitchFamily="34" charset="0"/>
              </a:rPr>
              <a:t>Διαταρραχές αγγείωσης κατά την εμβρυϊκή περίοδο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sz="2000" b="1" dirty="0">
                <a:solidFill>
                  <a:srgbClr val="DE5876"/>
                </a:solidFill>
                <a:latin typeface="Bahnschrift" panose="020B0502040204020203" pitchFamily="34" charset="0"/>
              </a:rPr>
              <a:t>Μεταβολικοί και νευρομυϊκοί παράγοντες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sz="2000" b="1" dirty="0">
                <a:solidFill>
                  <a:srgbClr val="DE5876"/>
                </a:solidFill>
                <a:latin typeface="Bahnschrift" panose="020B0502040204020203" pitchFamily="34" charset="0"/>
              </a:rPr>
              <a:t>Περισσότερα από 30 σύνδρομα (πχ σύνδρομο Stickler)​</a:t>
            </a:r>
            <a:endParaRPr lang="en-US" sz="20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Bahnschrift" panose="020B0502040204020203" pitchFamily="34" charset="0"/>
              <a:buChar char="–"/>
            </a:pPr>
            <a:endParaRPr lang="en-US" sz="2000" b="1" dirty="0">
              <a:solidFill>
                <a:srgbClr val="DE587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81B40-FB0F-D10A-437C-79C14057BCF4}"/>
              </a:ext>
            </a:extLst>
          </p:cNvPr>
          <p:cNvSpPr txBox="1"/>
          <p:nvPr/>
        </p:nvSpPr>
        <p:spPr>
          <a:xfrm>
            <a:off x="1323421" y="2299790"/>
            <a:ext cx="5900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arenR"/>
            </a:pPr>
            <a:r>
              <a:rPr lang="el-GR" sz="2000" b="1" kern="1200" dirty="0">
                <a:solidFill>
                  <a:srgbClr val="DE5876"/>
                </a:solidFill>
                <a:effectLst/>
                <a:latin typeface="Bahnschrift" panose="020B0502040204020203" pitchFamily="34" charset="0"/>
              </a:rPr>
              <a:t>Γλωσσοπτωσία</a:t>
            </a:r>
            <a:endParaRPr lang="el-GR" sz="20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l-GR" sz="2000" b="1" kern="1200" dirty="0">
                <a:solidFill>
                  <a:srgbClr val="DE5876"/>
                </a:solidFill>
                <a:effectLst/>
                <a:latin typeface="Bahnschrift" panose="020B0502040204020203" pitchFamily="34" charset="0"/>
              </a:rPr>
              <a:t>Μικρογναθισμος (οπισθογναθισμός)</a:t>
            </a:r>
            <a:endParaRPr lang="el-GR" sz="20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l-GR" sz="2000" b="1" kern="1200" dirty="0">
                <a:solidFill>
                  <a:srgbClr val="DE5876"/>
                </a:solidFill>
                <a:effectLst/>
                <a:latin typeface="Bahnschrift" panose="020B0502040204020203" pitchFamily="34" charset="0"/>
              </a:rPr>
              <a:t>Αποφραξη ανώτερων αεροφόρων οδών</a:t>
            </a:r>
            <a:endParaRPr lang="en-US" sz="2000" b="1" dirty="0">
              <a:solidFill>
                <a:srgbClr val="DE5876"/>
              </a:solidFill>
              <a:effectLst/>
              <a:latin typeface="Bahnschrift" panose="020B0502040204020203" pitchFamily="34" charset="0"/>
            </a:endParaRPr>
          </a:p>
          <a:p>
            <a:pPr marL="457200" indent="-457200">
              <a:buFont typeface="+mj-lt"/>
              <a:buAutoNum type="arabicParenR"/>
            </a:pPr>
            <a:endParaRPr lang="en-US" sz="20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21170E-752D-73C0-3734-814BD7128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7" r="35708" b="10906"/>
          <a:stretch/>
        </p:blipFill>
        <p:spPr bwMode="auto">
          <a:xfrm>
            <a:off x="7223760" y="2356016"/>
            <a:ext cx="2760646" cy="15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F3C5D-1E25-1D7E-C527-DEAFB863A91E}"/>
              </a:ext>
            </a:extLst>
          </p:cNvPr>
          <p:cNvSpPr txBox="1"/>
          <p:nvPr/>
        </p:nvSpPr>
        <p:spPr>
          <a:xfrm>
            <a:off x="-137621" y="6369553"/>
            <a:ext cx="5851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Bahnschrift" panose="020B0502040204020203" pitchFamily="34" charset="0"/>
              </a:rPr>
              <a:t>Baxter, D., &amp; Shanks, A. L. (2023). Pierre Robin Syndrome. In StatPearls.</a:t>
            </a:r>
          </a:p>
        </p:txBody>
      </p:sp>
    </p:spTree>
    <p:extLst>
      <p:ext uri="{BB962C8B-B14F-4D97-AF65-F5344CB8AC3E}">
        <p14:creationId xmlns:p14="http://schemas.microsoft.com/office/powerpoint/2010/main" val="57671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1057965" y="476846"/>
            <a:ext cx="7739049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spc="600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ΕΙΣΑΓΩΓΗ</a:t>
            </a:r>
            <a:endParaRPr lang="en-US" sz="44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8937523" y="476846"/>
            <a:ext cx="115113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0F6DF1F-4AC4-14D5-4DA8-CE14B671B5B0}"/>
              </a:ext>
            </a:extLst>
          </p:cNvPr>
          <p:cNvSpPr/>
          <p:nvPr/>
        </p:nvSpPr>
        <p:spPr>
          <a:xfrm>
            <a:off x="1057964" y="1672900"/>
            <a:ext cx="9030689" cy="4708253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CF2B8B45-E30F-2755-4BBC-003C494029DE}"/>
              </a:ext>
            </a:extLst>
          </p:cNvPr>
          <p:cNvSpPr/>
          <p:nvPr/>
        </p:nvSpPr>
        <p:spPr>
          <a:xfrm rot="5400000">
            <a:off x="7809969" y="306232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2470760-82D4-AD2E-A7AD-F27474486E23}"/>
              </a:ext>
            </a:extLst>
          </p:cNvPr>
          <p:cNvSpPr>
            <a:spLocks/>
          </p:cNvSpPr>
          <p:nvPr/>
        </p:nvSpPr>
        <p:spPr>
          <a:xfrm rot="5400000">
            <a:off x="10432900" y="697906"/>
            <a:ext cx="66367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E42B4A5-FE34-07BF-890B-8DD255FC0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370" y="594853"/>
            <a:ext cx="737438" cy="737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D67AA-680C-1197-2E90-9D5A68EF8054}"/>
              </a:ext>
            </a:extLst>
          </p:cNvPr>
          <p:cNvSpPr txBox="1"/>
          <p:nvPr/>
        </p:nvSpPr>
        <p:spPr>
          <a:xfrm>
            <a:off x="1367728" y="1761617"/>
            <a:ext cx="8514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rgbClr val="E9DBDD"/>
                </a:solidFill>
                <a:latin typeface="Bahnschrift" panose="020B0502040204020203" pitchFamily="34" charset="0"/>
              </a:rPr>
              <a:t>Ο </a:t>
            </a:r>
            <a:r>
              <a:rPr lang="el-GR" sz="1800" b="1" dirty="0">
                <a:solidFill>
                  <a:srgbClr val="DE5876"/>
                </a:solidFill>
                <a:latin typeface="Bahnschrift" panose="020B0502040204020203" pitchFamily="34" charset="0"/>
              </a:rPr>
              <a:t>εισπνευστικός συριγμός </a:t>
            </a:r>
            <a:r>
              <a:rPr lang="el-GR" sz="1800" dirty="0">
                <a:solidFill>
                  <a:srgbClr val="E9DBDD"/>
                </a:solidFill>
                <a:latin typeface="Bahnschrift" panose="020B0502040204020203" pitchFamily="34" charset="0"/>
              </a:rPr>
              <a:t>αποτελεί έναν μουσικό ήχο υψηλής συχνότητας, προκαλούμενο από τη στροβιλώδη ροή αέρα δια μέσω μιας περιοχής του ανώτερου αεραγωγού, στενωμένης ή μερικώς αποφραγμένης.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rgbClr val="E9DBDD"/>
                </a:solidFill>
                <a:latin typeface="Bahnschrift" panose="020B0502040204020203" pitchFamily="34" charset="0"/>
              </a:rPr>
              <a:t>Συχνά επιδεινούμενος σε ύπτια θέση όπου η γλώσσα πίπτει οπισθίως λόγω βαρύτητας και όταν το νεογνό/παιδί είναι σε εγρήγορση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8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Συχνότερη αιτία: </a:t>
            </a:r>
            <a:r>
              <a:rPr lang="el-GR" b="1" dirty="0">
                <a:solidFill>
                  <a:srgbClr val="DE5876"/>
                </a:solidFill>
                <a:latin typeface="Bahnschrift" panose="020B0502040204020203" pitchFamily="34" charset="0"/>
              </a:rPr>
              <a:t>ΛΑΡΥΓΓΟΜΑΛΑΚΙΑ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8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rgbClr val="E9DBDD"/>
                </a:solidFill>
                <a:latin typeface="Bahnschrift" panose="020B0502040204020203" pitchFamily="34" charset="0"/>
              </a:rPr>
              <a:t>Αν ο σιγμός εντείνεται σε βάθος χρόνου, η υποκείμενη παθολογία εξελίσσεται (πχ υπογλωττιδική κύστη, αιμαγγειώματα)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rgbClr val="E9DBDD"/>
                </a:solidFill>
                <a:latin typeface="Bahnschrift" panose="020B0502040204020203" pitchFamily="34" charset="0"/>
              </a:rPr>
              <a:t>Αν ο σιγμός υφίεται με την πάροδο του χρόνου, οφείλεται σε λοιμώδες αίτιο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rgbClr val="E9DBDD"/>
                </a:solidFill>
                <a:latin typeface="Bahnschrift" panose="020B0502040204020203" pitchFamily="34" charset="0"/>
              </a:rPr>
              <a:t>Η πιθανότητα εμφάνισης εισπνευστικού συριγμού παρατηρείται συχνά σε παιδιά που προηγουμένως υπεβλήθησαν σε ενδοτραχειακή διασωλήνωση</a:t>
            </a:r>
          </a:p>
        </p:txBody>
      </p:sp>
    </p:spTree>
    <p:extLst>
      <p:ext uri="{BB962C8B-B14F-4D97-AF65-F5344CB8AC3E}">
        <p14:creationId xmlns:p14="http://schemas.microsoft.com/office/powerpoint/2010/main" val="6008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29" y="383797"/>
            <a:ext cx="8836341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ΚΛΙΝΙΚΗ ΕΙΚΟΝΑ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25781" y="383797"/>
            <a:ext cx="99906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29" y="1632459"/>
            <a:ext cx="5172751" cy="466087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2969273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161572" y="2331726"/>
            <a:ext cx="4117421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8EA2484-7909-BD4B-25D5-F98EA475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092" y="526612"/>
            <a:ext cx="681062" cy="681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EAB7-5C01-6063-9753-93EED33CFFBD}"/>
              </a:ext>
            </a:extLst>
          </p:cNvPr>
          <p:cNvSpPr txBox="1"/>
          <p:nvPr/>
        </p:nvSpPr>
        <p:spPr>
          <a:xfrm>
            <a:off x="959324" y="1899130"/>
            <a:ext cx="4734561" cy="449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5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Πτηνοειδές προσωπείο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(παθογνωμικό) 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​</a:t>
            </a:r>
          </a:p>
          <a:p>
            <a:pPr marL="285750" indent="-285750">
              <a:lnSpc>
                <a:spcPts val="225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Υπερωιοσχιστία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(συνήθως της μαλθακής υπερώας - U SHAPED)​</a:t>
            </a:r>
          </a:p>
          <a:p>
            <a:pPr marL="285750" indent="-285750">
              <a:lnSpc>
                <a:spcPts val="225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Δυσφαγία</a:t>
            </a:r>
          </a:p>
          <a:p>
            <a:pPr marL="285750" indent="-285750">
              <a:lnSpc>
                <a:spcPts val="225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Επεισόδια εισροφήσεων​</a:t>
            </a:r>
          </a:p>
          <a:p>
            <a:pPr marL="285750" indent="-285750">
              <a:lnSpc>
                <a:spcPts val="225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Νεογνικά δόντια</a:t>
            </a:r>
          </a:p>
          <a:p>
            <a:pPr marL="285750" indent="-285750">
              <a:lnSpc>
                <a:spcPts val="225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Παροδική απώλεια ακοής (μέση ωτίτιδα με συλλογή υγρού)​</a:t>
            </a:r>
          </a:p>
          <a:p>
            <a:pPr marL="285750" indent="-285750">
              <a:lnSpc>
                <a:spcPts val="225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Σημεία αναπνευστικής δυσχέρειας:</a:t>
            </a:r>
          </a:p>
          <a:p>
            <a:pPr marL="742950" lvl="1" indent="-285750">
              <a:lnSpc>
                <a:spcPts val="2250"/>
              </a:lnSpc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Ταχύπνοια</a:t>
            </a:r>
          </a:p>
          <a:p>
            <a:pPr marL="742950" lvl="1" indent="-285750">
              <a:lnSpc>
                <a:spcPts val="2250"/>
              </a:lnSpc>
              <a:buFont typeface="Bahnschrift" panose="020B0502040204020203" pitchFamily="34" charset="0"/>
              <a:buChar char="–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Εισπνευστικός συριγμός</a:t>
            </a:r>
          </a:p>
          <a:p>
            <a:pPr marL="742950" lvl="1" indent="-285750">
              <a:lnSpc>
                <a:spcPts val="2250"/>
              </a:lnSpc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Εισολκές</a:t>
            </a:r>
          </a:p>
          <a:p>
            <a:pPr marL="742950" lvl="1" indent="-285750">
              <a:lnSpc>
                <a:spcPts val="2250"/>
              </a:lnSpc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Κυάνωση​</a:t>
            </a:r>
          </a:p>
          <a:p>
            <a:pPr marL="742950" lvl="1" indent="-285750">
              <a:lnSpc>
                <a:spcPts val="2250"/>
              </a:lnSpc>
              <a:buFont typeface="Bahnschrift" panose="020B0502040204020203" pitchFamily="34" charset="0"/>
              <a:buChar char="–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Επεισόδια άπνοιας​</a:t>
            </a:r>
          </a:p>
          <a:p>
            <a:pPr marL="742950" lvl="1" indent="-285750">
              <a:lnSpc>
                <a:spcPts val="2250"/>
              </a:lnSpc>
              <a:buFont typeface="Bahnschrift" panose="020B0502040204020203" pitchFamily="34" charset="0"/>
              <a:buChar char="–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BA0FF50E-2ACA-9D75-8110-CC3BF71C2A96}"/>
              </a:ext>
            </a:extLst>
          </p:cNvPr>
          <p:cNvSpPr/>
          <p:nvPr/>
        </p:nvSpPr>
        <p:spPr>
          <a:xfrm>
            <a:off x="6047821" y="1632459"/>
            <a:ext cx="4576428" cy="466087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FBEAFCD-C293-5E7A-2C96-734BCC289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t="284" r="7183" b="19428"/>
          <a:stretch/>
        </p:blipFill>
        <p:spPr bwMode="auto">
          <a:xfrm>
            <a:off x="6296306" y="3932301"/>
            <a:ext cx="4084344" cy="21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15F298E-B6CC-993B-94C1-7ED098CF9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245" y="1899130"/>
            <a:ext cx="2134405" cy="189019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0E7593DC-4995-3216-68BF-07C49D13F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306" y="1899130"/>
            <a:ext cx="1809433" cy="1890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266B3-F1F1-AE00-7468-ED436237DA6B}"/>
              </a:ext>
            </a:extLst>
          </p:cNvPr>
          <p:cNvSpPr txBox="1"/>
          <p:nvPr/>
        </p:nvSpPr>
        <p:spPr>
          <a:xfrm>
            <a:off x="572109" y="6404265"/>
            <a:ext cx="112246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latin typeface="Bahnschrift" panose="020B0502040204020203" pitchFamily="34" charset="0"/>
              </a:rPr>
              <a:t>Professional, C. C. M. (n.d.). Pierre Robin Syndrome. Cleveland Clinic. https://my.clevelandclinic.org/health/diseases/21863-pierre-robin-syndrome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5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423435" y="403893"/>
            <a:ext cx="909198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ΔΙΑΓΝΩΣΗ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55925" y="403893"/>
            <a:ext cx="99906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95657" y="2989369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191716" y="2351822"/>
            <a:ext cx="4117421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8EA2484-7909-BD4B-25D5-F98EA475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236" y="546708"/>
            <a:ext cx="681062" cy="681062"/>
          </a:xfrm>
          <a:prstGeom prst="rect">
            <a:avLst/>
          </a:prstGeom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170D5ED3-618C-7A87-D912-44550DD5085E}"/>
              </a:ext>
            </a:extLst>
          </p:cNvPr>
          <p:cNvSpPr/>
          <p:nvPr/>
        </p:nvSpPr>
        <p:spPr>
          <a:xfrm>
            <a:off x="423435" y="1538316"/>
            <a:ext cx="10231558" cy="2107942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A7495B-2A6D-6638-28CD-B487DA0A2AE1}"/>
              </a:ext>
            </a:extLst>
          </p:cNvPr>
          <p:cNvSpPr txBox="1"/>
          <p:nvPr/>
        </p:nvSpPr>
        <p:spPr>
          <a:xfrm>
            <a:off x="7877502" y="2559054"/>
            <a:ext cx="227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ΚΛΙΝΙΚΗ ΕΙΚΟΝΑ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AECAF-5739-748C-E4F3-8182C64A79AD}"/>
              </a:ext>
            </a:extLst>
          </p:cNvPr>
          <p:cNvSpPr txBox="1"/>
          <p:nvPr/>
        </p:nvSpPr>
        <p:spPr>
          <a:xfrm>
            <a:off x="-95827" y="2313545"/>
            <a:ext cx="310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ΔΙΑΓΝΩΣΗ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987134-63EF-C540-94B0-C128FABA940B}"/>
              </a:ext>
            </a:extLst>
          </p:cNvPr>
          <p:cNvSpPr txBox="1"/>
          <p:nvPr/>
        </p:nvSpPr>
        <p:spPr>
          <a:xfrm>
            <a:off x="7451527" y="1698612"/>
            <a:ext cx="2731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ΥΠΕΡΗΧΟΓΡΑΦΗΜΑ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CADCE3-1C58-CB5E-BE72-110918621ABB}"/>
              </a:ext>
            </a:extLst>
          </p:cNvPr>
          <p:cNvSpPr txBox="1"/>
          <p:nvPr/>
        </p:nvSpPr>
        <p:spPr>
          <a:xfrm>
            <a:off x="3562519" y="2794883"/>
            <a:ext cx="2908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DE5876"/>
                </a:solidFill>
                <a:latin typeface="Bahnschrift" panose="020B0502040204020203" pitchFamily="34" charset="0"/>
              </a:rPr>
              <a:t>ΜΕΤΑ ΤΗ ΓΕΝΝΗΣΗ</a:t>
            </a:r>
            <a:endParaRPr lang="en-US" sz="20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5705D4-5C72-0F6C-5522-A8CCE29FB530}"/>
              </a:ext>
            </a:extLst>
          </p:cNvPr>
          <p:cNvSpPr txBox="1"/>
          <p:nvPr/>
        </p:nvSpPr>
        <p:spPr>
          <a:xfrm>
            <a:off x="3786067" y="1738056"/>
            <a:ext cx="220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DE5876"/>
                </a:solidFill>
                <a:latin typeface="Bahnschrift" panose="020B0502040204020203" pitchFamily="34" charset="0"/>
              </a:rPr>
              <a:t>ΠΡΟΓΕΝΝΗΤΙΚΑ</a:t>
            </a:r>
            <a:endParaRPr lang="en-US" sz="20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3CE252-293A-E19F-21C6-96480013EE85}"/>
              </a:ext>
            </a:extLst>
          </p:cNvPr>
          <p:cNvSpPr txBox="1"/>
          <p:nvPr/>
        </p:nvSpPr>
        <p:spPr>
          <a:xfrm>
            <a:off x="7782457" y="3070999"/>
            <a:ext cx="2547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E9DBDD"/>
                </a:solidFill>
                <a:latin typeface="Bahnschrift" panose="020B0502040204020203" pitchFamily="34" charset="0"/>
              </a:rPr>
              <a:t>ΠΟΛΥΥΠΝΟΓΡΑΦΙΑ</a:t>
            </a:r>
            <a:endParaRPr lang="en-US" sz="20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25" name="Ευθύγραμμο βέλος σύνδεσης 24">
            <a:extLst>
              <a:ext uri="{FF2B5EF4-FFF2-40B4-BE49-F238E27FC236}">
                <a16:creationId xmlns:a16="http://schemas.microsoft.com/office/drawing/2014/main" id="{5FD8F2A5-72B0-100E-BCFC-C71D711592F3}"/>
              </a:ext>
            </a:extLst>
          </p:cNvPr>
          <p:cNvCxnSpPr>
            <a:cxnSpLocks/>
          </p:cNvCxnSpPr>
          <p:nvPr/>
        </p:nvCxnSpPr>
        <p:spPr>
          <a:xfrm flipV="1">
            <a:off x="2187346" y="1939850"/>
            <a:ext cx="1598721" cy="490144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9E00341D-4894-63D7-1C13-63A3BFAFD070}"/>
              </a:ext>
            </a:extLst>
          </p:cNvPr>
          <p:cNvCxnSpPr>
            <a:cxnSpLocks/>
          </p:cNvCxnSpPr>
          <p:nvPr/>
        </p:nvCxnSpPr>
        <p:spPr>
          <a:xfrm>
            <a:off x="2187346" y="2612396"/>
            <a:ext cx="1598721" cy="346768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ύγραμμο βέλος σύνδεσης 29">
            <a:extLst>
              <a:ext uri="{FF2B5EF4-FFF2-40B4-BE49-F238E27FC236}">
                <a16:creationId xmlns:a16="http://schemas.microsoft.com/office/drawing/2014/main" id="{C0CEAE60-A831-2563-DC1A-2A7D55A5411E}"/>
              </a:ext>
            </a:extLst>
          </p:cNvPr>
          <p:cNvCxnSpPr>
            <a:cxnSpLocks/>
            <a:stCxn id="21" idx="3"/>
            <a:endCxn id="19" idx="1"/>
          </p:cNvCxnSpPr>
          <p:nvPr/>
        </p:nvCxnSpPr>
        <p:spPr>
          <a:xfrm flipV="1">
            <a:off x="5994678" y="1898667"/>
            <a:ext cx="1456849" cy="39444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ύγραμμο βέλος σύνδεσης 33">
            <a:extLst>
              <a:ext uri="{FF2B5EF4-FFF2-40B4-BE49-F238E27FC236}">
                <a16:creationId xmlns:a16="http://schemas.microsoft.com/office/drawing/2014/main" id="{F08B9E95-88A2-FBB2-38D0-B5BB14D1F69E}"/>
              </a:ext>
            </a:extLst>
          </p:cNvPr>
          <p:cNvCxnSpPr>
            <a:cxnSpLocks/>
          </p:cNvCxnSpPr>
          <p:nvPr/>
        </p:nvCxnSpPr>
        <p:spPr>
          <a:xfrm flipV="1">
            <a:off x="6227552" y="2759109"/>
            <a:ext cx="1627438" cy="183382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ABC20F92-B48C-186F-CEBC-969F50DDA633}"/>
              </a:ext>
            </a:extLst>
          </p:cNvPr>
          <p:cNvCxnSpPr>
            <a:cxnSpLocks/>
          </p:cNvCxnSpPr>
          <p:nvPr/>
        </p:nvCxnSpPr>
        <p:spPr>
          <a:xfrm>
            <a:off x="6227552" y="3047384"/>
            <a:ext cx="1554905" cy="223670"/>
          </a:xfrm>
          <a:prstGeom prst="straightConnector1">
            <a:avLst/>
          </a:prstGeom>
          <a:ln w="38100">
            <a:solidFill>
              <a:srgbClr val="E9DB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Ορθογώνιο 44">
            <a:extLst>
              <a:ext uri="{FF2B5EF4-FFF2-40B4-BE49-F238E27FC236}">
                <a16:creationId xmlns:a16="http://schemas.microsoft.com/office/drawing/2014/main" id="{AE44F6B9-9826-F28C-C587-ADFE2B198722}"/>
              </a:ext>
            </a:extLst>
          </p:cNvPr>
          <p:cNvSpPr/>
          <p:nvPr/>
        </p:nvSpPr>
        <p:spPr>
          <a:xfrm>
            <a:off x="423435" y="3792312"/>
            <a:ext cx="10231558" cy="2521123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47" name="Ευθεία γραμμή σύνδεσης 46">
            <a:extLst>
              <a:ext uri="{FF2B5EF4-FFF2-40B4-BE49-F238E27FC236}">
                <a16:creationId xmlns:a16="http://schemas.microsoft.com/office/drawing/2014/main" id="{4617115B-727A-3EB6-8D93-6BDB43F14DB2}"/>
              </a:ext>
            </a:extLst>
          </p:cNvPr>
          <p:cNvCxnSpPr>
            <a:cxnSpLocks/>
          </p:cNvCxnSpPr>
          <p:nvPr/>
        </p:nvCxnSpPr>
        <p:spPr>
          <a:xfrm>
            <a:off x="3740552" y="3792312"/>
            <a:ext cx="0" cy="2521123"/>
          </a:xfrm>
          <a:prstGeom prst="line">
            <a:avLst/>
          </a:prstGeom>
          <a:ln w="38100">
            <a:solidFill>
              <a:srgbClr val="E9DBD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Ευθεία γραμμή σύνδεσης 48">
            <a:extLst>
              <a:ext uri="{FF2B5EF4-FFF2-40B4-BE49-F238E27FC236}">
                <a16:creationId xmlns:a16="http://schemas.microsoft.com/office/drawing/2014/main" id="{5CEDFF79-CAAA-B30D-589C-46224EC4310C}"/>
              </a:ext>
            </a:extLst>
          </p:cNvPr>
          <p:cNvCxnSpPr>
            <a:cxnSpLocks/>
          </p:cNvCxnSpPr>
          <p:nvPr/>
        </p:nvCxnSpPr>
        <p:spPr>
          <a:xfrm>
            <a:off x="7196589" y="3792312"/>
            <a:ext cx="0" cy="2521123"/>
          </a:xfrm>
          <a:prstGeom prst="line">
            <a:avLst/>
          </a:prstGeom>
          <a:ln w="38100">
            <a:solidFill>
              <a:srgbClr val="E9DBD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Εικόνα 50">
            <a:extLst>
              <a:ext uri="{FF2B5EF4-FFF2-40B4-BE49-F238E27FC236}">
                <a16:creationId xmlns:a16="http://schemas.microsoft.com/office/drawing/2014/main" id="{628C1568-691D-C605-AFF3-1C301B2F8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94" y="3828661"/>
            <a:ext cx="2438399" cy="2438399"/>
          </a:xfrm>
          <a:prstGeom prst="rect">
            <a:avLst/>
          </a:prstGeom>
        </p:spPr>
      </p:pic>
      <p:pic>
        <p:nvPicPr>
          <p:cNvPr id="53" name="Εικόνα 52">
            <a:extLst>
              <a:ext uri="{FF2B5EF4-FFF2-40B4-BE49-F238E27FC236}">
                <a16:creationId xmlns:a16="http://schemas.microsoft.com/office/drawing/2014/main" id="{76417E85-3142-F05A-2E29-D84F40910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97147" y="3884882"/>
            <a:ext cx="2325955" cy="2325955"/>
          </a:xfrm>
          <a:prstGeom prst="rect">
            <a:avLst/>
          </a:prstGeom>
        </p:spPr>
      </p:pic>
      <p:pic>
        <p:nvPicPr>
          <p:cNvPr id="54" name="Εικόνα 53">
            <a:extLst>
              <a:ext uri="{FF2B5EF4-FFF2-40B4-BE49-F238E27FC236}">
                <a16:creationId xmlns:a16="http://schemas.microsoft.com/office/drawing/2014/main" id="{DF4E1B5F-D64E-E8CA-4ACB-18909A279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835" y="3981247"/>
            <a:ext cx="2159877" cy="2159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D6A4E-3D75-BD9E-ADC8-C110CE4548F1}"/>
              </a:ext>
            </a:extLst>
          </p:cNvPr>
          <p:cNvSpPr txBox="1"/>
          <p:nvPr/>
        </p:nvSpPr>
        <p:spPr>
          <a:xfrm>
            <a:off x="349748" y="6403092"/>
            <a:ext cx="57978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Hsieh, S. T., &amp; Woo, A. S. (2019). Pierre Robin Sequence. Clinics in plastic surgery</a:t>
            </a:r>
          </a:p>
        </p:txBody>
      </p:sp>
    </p:spTree>
    <p:extLst>
      <p:ext uri="{BB962C8B-B14F-4D97-AF65-F5344CB8AC3E}">
        <p14:creationId xmlns:p14="http://schemas.microsoft.com/office/powerpoint/2010/main" val="39224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393291" y="413941"/>
            <a:ext cx="909198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ΑΝΤΙΜΕΤΩΠΙΣΗ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25781" y="413941"/>
            <a:ext cx="99906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2999417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161572" y="2361870"/>
            <a:ext cx="4117421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8EA2484-7909-BD4B-25D5-F98EA4756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092" y="556756"/>
            <a:ext cx="681062" cy="681062"/>
          </a:xfrm>
          <a:prstGeom prst="rect">
            <a:avLst/>
          </a:prstGeom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BA0FF50E-2ACA-9D75-8110-CC3BF71C2A96}"/>
              </a:ext>
            </a:extLst>
          </p:cNvPr>
          <p:cNvSpPr/>
          <p:nvPr/>
        </p:nvSpPr>
        <p:spPr>
          <a:xfrm>
            <a:off x="393292" y="1548365"/>
            <a:ext cx="6532940" cy="477511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17859-29CD-B2A0-9801-218928282B63}"/>
              </a:ext>
            </a:extLst>
          </p:cNvPr>
          <p:cNvSpPr txBox="1"/>
          <p:nvPr/>
        </p:nvSpPr>
        <p:spPr>
          <a:xfrm>
            <a:off x="693203" y="1377634"/>
            <a:ext cx="6086167" cy="481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Σίτιση και φροντίδα νεογνού σε πρηνή θέση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Ρινοφαρυγγικός αεραγωγός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Ανάρτηση της κεφαλής με δίχτυ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Θερμιδική υποστήριξη (αυξημένο αναπνευστικό έργο)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Τραχειοστομία (σε βαριές περιπτώσεις)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Γλωσσοπηξία κατά </a:t>
            </a:r>
            <a:r>
              <a:rPr lang="en-US" dirty="0">
                <a:solidFill>
                  <a:srgbClr val="E9DBDD"/>
                </a:solidFill>
                <a:latin typeface="Bahnschrift" panose="020B0502040204020203" pitchFamily="34" charset="0"/>
              </a:rPr>
              <a:t>Douglas 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και </a:t>
            </a:r>
            <a:r>
              <a:rPr lang="en-US" dirty="0">
                <a:solidFill>
                  <a:srgbClr val="E9DBDD"/>
                </a:solidFill>
                <a:latin typeface="Bahnschrift" panose="020B0502040204020203" pitchFamily="34" charset="0"/>
              </a:rPr>
              <a:t>Duhamel</a:t>
            </a: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Διατατικός εφελκυσμός κάτω γνάθου</a:t>
            </a: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DA7EA03-E340-4F7D-BA28-7A7A16CC79EE}"/>
              </a:ext>
            </a:extLst>
          </p:cNvPr>
          <p:cNvSpPr/>
          <p:nvPr/>
        </p:nvSpPr>
        <p:spPr>
          <a:xfrm>
            <a:off x="7152373" y="1548365"/>
            <a:ext cx="3472476" cy="477511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25BD70C-8386-AD14-EF5F-E20147B0C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18944" r="5076" b="12753"/>
          <a:stretch/>
        </p:blipFill>
        <p:spPr bwMode="auto">
          <a:xfrm>
            <a:off x="7378911" y="1825295"/>
            <a:ext cx="3019401" cy="11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E6534F-6406-EA61-276A-3C6436064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911" y="3280148"/>
            <a:ext cx="3019400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3491AB-CD87-085F-6602-4A54C2A0B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7"/>
          <a:stretch/>
        </p:blipFill>
        <p:spPr bwMode="auto">
          <a:xfrm>
            <a:off x="7927824" y="4097099"/>
            <a:ext cx="1921574" cy="190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C121159-BE57-EF61-132C-8FFB4B7C5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0"/>
          <a:stretch/>
        </p:blipFill>
        <p:spPr bwMode="auto">
          <a:xfrm>
            <a:off x="7898378" y="1900165"/>
            <a:ext cx="1921573" cy="189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3805F-83F6-23E9-75BF-B0D31375C35B}"/>
              </a:ext>
            </a:extLst>
          </p:cNvPr>
          <p:cNvSpPr txBox="1"/>
          <p:nvPr/>
        </p:nvSpPr>
        <p:spPr>
          <a:xfrm>
            <a:off x="321547" y="6409796"/>
            <a:ext cx="113948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Bahnschrift" panose="020B0502040204020203" pitchFamily="34" charset="0"/>
              </a:rPr>
              <a:t>Scott, A. R., Tibesar, R. J., &amp; Sidman, J. D. (2012). Pierre Robin Sequence: evaluation, management, indications for surgery, and pitfalls. Otolaryngologic clinics of North America</a:t>
            </a:r>
          </a:p>
        </p:txBody>
      </p:sp>
    </p:spTree>
    <p:extLst>
      <p:ext uri="{BB962C8B-B14F-4D97-AF65-F5344CB8AC3E}">
        <p14:creationId xmlns:p14="http://schemas.microsoft.com/office/powerpoint/2010/main" val="325746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846174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ΨΥΧΟΓΕΝΗΣ ΣΥΡΙΓΜΟΣ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35613" y="474229"/>
            <a:ext cx="98923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8385006" y="3198724"/>
            <a:ext cx="5670554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5F058D4-79E1-C01B-BC50-6B0BFD46F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712" y="516317"/>
            <a:ext cx="793955" cy="793955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0B3F2383-D2EF-96C7-4C77-41DC01095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855" y="695318"/>
            <a:ext cx="494945" cy="49494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9ADB841-D1FA-EFF1-8001-49FE77F55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48" y="1612347"/>
            <a:ext cx="10120237" cy="4650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56C706-923D-02A1-7EE9-832F7F3F6DBA}"/>
              </a:ext>
            </a:extLst>
          </p:cNvPr>
          <p:cNvSpPr txBox="1"/>
          <p:nvPr/>
        </p:nvSpPr>
        <p:spPr>
          <a:xfrm>
            <a:off x="890232" y="1885583"/>
            <a:ext cx="97346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Συριγμός μη οργανικής αιτιολογίας (αρκετά σπάνια περίπτωση)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Συνηθέστερα σε κοπέλες εφηβικής ηλικίας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Εκλυτικοί παράγοντες: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στρες ,αγχωτικές καταστάσεις, απώλεια συγγενικού προσώπου, διαγνωσμένη κατάθλιψη, σχιζοφρένεια, PTSD, κρίσεις πανικού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Συνοδά συμπτώματα: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Δύσπνοια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Βήχας</a:t>
            </a:r>
          </a:p>
          <a:p>
            <a:pPr marL="742950" lvl="1" indent="-285750">
              <a:buFont typeface="Bahnschrift" panose="020B0502040204020203" pitchFamily="34" charset="0"/>
              <a:buChar char="–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Πόνος στο στήθος</a:t>
            </a:r>
          </a:p>
          <a:p>
            <a:pPr lvl="1"/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Αυξημένη πιθανότητα επανεμφάνισης επεισοδίων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0EE164B-20E4-2E01-E40B-C103887D2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320" y="3844519"/>
            <a:ext cx="2012391" cy="2012391"/>
          </a:xfrm>
          <a:prstGeom prst="rect">
            <a:avLst/>
          </a:prstGeom>
        </p:spPr>
      </p:pic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EBEE2B0-AEB0-2C93-C495-8946702B5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Γραφικό 29">
            <a:extLst>
              <a:ext uri="{FF2B5EF4-FFF2-40B4-BE49-F238E27FC236}">
                <a16:creationId xmlns:a16="http://schemas.microsoft.com/office/drawing/2014/main" id="{2680CB7D-232A-77C7-8386-D02386B56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42720" y="349250"/>
            <a:ext cx="9855200" cy="615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3148A5-4FB5-E9CB-1452-5FD91962CBC5}"/>
              </a:ext>
            </a:extLst>
          </p:cNvPr>
          <p:cNvSpPr txBox="1"/>
          <p:nvPr/>
        </p:nvSpPr>
        <p:spPr>
          <a:xfrm>
            <a:off x="570148" y="6306478"/>
            <a:ext cx="66657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Tilles, S. A. (2003). Vocal cord dysfunction in children and adolescents. Current Allergy and Asthma Reports</a:t>
            </a:r>
          </a:p>
        </p:txBody>
      </p:sp>
    </p:spTree>
    <p:extLst>
      <p:ext uri="{BB962C8B-B14F-4D97-AF65-F5344CB8AC3E}">
        <p14:creationId xmlns:p14="http://schemas.microsoft.com/office/powerpoint/2010/main" val="191446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846174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ΔΙΑΓΝΩΣΗ &amp; Α</a:t>
            </a: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ΝΤΙΜΕΤΩΠΙΣΗ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35613" y="474229"/>
            <a:ext cx="98923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30" y="1607575"/>
            <a:ext cx="5447070" cy="4776196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8385006" y="3198724"/>
            <a:ext cx="5670554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5F058D4-79E1-C01B-BC50-6B0BFD46F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712" y="516317"/>
            <a:ext cx="793955" cy="793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56C706-923D-02A1-7EE9-832F7F3F6DBA}"/>
              </a:ext>
            </a:extLst>
          </p:cNvPr>
          <p:cNvSpPr txBox="1"/>
          <p:nvPr/>
        </p:nvSpPr>
        <p:spPr>
          <a:xfrm>
            <a:off x="901770" y="2426517"/>
            <a:ext cx="50478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Φυσιολογικός λάρυγγας αλλά με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παράδοξη κινητικότητα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 φωνητικών χορδών (σ</a:t>
            </a:r>
            <a:r>
              <a:rPr lang="el-GR" sz="1800" kern="1200" dirty="0">
                <a:solidFill>
                  <a:srgbClr val="E9DBDD"/>
                </a:solidFill>
                <a:effectLst/>
                <a:latin typeface="Bahnschrift" panose="020B0502040204020203" pitchFamily="34" charset="0"/>
                <a:ea typeface="+mn-ea"/>
                <a:cs typeface="+mn-cs"/>
              </a:rPr>
              <a:t>ε έλεγχο με λαρυγγοσκόπιο)</a:t>
            </a:r>
          </a:p>
          <a:p>
            <a:endParaRPr lang="el-GR" sz="1800" kern="1200" dirty="0">
              <a:solidFill>
                <a:srgbClr val="E9DBDD"/>
              </a:solidFill>
              <a:effectLst/>
              <a:latin typeface="Bahnschrift" panose="020B0502040204020203" pitchFamily="34" charset="0"/>
              <a:ea typeface="+mn-ea"/>
              <a:cs typeface="+mn-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Μη ανταπόκριση σε εισπνεόμενα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στεροειδή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 και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β</a:t>
            </a:r>
            <a:r>
              <a:rPr lang="el-GR" baseline="-25000" dirty="0">
                <a:solidFill>
                  <a:srgbClr val="DE5876"/>
                </a:solidFill>
                <a:latin typeface="Bahnschrift" panose="020B0502040204020203" pitchFamily="34" charset="0"/>
              </a:rPr>
              <a:t>2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 διεγέρτες</a:t>
            </a:r>
          </a:p>
          <a:p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Βελτίωση συμπτωμάτων με χορήγηση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βενζοδιαζεπινών</a:t>
            </a:r>
          </a:p>
          <a:p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Διάγνωση </a:t>
            </a:r>
            <a:r>
              <a:rPr lang="el-GR" dirty="0">
                <a:solidFill>
                  <a:srgbClr val="DE5876"/>
                </a:solidFill>
                <a:latin typeface="Bahnschrift" panose="020B0502040204020203" pitchFamily="34" charset="0"/>
              </a:rPr>
              <a:t>εξ’ αποκλεισμού </a:t>
            </a:r>
            <a:r>
              <a:rPr lang="el-GR" dirty="0">
                <a:solidFill>
                  <a:srgbClr val="E9DBDD"/>
                </a:solidFill>
                <a:latin typeface="Bahnschrift" panose="020B0502040204020203" pitchFamily="34" charset="0"/>
              </a:rPr>
              <a:t>των οργανικών αιτιών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63107E8-A8B0-0FA1-F6AD-B0A8110862EA}"/>
              </a:ext>
            </a:extLst>
          </p:cNvPr>
          <p:cNvSpPr/>
          <p:nvPr/>
        </p:nvSpPr>
        <p:spPr>
          <a:xfrm>
            <a:off x="6358891" y="1607575"/>
            <a:ext cx="4265957" cy="4776196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675DB-8901-8582-A5B4-2621C1BDCE4F}"/>
              </a:ext>
            </a:extLst>
          </p:cNvPr>
          <p:cNvSpPr txBox="1"/>
          <p:nvPr/>
        </p:nvSpPr>
        <p:spPr>
          <a:xfrm>
            <a:off x="7108044" y="2426517"/>
            <a:ext cx="3140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Αποφυγή στρεσογόνων καταστάσεων</a:t>
            </a: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Ελεγχόμενη χρήση των βενζοδιαζεπινών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Ασκήσεις αναπνοής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3D77B-413B-63A5-B241-F4D66B1F3F5C}"/>
              </a:ext>
            </a:extLst>
          </p:cNvPr>
          <p:cNvSpPr txBox="1"/>
          <p:nvPr/>
        </p:nvSpPr>
        <p:spPr>
          <a:xfrm>
            <a:off x="1952227" y="1752233"/>
            <a:ext cx="2837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Διάγνωση</a:t>
            </a:r>
            <a:endParaRPr lang="en-US" sz="2000" b="1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5F142-B9D0-F0D7-F45C-69D830F67E84}"/>
              </a:ext>
            </a:extLst>
          </p:cNvPr>
          <p:cNvSpPr txBox="1"/>
          <p:nvPr/>
        </p:nvSpPr>
        <p:spPr>
          <a:xfrm>
            <a:off x="7108044" y="1785716"/>
            <a:ext cx="2837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Αντιμετώπιση</a:t>
            </a:r>
            <a:endParaRPr lang="en-US" sz="2000" b="1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66BDAE7E-24DC-6DA5-D418-63C6823AE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43444" y="4837258"/>
            <a:ext cx="1167096" cy="11670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B17AEF-D66F-5937-92B7-F0202DADFD6D}"/>
              </a:ext>
            </a:extLst>
          </p:cNvPr>
          <p:cNvSpPr txBox="1"/>
          <p:nvPr/>
        </p:nvSpPr>
        <p:spPr>
          <a:xfrm>
            <a:off x="-410548" y="6434954"/>
            <a:ext cx="97775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0" dirty="0">
                <a:effectLst/>
                <a:latin typeface="Bahnschrift" panose="020B0502040204020203" pitchFamily="34" charset="0"/>
              </a:rPr>
              <a:t>Wareing, M. J., &amp; Mitchell, D. (1997). Psychogenic stridor: diagnosis and management. </a:t>
            </a:r>
            <a:r>
              <a:rPr lang="en-US" sz="1050" b="1" i="1" dirty="0">
                <a:effectLst/>
                <a:latin typeface="Bahnschrift" panose="020B0502040204020203" pitchFamily="34" charset="0"/>
              </a:rPr>
              <a:t>Journal of accident &amp; emergency medicine</a:t>
            </a:r>
            <a:endParaRPr lang="en-US" sz="105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B31D2DB-DEA1-5C85-31A8-D4891EF65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BA91">
              <a:alpha val="94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F2AA520-E061-FCC4-FB7E-E2EA0A835242}"/>
              </a:ext>
            </a:extLst>
          </p:cNvPr>
          <p:cNvGrpSpPr>
            <a:grpSpLocks noChangeAspect="1"/>
          </p:cNvGrpSpPr>
          <p:nvPr/>
        </p:nvGrpSpPr>
        <p:grpSpPr>
          <a:xfrm>
            <a:off x="3933864" y="1119989"/>
            <a:ext cx="1318303" cy="4455067"/>
            <a:chOff x="4096024" y="1050061"/>
            <a:chExt cx="983779" cy="3324578"/>
          </a:xfrm>
        </p:grpSpPr>
        <p:sp>
          <p:nvSpPr>
            <p:cNvPr id="5" name="Οβάλ 4">
              <a:extLst>
                <a:ext uri="{FF2B5EF4-FFF2-40B4-BE49-F238E27FC236}">
                  <a16:creationId xmlns:a16="http://schemas.microsoft.com/office/drawing/2014/main" id="{E9008CE8-D9CC-A07E-94AC-349A09BB4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FC807F9F-7886-1630-C61C-B317DB384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Οβάλ 7">
              <a:extLst>
                <a:ext uri="{FF2B5EF4-FFF2-40B4-BE49-F238E27FC236}">
                  <a16:creationId xmlns:a16="http://schemas.microsoft.com/office/drawing/2014/main" id="{87E9169B-E50A-C789-BB93-26E48BD1D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4158A-895D-7B53-D4F4-2A9CF8C36B2C}"/>
              </a:ext>
            </a:extLst>
          </p:cNvPr>
          <p:cNvSpPr txBox="1"/>
          <p:nvPr/>
        </p:nvSpPr>
        <p:spPr>
          <a:xfrm>
            <a:off x="1894612" y="1330347"/>
            <a:ext cx="19561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Εισαγωγή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4F2EC-0C3D-74C3-0620-8A2689B43357}"/>
              </a:ext>
            </a:extLst>
          </p:cNvPr>
          <p:cNvSpPr txBox="1"/>
          <p:nvPr/>
        </p:nvSpPr>
        <p:spPr>
          <a:xfrm>
            <a:off x="8257523" y="1266385"/>
            <a:ext cx="23875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οξέος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4166F-7DA1-F371-C511-414205AB58FE}"/>
              </a:ext>
            </a:extLst>
          </p:cNvPr>
          <p:cNvSpPr txBox="1"/>
          <p:nvPr/>
        </p:nvSpPr>
        <p:spPr>
          <a:xfrm>
            <a:off x="1298457" y="2954753"/>
            <a:ext cx="28781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χρόνιου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C7972-4EE2-4F6F-5290-F62D868376C3}"/>
              </a:ext>
            </a:extLst>
          </p:cNvPr>
          <p:cNvSpPr txBox="1"/>
          <p:nvPr/>
        </p:nvSpPr>
        <p:spPr>
          <a:xfrm>
            <a:off x="7750179" y="3179751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Άλλα αίτια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F91638-DF34-176B-F760-99EFD3080E29}"/>
              </a:ext>
            </a:extLst>
          </p:cNvPr>
          <p:cNvSpPr txBox="1"/>
          <p:nvPr/>
        </p:nvSpPr>
        <p:spPr>
          <a:xfrm>
            <a:off x="1353416" y="4837315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Σύνοψη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04074-F67D-EAF1-1642-CBC5A679E028}"/>
              </a:ext>
            </a:extLst>
          </p:cNvPr>
          <p:cNvSpPr txBox="1"/>
          <p:nvPr/>
        </p:nvSpPr>
        <p:spPr>
          <a:xfrm>
            <a:off x="8243092" y="4913790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Βιβλιογραφία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21EB9E5C-CD7F-ABB6-8EC1-A28095FDB75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964971" y="1196464"/>
            <a:ext cx="1318303" cy="4455067"/>
            <a:chOff x="4096024" y="1050061"/>
            <a:chExt cx="983779" cy="3324578"/>
          </a:xfrm>
        </p:grpSpPr>
        <p:sp>
          <p:nvSpPr>
            <p:cNvPr id="13" name="Οβάλ 12">
              <a:extLst>
                <a:ext uri="{FF2B5EF4-FFF2-40B4-BE49-F238E27FC236}">
                  <a16:creationId xmlns:a16="http://schemas.microsoft.com/office/drawing/2014/main" id="{0D847A02-1F43-E043-8FD7-87596A37C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Οβάλ 25">
              <a:extLst>
                <a:ext uri="{FF2B5EF4-FFF2-40B4-BE49-F238E27FC236}">
                  <a16:creationId xmlns:a16="http://schemas.microsoft.com/office/drawing/2014/main" id="{397F8470-E56C-7A5E-40CC-73533CDFB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Οβάλ 26">
              <a:extLst>
                <a:ext uri="{FF2B5EF4-FFF2-40B4-BE49-F238E27FC236}">
                  <a16:creationId xmlns:a16="http://schemas.microsoft.com/office/drawing/2014/main" id="{5904250B-FFAE-F435-2F5C-B1008848F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Stridor_NP_OGG_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3FDEE2D-388C-046A-C35A-E17A4F62BA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6" end="5296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93" y="280524"/>
            <a:ext cx="487363" cy="487363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67798B9A-E2E7-2B57-C01C-3DA4376B8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86" y="261718"/>
            <a:ext cx="872898" cy="529531"/>
          </a:xfrm>
          <a:prstGeom prst="rect">
            <a:avLst/>
          </a:prstGeom>
        </p:spPr>
      </p:pic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6AA7CA53-7FE7-1222-C893-5BA472CD38A8}"/>
              </a:ext>
            </a:extLst>
          </p:cNvPr>
          <p:cNvGrpSpPr>
            <a:grpSpLocks noChangeAspect="1"/>
          </p:cNvGrpSpPr>
          <p:nvPr/>
        </p:nvGrpSpPr>
        <p:grpSpPr>
          <a:xfrm>
            <a:off x="4270159" y="2856936"/>
            <a:ext cx="1159344" cy="6979288"/>
            <a:chOff x="5562438" y="1342375"/>
            <a:chExt cx="982490" cy="5914621"/>
          </a:xfrm>
        </p:grpSpPr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id="{16FD673B-7676-9828-85B4-5FF7BD03A9D0}"/>
                </a:ext>
              </a:extLst>
            </p:cNvPr>
            <p:cNvSpPr/>
            <p:nvPr/>
          </p:nvSpPr>
          <p:spPr>
            <a:xfrm>
              <a:off x="5562438" y="2104103"/>
              <a:ext cx="982490" cy="5152893"/>
            </a:xfrm>
            <a:custGeom>
              <a:avLst/>
              <a:gdLst>
                <a:gd name="connsiteX0" fmla="*/ 395910 w 982490"/>
                <a:gd name="connsiteY0" fmla="*/ 0 h 4739149"/>
                <a:gd name="connsiteX1" fmla="*/ 22285 w 982490"/>
                <a:gd name="connsiteY1" fmla="*/ 1799303 h 4739149"/>
                <a:gd name="connsiteX2" fmla="*/ 976014 w 982490"/>
                <a:gd name="connsiteY2" fmla="*/ 2821858 h 4739149"/>
                <a:gd name="connsiteX3" fmla="*/ 366414 w 982490"/>
                <a:gd name="connsiteY3" fmla="*/ 4739149 h 47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490" h="4739149">
                  <a:moveTo>
                    <a:pt x="395910" y="0"/>
                  </a:moveTo>
                  <a:cubicBezTo>
                    <a:pt x="160755" y="664496"/>
                    <a:pt x="-74399" y="1328993"/>
                    <a:pt x="22285" y="1799303"/>
                  </a:cubicBezTo>
                  <a:cubicBezTo>
                    <a:pt x="118969" y="2269613"/>
                    <a:pt x="918659" y="2331884"/>
                    <a:pt x="976014" y="2821858"/>
                  </a:cubicBezTo>
                  <a:cubicBezTo>
                    <a:pt x="1033369" y="3311832"/>
                    <a:pt x="699891" y="4025490"/>
                    <a:pt x="366414" y="473914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A1446E3F-54E5-E0E9-F1FF-F37E8590CBBD}"/>
                </a:ext>
              </a:extLst>
            </p:cNvPr>
            <p:cNvGrpSpPr/>
            <p:nvPr/>
          </p:nvGrpSpPr>
          <p:grpSpPr>
            <a:xfrm>
              <a:off x="5563136" y="1342375"/>
              <a:ext cx="817325" cy="816154"/>
              <a:chOff x="958575" y="2117308"/>
              <a:chExt cx="817325" cy="816154"/>
            </a:xfrm>
          </p:grpSpPr>
          <p:grpSp>
            <p:nvGrpSpPr>
              <p:cNvPr id="3" name="Ομάδα 2">
                <a:extLst>
                  <a:ext uri="{FF2B5EF4-FFF2-40B4-BE49-F238E27FC236}">
                    <a16:creationId xmlns:a16="http://schemas.microsoft.com/office/drawing/2014/main" id="{3DD75208-D18C-8FAA-852B-68C499CD8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575" y="2117308"/>
                <a:ext cx="817325" cy="816154"/>
                <a:chOff x="1062522" y="1982412"/>
                <a:chExt cx="382820" cy="382272"/>
              </a:xfrm>
            </p:grpSpPr>
            <p:sp>
              <p:nvSpPr>
                <p:cNvPr id="10" name="Οβάλ 9">
                  <a:extLst>
                    <a:ext uri="{FF2B5EF4-FFF2-40B4-BE49-F238E27FC236}">
                      <a16:creationId xmlns:a16="http://schemas.microsoft.com/office/drawing/2014/main" id="{17E28F0C-62CD-DE1D-BB0E-D32C2BB26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62522" y="1982412"/>
                  <a:ext cx="382820" cy="38227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Οβάλ 10">
                  <a:extLst>
                    <a:ext uri="{FF2B5EF4-FFF2-40B4-BE49-F238E27FC236}">
                      <a16:creationId xmlns:a16="http://schemas.microsoft.com/office/drawing/2014/main" id="{8C51D218-479B-38BB-DCE4-952C6A3BF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9216" y="2014298"/>
                  <a:ext cx="324042" cy="32357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952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" name="Εικόνα 3">
                <a:extLst>
                  <a:ext uri="{FF2B5EF4-FFF2-40B4-BE49-F238E27FC236}">
                    <a16:creationId xmlns:a16="http://schemas.microsoft.com/office/drawing/2014/main" id="{042FC6DE-AB54-94DA-CCB4-9B98054E7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93" y="2241373"/>
                <a:ext cx="569935" cy="568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477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96296E-6 L 0.22317 0.01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87567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ΑΛΛΑ ΑΙΤΙΑ</a:t>
            </a:r>
            <a:endParaRPr kumimoji="0" lang="en-US" sz="3200" b="1" i="0" u="none" strike="noStrike" kern="1200" cap="none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65109" y="474229"/>
            <a:ext cx="959739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30" y="1624571"/>
            <a:ext cx="9975920" cy="475920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8382038" y="3201691"/>
            <a:ext cx="5676489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CAE1DEC-7780-4B51-9B80-5C4227DDD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545" y="557560"/>
            <a:ext cx="738589" cy="738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F6844-CEED-34D3-D377-B8BBFAA5421F}"/>
              </a:ext>
            </a:extLst>
          </p:cNvPr>
          <p:cNvSpPr txBox="1"/>
          <p:nvPr/>
        </p:nvSpPr>
        <p:spPr>
          <a:xfrm>
            <a:off x="979185" y="1786696"/>
            <a:ext cx="274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Ατρησία ρινικών χοανών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1EBAE-243F-19AE-8EB4-29C01109D856}"/>
              </a:ext>
            </a:extLst>
          </p:cNvPr>
          <p:cNvSpPr txBox="1"/>
          <p:nvPr/>
        </p:nvSpPr>
        <p:spPr>
          <a:xfrm>
            <a:off x="4170735" y="1786696"/>
            <a:ext cx="253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Θυρεογλωσσική κύστη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DD4D6-6B3B-D432-26AE-9B0B661D797A}"/>
              </a:ext>
            </a:extLst>
          </p:cNvPr>
          <p:cNvSpPr txBox="1"/>
          <p:nvPr/>
        </p:nvSpPr>
        <p:spPr>
          <a:xfrm>
            <a:off x="7150240" y="1786696"/>
            <a:ext cx="314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Λαρυγγοτραχειακή στένωση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ADA73-AF78-8F2A-58FF-9B3D9A0E3D45}"/>
              </a:ext>
            </a:extLst>
          </p:cNvPr>
          <p:cNvSpPr txBox="1"/>
          <p:nvPr/>
        </p:nvSpPr>
        <p:spPr>
          <a:xfrm>
            <a:off x="7625968" y="4169467"/>
            <a:ext cx="220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Λαρυγγικό θήλωμα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BB88AB-A1FF-D413-1EA1-1EECD1759540}"/>
              </a:ext>
            </a:extLst>
          </p:cNvPr>
          <p:cNvSpPr txBox="1"/>
          <p:nvPr/>
        </p:nvSpPr>
        <p:spPr>
          <a:xfrm>
            <a:off x="1318887" y="4169467"/>
            <a:ext cx="192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Κυστικό ύγρωμα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C6080-7724-9FCF-2F41-6F27E7DEE5CE}"/>
              </a:ext>
            </a:extLst>
          </p:cNvPr>
          <p:cNvSpPr txBox="1"/>
          <p:nvPr/>
        </p:nvSpPr>
        <p:spPr>
          <a:xfrm>
            <a:off x="3876095" y="4161707"/>
            <a:ext cx="314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Υπογλωττιδικό αιμαγγείωμα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01BED776-5F51-3A3B-A29F-15EDB4FD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230" y="2263405"/>
            <a:ext cx="1662677" cy="1596170"/>
          </a:xfrm>
          <a:prstGeom prst="rect">
            <a:avLst/>
          </a:prstGeom>
        </p:spPr>
      </p:pic>
      <p:pic>
        <p:nvPicPr>
          <p:cNvPr id="1028" name="Picture 4" descr="Understanding Thyroglossal Cysts | Saint Luke's Health System">
            <a:extLst>
              <a:ext uri="{FF2B5EF4-FFF2-40B4-BE49-F238E27FC236}">
                <a16:creationId xmlns:a16="http://schemas.microsoft.com/office/drawing/2014/main" id="{377923F4-5CDE-A824-EBE2-A94E58D1E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6"/>
          <a:stretch/>
        </p:blipFill>
        <p:spPr bwMode="auto">
          <a:xfrm>
            <a:off x="4170735" y="2301838"/>
            <a:ext cx="2537490" cy="15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84E1344C-2D9F-62CF-2CC5-0B7ED6A1D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680" y="2301838"/>
            <a:ext cx="3147090" cy="1617975"/>
          </a:xfrm>
          <a:prstGeom prst="rect">
            <a:avLst/>
          </a:prstGeom>
        </p:spPr>
      </p:pic>
      <p:pic>
        <p:nvPicPr>
          <p:cNvPr id="1030" name="Picture 6" descr="Cystic Hygroma - Department of Obstetrics and Gynecology Faculty of  Medicine Chiang Mai University">
            <a:extLst>
              <a:ext uri="{FF2B5EF4-FFF2-40B4-BE49-F238E27FC236}">
                <a16:creationId xmlns:a16="http://schemas.microsoft.com/office/drawing/2014/main" id="{CF5F79D8-AFBA-7F68-0619-700D37C7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74" y="4582814"/>
            <a:ext cx="1921100" cy="155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bglottic Hemangiomas | Children's Hospital of Philadelphia">
            <a:extLst>
              <a:ext uri="{FF2B5EF4-FFF2-40B4-BE49-F238E27FC236}">
                <a16:creationId xmlns:a16="http://schemas.microsoft.com/office/drawing/2014/main" id="{5C75AB1D-8962-CA68-7159-F5CD6BB1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70" y="4589061"/>
            <a:ext cx="2749535" cy="154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current Respiratory Papillomatosis (RRP)">
            <a:extLst>
              <a:ext uri="{FF2B5EF4-FFF2-40B4-BE49-F238E27FC236}">
                <a16:creationId xmlns:a16="http://schemas.microsoft.com/office/drawing/2014/main" id="{8F9B9489-7ED6-0366-4C11-5E520964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625" y="4653882"/>
            <a:ext cx="2509520" cy="1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BAEA8-EB8C-687C-E83D-33BE3A4B8124}"/>
              </a:ext>
            </a:extLst>
          </p:cNvPr>
          <p:cNvSpPr txBox="1"/>
          <p:nvPr/>
        </p:nvSpPr>
        <p:spPr>
          <a:xfrm>
            <a:off x="604355" y="6424594"/>
            <a:ext cx="63492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Leung, A. K. (1999, November 15). Diagnosis of stridor in children. AAFP.</a:t>
            </a:r>
          </a:p>
        </p:txBody>
      </p:sp>
    </p:spTree>
    <p:extLst>
      <p:ext uri="{BB962C8B-B14F-4D97-AF65-F5344CB8AC3E}">
        <p14:creationId xmlns:p14="http://schemas.microsoft.com/office/powerpoint/2010/main" val="27206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B31D2DB-DEA1-5C85-31A8-D4891EF65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BA91">
              <a:alpha val="94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F2AA520-E061-FCC4-FB7E-E2EA0A835242}"/>
              </a:ext>
            </a:extLst>
          </p:cNvPr>
          <p:cNvGrpSpPr>
            <a:grpSpLocks noChangeAspect="1"/>
          </p:cNvGrpSpPr>
          <p:nvPr/>
        </p:nvGrpSpPr>
        <p:grpSpPr>
          <a:xfrm>
            <a:off x="3933864" y="1119989"/>
            <a:ext cx="1318303" cy="4455067"/>
            <a:chOff x="4096024" y="1050061"/>
            <a:chExt cx="983779" cy="3324578"/>
          </a:xfrm>
        </p:grpSpPr>
        <p:sp>
          <p:nvSpPr>
            <p:cNvPr id="5" name="Οβάλ 4">
              <a:extLst>
                <a:ext uri="{FF2B5EF4-FFF2-40B4-BE49-F238E27FC236}">
                  <a16:creationId xmlns:a16="http://schemas.microsoft.com/office/drawing/2014/main" id="{E9008CE8-D9CC-A07E-94AC-349A09BB4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FC807F9F-7886-1630-C61C-B317DB384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Οβάλ 7">
              <a:extLst>
                <a:ext uri="{FF2B5EF4-FFF2-40B4-BE49-F238E27FC236}">
                  <a16:creationId xmlns:a16="http://schemas.microsoft.com/office/drawing/2014/main" id="{87E9169B-E50A-C789-BB93-26E48BD1D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4158A-895D-7B53-D4F4-2A9CF8C36B2C}"/>
              </a:ext>
            </a:extLst>
          </p:cNvPr>
          <p:cNvSpPr txBox="1"/>
          <p:nvPr/>
        </p:nvSpPr>
        <p:spPr>
          <a:xfrm>
            <a:off x="1894612" y="1330347"/>
            <a:ext cx="19561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Εισαγωγή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4F2EC-0C3D-74C3-0620-8A2689B43357}"/>
              </a:ext>
            </a:extLst>
          </p:cNvPr>
          <p:cNvSpPr txBox="1"/>
          <p:nvPr/>
        </p:nvSpPr>
        <p:spPr>
          <a:xfrm>
            <a:off x="8257523" y="1266385"/>
            <a:ext cx="23875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οξέος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4166F-7DA1-F371-C511-414205AB58FE}"/>
              </a:ext>
            </a:extLst>
          </p:cNvPr>
          <p:cNvSpPr txBox="1"/>
          <p:nvPr/>
        </p:nvSpPr>
        <p:spPr>
          <a:xfrm>
            <a:off x="1298457" y="2954753"/>
            <a:ext cx="28781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χρόνιου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C7972-4EE2-4F6F-5290-F62D868376C3}"/>
              </a:ext>
            </a:extLst>
          </p:cNvPr>
          <p:cNvSpPr txBox="1"/>
          <p:nvPr/>
        </p:nvSpPr>
        <p:spPr>
          <a:xfrm>
            <a:off x="7750179" y="3179751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Άλλα αίτια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F91638-DF34-176B-F760-99EFD3080E29}"/>
              </a:ext>
            </a:extLst>
          </p:cNvPr>
          <p:cNvSpPr txBox="1"/>
          <p:nvPr/>
        </p:nvSpPr>
        <p:spPr>
          <a:xfrm>
            <a:off x="1353416" y="4837315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Σύνοψη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04074-F67D-EAF1-1642-CBC5A679E028}"/>
              </a:ext>
            </a:extLst>
          </p:cNvPr>
          <p:cNvSpPr txBox="1"/>
          <p:nvPr/>
        </p:nvSpPr>
        <p:spPr>
          <a:xfrm>
            <a:off x="8243092" y="4913790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Βιβλιογραφία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21EB9E5C-CD7F-ABB6-8EC1-A28095FDB75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964971" y="1196464"/>
            <a:ext cx="1318303" cy="4455067"/>
            <a:chOff x="4096024" y="1050061"/>
            <a:chExt cx="983779" cy="3324578"/>
          </a:xfrm>
        </p:grpSpPr>
        <p:sp>
          <p:nvSpPr>
            <p:cNvPr id="13" name="Οβάλ 12">
              <a:extLst>
                <a:ext uri="{FF2B5EF4-FFF2-40B4-BE49-F238E27FC236}">
                  <a16:creationId xmlns:a16="http://schemas.microsoft.com/office/drawing/2014/main" id="{0D847A02-1F43-E043-8FD7-87596A37C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Οβάλ 25">
              <a:extLst>
                <a:ext uri="{FF2B5EF4-FFF2-40B4-BE49-F238E27FC236}">
                  <a16:creationId xmlns:a16="http://schemas.microsoft.com/office/drawing/2014/main" id="{397F8470-E56C-7A5E-40CC-73533CDFB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Οβάλ 26">
              <a:extLst>
                <a:ext uri="{FF2B5EF4-FFF2-40B4-BE49-F238E27FC236}">
                  <a16:creationId xmlns:a16="http://schemas.microsoft.com/office/drawing/2014/main" id="{5904250B-FFAE-F435-2F5C-B1008848F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Stridor_NP_OGG_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3FDEE2D-388C-046A-C35A-E17A4F62BA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6" end="5296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93" y="280524"/>
            <a:ext cx="487363" cy="487363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67798B9A-E2E7-2B57-C01C-3DA4376B8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86" y="261718"/>
            <a:ext cx="872898" cy="529531"/>
          </a:xfrm>
          <a:prstGeom prst="rect">
            <a:avLst/>
          </a:prstGeom>
        </p:spPr>
      </p:pic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6AA7CA53-7FE7-1222-C893-5BA472CD38A8}"/>
              </a:ext>
            </a:extLst>
          </p:cNvPr>
          <p:cNvGrpSpPr>
            <a:grpSpLocks noChangeAspect="1"/>
          </p:cNvGrpSpPr>
          <p:nvPr/>
        </p:nvGrpSpPr>
        <p:grpSpPr>
          <a:xfrm>
            <a:off x="7001199" y="2935089"/>
            <a:ext cx="1159344" cy="6979288"/>
            <a:chOff x="5562438" y="1342375"/>
            <a:chExt cx="982490" cy="5914621"/>
          </a:xfrm>
        </p:grpSpPr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id="{16FD673B-7676-9828-85B4-5FF7BD03A9D0}"/>
                </a:ext>
              </a:extLst>
            </p:cNvPr>
            <p:cNvSpPr/>
            <p:nvPr/>
          </p:nvSpPr>
          <p:spPr>
            <a:xfrm>
              <a:off x="5562438" y="2104103"/>
              <a:ext cx="982490" cy="5152893"/>
            </a:xfrm>
            <a:custGeom>
              <a:avLst/>
              <a:gdLst>
                <a:gd name="connsiteX0" fmla="*/ 395910 w 982490"/>
                <a:gd name="connsiteY0" fmla="*/ 0 h 4739149"/>
                <a:gd name="connsiteX1" fmla="*/ 22285 w 982490"/>
                <a:gd name="connsiteY1" fmla="*/ 1799303 h 4739149"/>
                <a:gd name="connsiteX2" fmla="*/ 976014 w 982490"/>
                <a:gd name="connsiteY2" fmla="*/ 2821858 h 4739149"/>
                <a:gd name="connsiteX3" fmla="*/ 366414 w 982490"/>
                <a:gd name="connsiteY3" fmla="*/ 4739149 h 47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490" h="4739149">
                  <a:moveTo>
                    <a:pt x="395910" y="0"/>
                  </a:moveTo>
                  <a:cubicBezTo>
                    <a:pt x="160755" y="664496"/>
                    <a:pt x="-74399" y="1328993"/>
                    <a:pt x="22285" y="1799303"/>
                  </a:cubicBezTo>
                  <a:cubicBezTo>
                    <a:pt x="118969" y="2269613"/>
                    <a:pt x="918659" y="2331884"/>
                    <a:pt x="976014" y="2821858"/>
                  </a:cubicBezTo>
                  <a:cubicBezTo>
                    <a:pt x="1033369" y="3311832"/>
                    <a:pt x="699891" y="4025490"/>
                    <a:pt x="366414" y="473914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A1446E3F-54E5-E0E9-F1FF-F37E8590CBBD}"/>
                </a:ext>
              </a:extLst>
            </p:cNvPr>
            <p:cNvGrpSpPr/>
            <p:nvPr/>
          </p:nvGrpSpPr>
          <p:grpSpPr>
            <a:xfrm>
              <a:off x="5563136" y="1342375"/>
              <a:ext cx="817325" cy="816154"/>
              <a:chOff x="958575" y="2117308"/>
              <a:chExt cx="817325" cy="816154"/>
            </a:xfrm>
          </p:grpSpPr>
          <p:grpSp>
            <p:nvGrpSpPr>
              <p:cNvPr id="3" name="Ομάδα 2">
                <a:extLst>
                  <a:ext uri="{FF2B5EF4-FFF2-40B4-BE49-F238E27FC236}">
                    <a16:creationId xmlns:a16="http://schemas.microsoft.com/office/drawing/2014/main" id="{3DD75208-D18C-8FAA-852B-68C499CD8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575" y="2117308"/>
                <a:ext cx="817325" cy="816154"/>
                <a:chOff x="1062522" y="1982412"/>
                <a:chExt cx="382820" cy="382272"/>
              </a:xfrm>
            </p:grpSpPr>
            <p:sp>
              <p:nvSpPr>
                <p:cNvPr id="10" name="Οβάλ 9">
                  <a:extLst>
                    <a:ext uri="{FF2B5EF4-FFF2-40B4-BE49-F238E27FC236}">
                      <a16:creationId xmlns:a16="http://schemas.microsoft.com/office/drawing/2014/main" id="{17E28F0C-62CD-DE1D-BB0E-D32C2BB26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62522" y="1982412"/>
                  <a:ext cx="382820" cy="38227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Οβάλ 10">
                  <a:extLst>
                    <a:ext uri="{FF2B5EF4-FFF2-40B4-BE49-F238E27FC236}">
                      <a16:creationId xmlns:a16="http://schemas.microsoft.com/office/drawing/2014/main" id="{8C51D218-479B-38BB-DCE4-952C6A3BF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9216" y="2014298"/>
                  <a:ext cx="324042" cy="32357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952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" name="Εικόνα 3">
                <a:extLst>
                  <a:ext uri="{FF2B5EF4-FFF2-40B4-BE49-F238E27FC236}">
                    <a16:creationId xmlns:a16="http://schemas.microsoft.com/office/drawing/2014/main" id="{042FC6DE-AB54-94DA-CCB4-9B98054E7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93" y="2241373"/>
                <a:ext cx="569935" cy="568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425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4.44444E-6 L -0.24921 0.24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977366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600" normalizeH="0" baseline="0" noProof="0" dirty="0">
                <a:ln w="0">
                  <a:noFill/>
                </a:ln>
                <a:solidFill>
                  <a:srgbClr val="F5E7E9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ΣΥΝΟΨΗ</a:t>
            </a:r>
            <a:endParaRPr kumimoji="0" lang="en-US" sz="40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766805" y="474229"/>
            <a:ext cx="858043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29" y="1722891"/>
            <a:ext cx="9975921" cy="466087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8385006" y="3198724"/>
            <a:ext cx="5670554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46DB007-083B-B412-2188-6434A1B73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638" y="513770"/>
            <a:ext cx="858042" cy="858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DFB5D-31AF-B5EB-B71D-1DDC56650E7F}"/>
              </a:ext>
            </a:extLst>
          </p:cNvPr>
          <p:cNvSpPr txBox="1"/>
          <p:nvPr/>
        </p:nvSpPr>
        <p:spPr>
          <a:xfrm>
            <a:off x="1008899" y="2160504"/>
            <a:ext cx="95274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Ο </a:t>
            </a:r>
            <a:r>
              <a:rPr lang="el-GR" sz="2000" b="1" dirty="0">
                <a:solidFill>
                  <a:srgbClr val="DE5876"/>
                </a:solidFill>
                <a:latin typeface="Bahnschrift" panose="020B0502040204020203" pitchFamily="34" charset="0"/>
              </a:rPr>
              <a:t>εισπνευστικός συριγμός </a:t>
            </a: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αποτελεί έναν μουσικό ήχο υψηλής συχνότητας, προκαλούμενο από τη στροβιλώδη ροή αέρα δια μέσω μιας περιοχής του ανώτερου αεραγωγού, στενωμένης ή μερικώς αποφραγμένης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Συχνότερη αιτία: </a:t>
            </a:r>
            <a:r>
              <a:rPr lang="el-GR" sz="2000" b="1" dirty="0">
                <a:solidFill>
                  <a:srgbClr val="DE5876"/>
                </a:solidFill>
                <a:latin typeface="Bahnschrift" panose="020B0502040204020203" pitchFamily="34" charset="0"/>
              </a:rPr>
              <a:t>Λαρυγγομαλακία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Πολλές παθολογικές οντότητες (χρόνιες και οξείες) προκαλούν το φαινόμενο του εισπνευστικού συριγμού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E9DBDD"/>
                </a:solidFill>
                <a:latin typeface="Bahnschrift" panose="020B0502040204020203" pitchFamily="34" charset="0"/>
              </a:rPr>
              <a:t>Ανάλογα με την υποκείμενη παθολογία καλείται ο παιδίατρος να προβεί σε άμεσες ενέργειες αποφυγής κινδύνου και σε δευτερεύουσες ενέργειες αντιμετώπισης της νόσου που προκαλεί το συριγμό</a:t>
            </a:r>
            <a:endParaRPr lang="en-US" sz="2000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B31D2DB-DEA1-5C85-31A8-D4891EF65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BA91">
              <a:alpha val="94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F2AA520-E061-FCC4-FB7E-E2EA0A835242}"/>
              </a:ext>
            </a:extLst>
          </p:cNvPr>
          <p:cNvGrpSpPr>
            <a:grpSpLocks noChangeAspect="1"/>
          </p:cNvGrpSpPr>
          <p:nvPr/>
        </p:nvGrpSpPr>
        <p:grpSpPr>
          <a:xfrm>
            <a:off x="3933864" y="1119989"/>
            <a:ext cx="1318303" cy="4455067"/>
            <a:chOff x="4096024" y="1050061"/>
            <a:chExt cx="983779" cy="3324578"/>
          </a:xfrm>
        </p:grpSpPr>
        <p:sp>
          <p:nvSpPr>
            <p:cNvPr id="5" name="Οβάλ 4">
              <a:extLst>
                <a:ext uri="{FF2B5EF4-FFF2-40B4-BE49-F238E27FC236}">
                  <a16:creationId xmlns:a16="http://schemas.microsoft.com/office/drawing/2014/main" id="{E9008CE8-D9CC-A07E-94AC-349A09BB4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FC807F9F-7886-1630-C61C-B317DB384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Οβάλ 7">
              <a:extLst>
                <a:ext uri="{FF2B5EF4-FFF2-40B4-BE49-F238E27FC236}">
                  <a16:creationId xmlns:a16="http://schemas.microsoft.com/office/drawing/2014/main" id="{87E9169B-E50A-C789-BB93-26E48BD1D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4158A-895D-7B53-D4F4-2A9CF8C36B2C}"/>
              </a:ext>
            </a:extLst>
          </p:cNvPr>
          <p:cNvSpPr txBox="1"/>
          <p:nvPr/>
        </p:nvSpPr>
        <p:spPr>
          <a:xfrm>
            <a:off x="1894612" y="1330347"/>
            <a:ext cx="19561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Εισαγωγή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4F2EC-0C3D-74C3-0620-8A2689B43357}"/>
              </a:ext>
            </a:extLst>
          </p:cNvPr>
          <p:cNvSpPr txBox="1"/>
          <p:nvPr/>
        </p:nvSpPr>
        <p:spPr>
          <a:xfrm>
            <a:off x="8257523" y="1266385"/>
            <a:ext cx="23875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οξέος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4166F-7DA1-F371-C511-414205AB58FE}"/>
              </a:ext>
            </a:extLst>
          </p:cNvPr>
          <p:cNvSpPr txBox="1"/>
          <p:nvPr/>
        </p:nvSpPr>
        <p:spPr>
          <a:xfrm>
            <a:off x="1298457" y="2954753"/>
            <a:ext cx="28781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χρόνιου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C7972-4EE2-4F6F-5290-F62D868376C3}"/>
              </a:ext>
            </a:extLst>
          </p:cNvPr>
          <p:cNvSpPr txBox="1"/>
          <p:nvPr/>
        </p:nvSpPr>
        <p:spPr>
          <a:xfrm>
            <a:off x="7750179" y="3179751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Άλλα αίτια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F91638-DF34-176B-F760-99EFD3080E29}"/>
              </a:ext>
            </a:extLst>
          </p:cNvPr>
          <p:cNvSpPr txBox="1"/>
          <p:nvPr/>
        </p:nvSpPr>
        <p:spPr>
          <a:xfrm>
            <a:off x="1353416" y="4837315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Σύνοψη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04074-F67D-EAF1-1642-CBC5A679E028}"/>
              </a:ext>
            </a:extLst>
          </p:cNvPr>
          <p:cNvSpPr txBox="1"/>
          <p:nvPr/>
        </p:nvSpPr>
        <p:spPr>
          <a:xfrm>
            <a:off x="8243092" y="4913790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Βιβλιογραφία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21EB9E5C-CD7F-ABB6-8EC1-A28095FDB75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964971" y="1196464"/>
            <a:ext cx="1318303" cy="4455067"/>
            <a:chOff x="4096024" y="1050061"/>
            <a:chExt cx="983779" cy="3324578"/>
          </a:xfrm>
        </p:grpSpPr>
        <p:sp>
          <p:nvSpPr>
            <p:cNvPr id="13" name="Οβάλ 12">
              <a:extLst>
                <a:ext uri="{FF2B5EF4-FFF2-40B4-BE49-F238E27FC236}">
                  <a16:creationId xmlns:a16="http://schemas.microsoft.com/office/drawing/2014/main" id="{0D847A02-1F43-E043-8FD7-87596A37C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Οβάλ 25">
              <a:extLst>
                <a:ext uri="{FF2B5EF4-FFF2-40B4-BE49-F238E27FC236}">
                  <a16:creationId xmlns:a16="http://schemas.microsoft.com/office/drawing/2014/main" id="{397F8470-E56C-7A5E-40CC-73533CDFB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Οβάλ 26">
              <a:extLst>
                <a:ext uri="{FF2B5EF4-FFF2-40B4-BE49-F238E27FC236}">
                  <a16:creationId xmlns:a16="http://schemas.microsoft.com/office/drawing/2014/main" id="{5904250B-FFAE-F435-2F5C-B1008848F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Stridor_NP_OGG_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3FDEE2D-388C-046A-C35A-E17A4F62BA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6" end="5296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93" y="280524"/>
            <a:ext cx="487363" cy="487363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67798B9A-E2E7-2B57-C01C-3DA4376B8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86" y="261718"/>
            <a:ext cx="872898" cy="529531"/>
          </a:xfrm>
          <a:prstGeom prst="rect">
            <a:avLst/>
          </a:prstGeom>
        </p:spPr>
      </p:pic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6AA7CA53-7FE7-1222-C893-5BA472CD38A8}"/>
              </a:ext>
            </a:extLst>
          </p:cNvPr>
          <p:cNvGrpSpPr>
            <a:grpSpLocks noChangeAspect="1"/>
          </p:cNvGrpSpPr>
          <p:nvPr/>
        </p:nvGrpSpPr>
        <p:grpSpPr>
          <a:xfrm>
            <a:off x="3957214" y="4587035"/>
            <a:ext cx="1159344" cy="6979288"/>
            <a:chOff x="5562438" y="1342375"/>
            <a:chExt cx="982490" cy="5914621"/>
          </a:xfrm>
        </p:grpSpPr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id="{16FD673B-7676-9828-85B4-5FF7BD03A9D0}"/>
                </a:ext>
              </a:extLst>
            </p:cNvPr>
            <p:cNvSpPr/>
            <p:nvPr/>
          </p:nvSpPr>
          <p:spPr>
            <a:xfrm>
              <a:off x="5562438" y="2104103"/>
              <a:ext cx="982490" cy="5152893"/>
            </a:xfrm>
            <a:custGeom>
              <a:avLst/>
              <a:gdLst>
                <a:gd name="connsiteX0" fmla="*/ 395910 w 982490"/>
                <a:gd name="connsiteY0" fmla="*/ 0 h 4739149"/>
                <a:gd name="connsiteX1" fmla="*/ 22285 w 982490"/>
                <a:gd name="connsiteY1" fmla="*/ 1799303 h 4739149"/>
                <a:gd name="connsiteX2" fmla="*/ 976014 w 982490"/>
                <a:gd name="connsiteY2" fmla="*/ 2821858 h 4739149"/>
                <a:gd name="connsiteX3" fmla="*/ 366414 w 982490"/>
                <a:gd name="connsiteY3" fmla="*/ 4739149 h 47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490" h="4739149">
                  <a:moveTo>
                    <a:pt x="395910" y="0"/>
                  </a:moveTo>
                  <a:cubicBezTo>
                    <a:pt x="160755" y="664496"/>
                    <a:pt x="-74399" y="1328993"/>
                    <a:pt x="22285" y="1799303"/>
                  </a:cubicBezTo>
                  <a:cubicBezTo>
                    <a:pt x="118969" y="2269613"/>
                    <a:pt x="918659" y="2331884"/>
                    <a:pt x="976014" y="2821858"/>
                  </a:cubicBezTo>
                  <a:cubicBezTo>
                    <a:pt x="1033369" y="3311832"/>
                    <a:pt x="699891" y="4025490"/>
                    <a:pt x="366414" y="473914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A1446E3F-54E5-E0E9-F1FF-F37E8590CBBD}"/>
                </a:ext>
              </a:extLst>
            </p:cNvPr>
            <p:cNvGrpSpPr/>
            <p:nvPr/>
          </p:nvGrpSpPr>
          <p:grpSpPr>
            <a:xfrm>
              <a:off x="5563136" y="1342375"/>
              <a:ext cx="817325" cy="816154"/>
              <a:chOff x="958575" y="2117308"/>
              <a:chExt cx="817325" cy="816154"/>
            </a:xfrm>
          </p:grpSpPr>
          <p:grpSp>
            <p:nvGrpSpPr>
              <p:cNvPr id="3" name="Ομάδα 2">
                <a:extLst>
                  <a:ext uri="{FF2B5EF4-FFF2-40B4-BE49-F238E27FC236}">
                    <a16:creationId xmlns:a16="http://schemas.microsoft.com/office/drawing/2014/main" id="{3DD75208-D18C-8FAA-852B-68C499CD8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575" y="2117308"/>
                <a:ext cx="817325" cy="816154"/>
                <a:chOff x="1062522" y="1982412"/>
                <a:chExt cx="382820" cy="382272"/>
              </a:xfrm>
            </p:grpSpPr>
            <p:sp>
              <p:nvSpPr>
                <p:cNvPr id="10" name="Οβάλ 9">
                  <a:extLst>
                    <a:ext uri="{FF2B5EF4-FFF2-40B4-BE49-F238E27FC236}">
                      <a16:creationId xmlns:a16="http://schemas.microsoft.com/office/drawing/2014/main" id="{17E28F0C-62CD-DE1D-BB0E-D32C2BB26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62522" y="1982412"/>
                  <a:ext cx="382820" cy="38227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Οβάλ 10">
                  <a:extLst>
                    <a:ext uri="{FF2B5EF4-FFF2-40B4-BE49-F238E27FC236}">
                      <a16:creationId xmlns:a16="http://schemas.microsoft.com/office/drawing/2014/main" id="{8C51D218-479B-38BB-DCE4-952C6A3BF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9216" y="2014298"/>
                  <a:ext cx="324042" cy="32357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952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" name="Εικόνα 3">
                <a:extLst>
                  <a:ext uri="{FF2B5EF4-FFF2-40B4-BE49-F238E27FC236}">
                    <a16:creationId xmlns:a16="http://schemas.microsoft.com/office/drawing/2014/main" id="{042FC6DE-AB54-94DA-CCB4-9B98054E7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93" y="2241373"/>
                <a:ext cx="569935" cy="568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81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3.7037E-6 L 0.27382 0.0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1057965" y="476846"/>
            <a:ext cx="7739049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ΑΣ ΜΙΛΗΣΟΥΜΕ «ΦΥΣΙΚΑ»</a:t>
            </a:r>
            <a:endParaRPr lang="en-US" sz="4400" b="1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8937523" y="476846"/>
            <a:ext cx="115113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0F6DF1F-4AC4-14D5-4DA8-CE14B671B5B0}"/>
              </a:ext>
            </a:extLst>
          </p:cNvPr>
          <p:cNvSpPr/>
          <p:nvPr/>
        </p:nvSpPr>
        <p:spPr>
          <a:xfrm>
            <a:off x="1057964" y="1672901"/>
            <a:ext cx="9030689" cy="4555654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CF2B8B45-E30F-2755-4BBC-003C494029DE}"/>
              </a:ext>
            </a:extLst>
          </p:cNvPr>
          <p:cNvSpPr/>
          <p:nvPr/>
        </p:nvSpPr>
        <p:spPr>
          <a:xfrm rot="5400000">
            <a:off x="7888887" y="2983409"/>
            <a:ext cx="5751708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2470760-82D4-AD2E-A7AD-F27474486E23}"/>
              </a:ext>
            </a:extLst>
          </p:cNvPr>
          <p:cNvSpPr>
            <a:spLocks/>
          </p:cNvSpPr>
          <p:nvPr/>
        </p:nvSpPr>
        <p:spPr>
          <a:xfrm rot="5400000">
            <a:off x="10096436" y="1034370"/>
            <a:ext cx="1336605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D67AA-680C-1197-2E90-9D5A68EF8054}"/>
              </a:ext>
            </a:extLst>
          </p:cNvPr>
          <p:cNvSpPr txBox="1"/>
          <p:nvPr/>
        </p:nvSpPr>
        <p:spPr>
          <a:xfrm>
            <a:off x="1384393" y="2108283"/>
            <a:ext cx="8514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Νόμος Poisseule, για τη ροή των ρευστών: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Νόμος </a:t>
            </a:r>
            <a:r>
              <a:rPr lang="en-US" b="1" dirty="0">
                <a:solidFill>
                  <a:srgbClr val="E9DBDD"/>
                </a:solidFill>
                <a:latin typeface="Bahnschrift" panose="020B0502040204020203" pitchFamily="34" charset="0"/>
              </a:rPr>
              <a:t>Bernoulli</a:t>
            </a: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:  </a:t>
            </a:r>
            <a:endParaRPr lang="el-GR" sz="18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8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8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135B2BF-7A13-9BBC-9048-E7CB4A9C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953" y="579648"/>
            <a:ext cx="731520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2370B0-94F6-2F57-9418-21A3969625BD}"/>
              </a:ext>
            </a:extLst>
          </p:cNvPr>
          <p:cNvSpPr txBox="1"/>
          <p:nvPr/>
        </p:nvSpPr>
        <p:spPr>
          <a:xfrm>
            <a:off x="1667681" y="2820028"/>
            <a:ext cx="819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«</a:t>
            </a:r>
            <a:r>
              <a:rPr lang="en-US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O </a:t>
            </a:r>
            <a:r>
              <a:rPr lang="el-GR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ρυθμός ροής </a:t>
            </a:r>
            <a:r>
              <a:rPr lang="en-US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(Q)</a:t>
            </a:r>
            <a:r>
              <a:rPr lang="el-GR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 ενός αερίου είναι ανάλογος της τέταρτης δύναμης της ακτίνας </a:t>
            </a:r>
            <a:r>
              <a:rPr lang="en-US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(r)</a:t>
            </a:r>
            <a:r>
              <a:rPr lang="el-GR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 του σωλήνα και συνεπώς με την μεταβολή της ακτίνας του</a:t>
            </a:r>
            <a:r>
              <a:rPr lang="en-US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 </a:t>
            </a:r>
            <a:r>
              <a:rPr lang="el-GR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αεραγωγού επέρχεται εκθετική μεταβολή της ροής»</a:t>
            </a:r>
            <a:endParaRPr lang="en-US" sz="1800" b="1" i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endParaRPr lang="en-US" b="1" i="1" dirty="0">
              <a:solidFill>
                <a:srgbClr val="DE58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8AEFB-0AEB-EE83-E867-67B92C51C1BE}"/>
              </a:ext>
            </a:extLst>
          </p:cNvPr>
          <p:cNvSpPr txBox="1"/>
          <p:nvPr/>
        </p:nvSpPr>
        <p:spPr>
          <a:xfrm>
            <a:off x="1667681" y="5028225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«Κατά την ροή ενός υγρού, η πίεση είναι μικρή στα σημεία όπου η ταχύτητα είναι μεγάλη και αντιστρόφως, η πίεση αυξάνεται στα σημεία όπου η ταχύτητα του υγρού παρατηρείται ελαττωμένη»</a:t>
            </a:r>
          </a:p>
          <a:p>
            <a:endParaRPr lang="en-US" b="1" i="1" dirty="0">
              <a:solidFill>
                <a:srgbClr val="DE587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00FCE8-842F-DACD-E751-BCAC63931974}"/>
                  </a:ext>
                </a:extLst>
              </p:cNvPr>
              <p:cNvSpPr txBox="1"/>
              <p:nvPr/>
            </p:nvSpPr>
            <p:spPr>
              <a:xfrm>
                <a:off x="5882640" y="1931457"/>
                <a:ext cx="2132470" cy="654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1" i="0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l-GR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l-GR" b="1" i="1" smtClean="0">
                                  <a:solidFill>
                                    <a:srgbClr val="E9DBD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E9DBDD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E9DBDD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</m:num>
                        <m:den>
                          <m: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𝒏𝑳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E9DBDD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00FCE8-842F-DACD-E751-BCAC63931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640" y="1931457"/>
                <a:ext cx="2132470" cy="6545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080605-30BB-6BDB-7B80-22AF8432CF08}"/>
                  </a:ext>
                </a:extLst>
              </p:cNvPr>
              <p:cNvSpPr txBox="1"/>
              <p:nvPr/>
            </p:nvSpPr>
            <p:spPr>
              <a:xfrm>
                <a:off x="2195786" y="4158360"/>
                <a:ext cx="6064835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l-GR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sSup>
                        <m:sSupPr>
                          <m:ctrlPr>
                            <a:rPr lang="el-GR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E9DBDD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𝒈𝒉</m:t>
                      </m:r>
                      <m:r>
                        <a:rPr lang="en-US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E9DBDD"/>
                          </a:solidFill>
                          <a:latin typeface="Cambria Math" panose="02040503050406030204" pitchFamily="18" charset="0"/>
                        </a:rPr>
                        <m:t>𝒄𝒐𝒏𝒔𝒕𝒂𝒏𝒕</m:t>
                      </m:r>
                    </m:oMath>
                  </m:oMathPara>
                </a14:m>
                <a:endParaRPr lang="en-US" b="1" dirty="0">
                  <a:solidFill>
                    <a:srgbClr val="E9DBDD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080605-30BB-6BDB-7B80-22AF8432C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86" y="4158360"/>
                <a:ext cx="6064835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1B952CA-E832-7B90-62BD-7CFAD54CC86F}"/>
              </a:ext>
            </a:extLst>
          </p:cNvPr>
          <p:cNvSpPr txBox="1"/>
          <p:nvPr/>
        </p:nvSpPr>
        <p:spPr>
          <a:xfrm>
            <a:off x="1057964" y="6360153"/>
            <a:ext cx="58352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Ida, J. B., &amp; Thompson, D. M. (2014). Pediatric stridor. Otolaryngologic clinics of North America.</a:t>
            </a:r>
          </a:p>
        </p:txBody>
      </p:sp>
    </p:spTree>
    <p:extLst>
      <p:ext uri="{BB962C8B-B14F-4D97-AF65-F5344CB8AC3E}">
        <p14:creationId xmlns:p14="http://schemas.microsoft.com/office/powerpoint/2010/main" val="422536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79319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000" b="1" spc="600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ΒΙΒΛΙΟΓΡΑΦΙΑ</a:t>
            </a:r>
            <a:endParaRPr kumimoji="0" lang="en-US" sz="40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582629" y="474229"/>
            <a:ext cx="104222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30" y="1612491"/>
            <a:ext cx="9975920" cy="4878744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11780" y="3113439"/>
            <a:ext cx="6017009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10235231" y="1348497"/>
            <a:ext cx="197009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19FFBB8-B792-2AF4-D7F6-B5BBC4E1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592233"/>
            <a:ext cx="717755" cy="717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BA813-1FCB-A567-A774-0CDDA37803A6}"/>
              </a:ext>
            </a:extLst>
          </p:cNvPr>
          <p:cNvSpPr txBox="1"/>
          <p:nvPr/>
        </p:nvSpPr>
        <p:spPr>
          <a:xfrm>
            <a:off x="884019" y="1704712"/>
            <a:ext cx="950574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Ida, J. B., &amp; Thompson, D. M. (2014). Pediatric stridor. Otolaryngologic clinics of North America, 47(5), 795–819.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https://doi.org/10.1016/j.otc.2014.06.005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Cathain, E. O. (2022, October 17). Upper Airway obstruction. StatPearls - NCBI Bookshelf.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https://www.ncbi.nlm.nih.gov/books/NBK564399/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Moreddu, E., Montero, M., Gilain, L., Triglia, J., &amp; Nicollas, R. (2020). Inspiratory stridor of newborns and infants admitted to a paediatric ENT outpatient clinic: diagnostic approach and therapeutic outcome. European Journal of Pediatrics.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https://doi.org/10.1007/s00431-020-03858-3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Themes, U. (2020, March 31). Stertor and Stridor. Ento Key.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https://entokey.com/stertor-and-stridor/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Shade. (2021). Stridor in Children – Diagnostic Algorithm and treatment. Manual of Medicine.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https://manualofmedicine.com/topics/emergency-acute-medicine/stridor-in-children-diagnostic-algorithm-and-treatment/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Bluher, A. E., &amp; Darrow, D. H. (2019). Stridor in the newborn. Pediatric Clinics of North America, 66(2), 475–488.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https://doi.org/10.1016/j.pcl.2018.12.013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Sicari, V. (2023, July 9). Stridor. StatPearls - NCBI Bookshelf.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https://www.ncbi.nlm.nih.gov/books/NBK525995/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Baiu, I., &amp; Melendez, E. (2019). Croup. JAMA, 321(16), 1642. </a:t>
            </a:r>
            <a:r>
              <a:rPr lang="pt-BR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https://doi.org/10.1001/jama.2019.2013</a:t>
            </a:r>
            <a:endParaRPr lang="pt-BR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Smith, D. K., McDermott, A. J., &amp; Sullivan, J. F. (2018). Croup: Diagnosis and Management. American family physician, 97(9), 575–580.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Medzcool. (2020, October 14). Sounds of croup (Laryngotracheitis) - Lung sounds - MEDZCOOL [Video]. YouTube.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https://www.youtube.com/watch?v=C1q6ATkMtm0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Branche, A., &amp; Falsey, A. R. (2016). Parainfluenza virus infection. Seminars in Respiratory and Critical Care Medicine, 37(04), 538–554.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https://doi.org/10.1055/s-0036-1584798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79319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000" b="1" spc="600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ΒΙΒΛΙΟΓΡΑΦΙΑ</a:t>
            </a:r>
            <a:endParaRPr kumimoji="0" lang="en-US" sz="40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582629" y="474229"/>
            <a:ext cx="104222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30" y="1612491"/>
            <a:ext cx="9975920" cy="4868696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16804" y="3108415"/>
            <a:ext cx="6006961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9260543" y="2323186"/>
            <a:ext cx="3919479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19FFBB8-B792-2AF4-D7F6-B5BBC4E1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592233"/>
            <a:ext cx="717755" cy="717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BA813-1FCB-A567-A774-0CDDA37803A6}"/>
              </a:ext>
            </a:extLst>
          </p:cNvPr>
          <p:cNvSpPr txBox="1"/>
          <p:nvPr/>
        </p:nvSpPr>
        <p:spPr>
          <a:xfrm>
            <a:off x="884019" y="1707450"/>
            <a:ext cx="950574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§"/>
            </a:pPr>
            <a:r>
              <a:rPr lang="en-US" sz="1100" b="1" kern="1200" dirty="0">
                <a:solidFill>
                  <a:srgbClr val="E9DBDD"/>
                </a:solidFill>
                <a:effectLst/>
                <a:latin typeface="Bahnschrift" panose="020B0502040204020203" pitchFamily="34" charset="0"/>
              </a:rPr>
              <a:t>Bjornson, C., &amp; Johnson, D. W. (2013). Croup in children. Canadian Medical Association Journal, 185(15), 1317–1323. </a:t>
            </a:r>
            <a:r>
              <a:rPr lang="en-US" sz="1100" b="1" kern="1200" dirty="0">
                <a:solidFill>
                  <a:srgbClr val="DE5876"/>
                </a:solidFill>
                <a:effectLst/>
                <a:latin typeface="Bahnschrif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https://doi.org/10.1503/cmaj.121645</a:t>
            </a:r>
            <a:endParaRPr lang="en-US" sz="1100" b="1" kern="1200" dirty="0">
              <a:solidFill>
                <a:srgbClr val="DE5876"/>
              </a:solidFill>
              <a:effectLst/>
              <a:latin typeface="Bahnschrift" panose="020B0502040204020203" pitchFamily="34" charset="0"/>
            </a:endParaRPr>
          </a:p>
          <a:p>
            <a:pPr marL="17145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100"/>
              <a:buFont typeface="Wingdings" panose="05000000000000000000" pitchFamily="2" charset="2"/>
              <a:buChar char="§"/>
            </a:pPr>
            <a:endParaRPr lang="en-US" sz="1100" dirty="0">
              <a:effectLst/>
              <a:latin typeface="Bahnschrift" panose="020B0502040204020203" pitchFamily="34" charset="0"/>
            </a:endParaRPr>
          </a:p>
          <a:p>
            <a:pPr marL="173736" indent="-173736" algn="l" rtl="0" eaLnBrk="1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b="1" kern="1200" dirty="0">
                <a:solidFill>
                  <a:srgbClr val="E9DBDD"/>
                </a:solidFill>
                <a:effectLst/>
                <a:latin typeface="Bahnschrift" panose="020B0502040204020203" pitchFamily="34" charset="0"/>
              </a:rPr>
              <a:t>Antón-Pacheco, J. L., Martín-Alelú, R., López, M. J. M., Morante, R., Merino-Mateo, L., Barrero, S., Castilla, R., Cano, I., García, A., Gómez, A., &amp; Luna-Paredes, M. C. (2021). Foreign body aspiration in children: Treatment timing and related complications. International Journal of Pediatric Otorhinolaryngology, 144, 110690. </a:t>
            </a:r>
            <a:r>
              <a:rPr lang="en-US" sz="1100" b="1" kern="1200" dirty="0">
                <a:solidFill>
                  <a:srgbClr val="DE5876"/>
                </a:solidFill>
                <a:effectLst/>
                <a:latin typeface="Bahnschrif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https://doi.org/10.1016/j.ijporl.2021.110690</a:t>
            </a:r>
            <a:endParaRPr lang="en-US" sz="1100" b="1" kern="1200" dirty="0">
              <a:solidFill>
                <a:srgbClr val="DE5876"/>
              </a:solidFill>
              <a:effectLst/>
              <a:latin typeface="Bahnschrift" panose="020B0502040204020203" pitchFamily="34" charset="0"/>
            </a:endParaRPr>
          </a:p>
          <a:p>
            <a:pPr marL="173736" indent="-173736" algn="l" rtl="0" eaLnBrk="1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100" dirty="0">
              <a:effectLst/>
              <a:latin typeface="Bahnschrift" panose="020B0502040204020203" pitchFamily="34" charset="0"/>
            </a:endParaRPr>
          </a:p>
          <a:p>
            <a:pPr marL="173736" indent="-173736" algn="l" rtl="0" eaLnBrk="1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b="1" kern="1200" dirty="0">
                <a:solidFill>
                  <a:srgbClr val="E9DBDD"/>
                </a:solidFill>
                <a:effectLst/>
                <a:latin typeface="Bahnschrift" panose="020B0502040204020203" pitchFamily="34" charset="0"/>
              </a:rPr>
              <a:t>Pietraś, A., Markiewicz, M., &amp; Mielnik–Niedzielska, G. (2021). Rigid bronchoscopy in Foreign Body Aspiration diagnosis and treatment in children. Children (Basel), 8(12), 1206. </a:t>
            </a:r>
            <a:r>
              <a:rPr lang="en-US" sz="1100" b="1" kern="1200" dirty="0">
                <a:solidFill>
                  <a:srgbClr val="DE5876"/>
                </a:solidFill>
                <a:effectLst/>
                <a:latin typeface="Bahnschrift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https://doi.org/10.3390/children8121206</a:t>
            </a:r>
            <a:endParaRPr lang="en-US" sz="1100" b="1" kern="1200" dirty="0">
              <a:solidFill>
                <a:srgbClr val="DE5876"/>
              </a:solidFill>
              <a:effectLst/>
              <a:latin typeface="Bahnschrift" panose="020B0502040204020203" pitchFamily="34" charset="0"/>
            </a:endParaRPr>
          </a:p>
          <a:p>
            <a:pPr marL="173736" indent="-173736" algn="l" rtl="0" eaLnBrk="1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100" b="1" kern="1200" dirty="0">
              <a:solidFill>
                <a:srgbClr val="E9DBDD"/>
              </a:solidFill>
              <a:effectLst/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Australia, A. (n.d.). Algorithms | The choking child.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https://www.apls.org.au/algorithm-choking-child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LaryngoMalacia | Iowa Head and neck protocols. (n.d.-b).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https://medicine.uiowa.edu/iowaprotocols/laryngomalacia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Jain, D., &amp; Jain, S. (2022). Management of stridor in severe Laryngomalacia: a review article. Cureus.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https://doi.org/10.7759/cureus.29585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Ayari, S., Aubertin, G., Girschig, H., Van Den Abbeele, T., &amp; Mondain, M. (2012). Pathophysiology and diagnostic approach to laryngomalacia in infants. European annals of otorhinolaryngology, head and neck diseases, 129(5), 257–263.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https://doi.org/10.1016/j.anorl.2012.03.005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King, E. F., &amp; Blumin, J. H. (2009). Vocal cord paralysis in children. Current opinion in otolaryngology &amp; head and neck surgery, 17(6), 483–487.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https://doi.org/10.1097/MOO.0b013e328331b77e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Garcia-Lopez, I., Peñorrocha-Teres, J., Perez-Ortin, M., Cerpa, M., Rabanal, I., &amp; Gavilan, J. (2013). Paediatric vocal fold paralysis. Acta otorrinolaringologica espanola, 64(4), 283–288.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https://doi.org/10.1016/j.otorri.2013.02.004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Daya, H., Hosni, A., Bejar-Solar, I., Evans, J. N., &amp; Bailey, C. M. (2000). Pediatric vocal fold paralysis: a long-term retrospective study. Archives of otolaryngology--head &amp; neck surgery, 126(1), 21–25.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https://doi.org/10.1001/archotol.126.1.21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3736" indent="-173736" algn="l" rtl="0" eaLnBrk="1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dirty="0">
              <a:effectLst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0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648930" y="474229"/>
            <a:ext cx="879319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000" b="1" spc="600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ΒΙΒΛΙΟΓΡΑΦΙΑ</a:t>
            </a:r>
            <a:endParaRPr kumimoji="0" lang="en-US" sz="40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582629" y="474229"/>
            <a:ext cx="104222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0"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49D9097-A40C-51DE-D41E-5C0F44241AFF}"/>
              </a:ext>
            </a:extLst>
          </p:cNvPr>
          <p:cNvSpPr/>
          <p:nvPr/>
        </p:nvSpPr>
        <p:spPr>
          <a:xfrm>
            <a:off x="648930" y="1612491"/>
            <a:ext cx="9975920" cy="477128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5E7E9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37C71E-D7E9-848A-1F40-96CA92F9A446}"/>
              </a:ext>
            </a:extLst>
          </p:cNvPr>
          <p:cNvSpPr/>
          <p:nvPr/>
        </p:nvSpPr>
        <p:spPr>
          <a:xfrm rot="5400000">
            <a:off x="8265513" y="3059705"/>
            <a:ext cx="5909543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AA4C32-6D9A-AB05-B580-9ED16E25F49B}"/>
              </a:ext>
            </a:extLst>
          </p:cNvPr>
          <p:cNvSpPr>
            <a:spLocks/>
          </p:cNvSpPr>
          <p:nvPr/>
        </p:nvSpPr>
        <p:spPr>
          <a:xfrm rot="5400000">
            <a:off x="8385006" y="3198724"/>
            <a:ext cx="5670554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19FFBB8-B792-2AF4-D7F6-B5BBC4E1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592233"/>
            <a:ext cx="717755" cy="717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BA813-1FCB-A567-A774-0CDDA37803A6}"/>
              </a:ext>
            </a:extLst>
          </p:cNvPr>
          <p:cNvSpPr txBox="1"/>
          <p:nvPr/>
        </p:nvSpPr>
        <p:spPr>
          <a:xfrm>
            <a:off x="1044793" y="1805358"/>
            <a:ext cx="95057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Baxter, D., &amp; Shanks, A. L. (2023). Pierre Robin Syndrome. In StatPearls. StatPearls Publishing.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Professional, C. C. M. (n.d.-b). Pierre Robin Syndrome. Cleveland Clinic.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https://my.clevelandclinic.org/health/diseases/21863-pierre-robin-syndrome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Hsieh, S. T., &amp; Woo, A. S. (2019). Pierre Robin Sequence. Clinics in plastic surgery, 46(2), 249–259.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https://doi.org/10.1016/j.cps.2018.11.010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Scott, A. R., Tibesar, R. J., &amp; Sidman, J. D. (2012). Pierre Robin Sequence: evaluation, management, indications for surgery, and pitfalls. Otolaryngologic clinics of North America, 45(3), 695–ix.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https://doi.org/10.1016/j.otc.2012.03.007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Tilles S. A. (2003). Vocal cord dysfunction in children and adolescents. Current allergy and asthma reports, 3(6), 467–472.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https://doi.org/10.1007/s11882-003-0056-z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Wareing, M. J., &amp; Mitchell, D. (1997). Psychogenic stridor: diagnosis and management. Journal of accident &amp; emergency medicine, 14(5), 330–332.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https://doi.org/10.1136/emj.14.5.330</a:t>
            </a:r>
            <a:endParaRPr lang="en-US" sz="1100" b="1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E9DBDD"/>
                </a:solidFill>
                <a:latin typeface="Bahnschrift" panose="020B0502040204020203" pitchFamily="34" charset="0"/>
              </a:rPr>
              <a:t>Leung, A. K. (1999b, November 15). Diagnosis of stridor in children. AAFP. </a:t>
            </a:r>
            <a:r>
              <a:rPr lang="en-US" sz="1100" b="1" dirty="0">
                <a:solidFill>
                  <a:srgbClr val="DE5876"/>
                </a:solidFill>
                <a:latin typeface="Bahnschrift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https://www.aafp.org/pubs/afp/issues/1999/1115/p2289.html</a:t>
            </a:r>
            <a:endParaRPr lang="en-US" sz="1100" dirty="0">
              <a:solidFill>
                <a:srgbClr val="DE5876"/>
              </a:solidFill>
              <a:latin typeface="Bahnschrift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730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B31D2DB-DEA1-5C85-31A8-D4891EF65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BA91">
              <a:alpha val="94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F2AA520-E061-FCC4-FB7E-E2EA0A835242}"/>
              </a:ext>
            </a:extLst>
          </p:cNvPr>
          <p:cNvGrpSpPr>
            <a:grpSpLocks noChangeAspect="1"/>
          </p:cNvGrpSpPr>
          <p:nvPr/>
        </p:nvGrpSpPr>
        <p:grpSpPr>
          <a:xfrm>
            <a:off x="3933864" y="1119989"/>
            <a:ext cx="1318303" cy="4455067"/>
            <a:chOff x="4096024" y="1050061"/>
            <a:chExt cx="983779" cy="3324578"/>
          </a:xfrm>
        </p:grpSpPr>
        <p:sp>
          <p:nvSpPr>
            <p:cNvPr id="5" name="Οβάλ 4">
              <a:extLst>
                <a:ext uri="{FF2B5EF4-FFF2-40B4-BE49-F238E27FC236}">
                  <a16:creationId xmlns:a16="http://schemas.microsoft.com/office/drawing/2014/main" id="{E9008CE8-D9CC-A07E-94AC-349A09BB4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FC807F9F-7886-1630-C61C-B317DB384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Οβάλ 7">
              <a:extLst>
                <a:ext uri="{FF2B5EF4-FFF2-40B4-BE49-F238E27FC236}">
                  <a16:creationId xmlns:a16="http://schemas.microsoft.com/office/drawing/2014/main" id="{87E9169B-E50A-C789-BB93-26E48BD1D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24158A-895D-7B53-D4F4-2A9CF8C36B2C}"/>
              </a:ext>
            </a:extLst>
          </p:cNvPr>
          <p:cNvSpPr txBox="1"/>
          <p:nvPr/>
        </p:nvSpPr>
        <p:spPr>
          <a:xfrm>
            <a:off x="1894612" y="1330347"/>
            <a:ext cx="19561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Εισαγωγή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4F2EC-0C3D-74C3-0620-8A2689B43357}"/>
              </a:ext>
            </a:extLst>
          </p:cNvPr>
          <p:cNvSpPr txBox="1"/>
          <p:nvPr/>
        </p:nvSpPr>
        <p:spPr>
          <a:xfrm>
            <a:off x="8257523" y="1266385"/>
            <a:ext cx="23875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οξέος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4166F-7DA1-F371-C511-414205AB58FE}"/>
              </a:ext>
            </a:extLst>
          </p:cNvPr>
          <p:cNvSpPr txBox="1"/>
          <p:nvPr/>
        </p:nvSpPr>
        <p:spPr>
          <a:xfrm>
            <a:off x="1298457" y="2954753"/>
            <a:ext cx="28781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Αίτια χρόνιου συριγμού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8C7972-4EE2-4F6F-5290-F62D868376C3}"/>
              </a:ext>
            </a:extLst>
          </p:cNvPr>
          <p:cNvSpPr txBox="1"/>
          <p:nvPr/>
        </p:nvSpPr>
        <p:spPr>
          <a:xfrm>
            <a:off x="7750179" y="3179751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Άλλα αίτια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F91638-DF34-176B-F760-99EFD3080E29}"/>
              </a:ext>
            </a:extLst>
          </p:cNvPr>
          <p:cNvSpPr txBox="1"/>
          <p:nvPr/>
        </p:nvSpPr>
        <p:spPr>
          <a:xfrm>
            <a:off x="1353416" y="4837315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i="1" dirty="0">
                <a:solidFill>
                  <a:prstClr val="black"/>
                </a:solidFill>
                <a:latin typeface="Bahnschrift" panose="020B0502040204020203" pitchFamily="34" charset="0"/>
              </a:rPr>
              <a:t>Σύνοψη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04074-F67D-EAF1-1642-CBC5A679E028}"/>
              </a:ext>
            </a:extLst>
          </p:cNvPr>
          <p:cNvSpPr txBox="1"/>
          <p:nvPr/>
        </p:nvSpPr>
        <p:spPr>
          <a:xfrm>
            <a:off x="8243092" y="4913790"/>
            <a:ext cx="284426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Βιβλιογραφία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21EB9E5C-CD7F-ABB6-8EC1-A28095FDB75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964971" y="1196464"/>
            <a:ext cx="1318303" cy="4455067"/>
            <a:chOff x="4096024" y="1050061"/>
            <a:chExt cx="983779" cy="3324578"/>
          </a:xfrm>
        </p:grpSpPr>
        <p:sp>
          <p:nvSpPr>
            <p:cNvPr id="13" name="Οβάλ 12">
              <a:extLst>
                <a:ext uri="{FF2B5EF4-FFF2-40B4-BE49-F238E27FC236}">
                  <a16:creationId xmlns:a16="http://schemas.microsoft.com/office/drawing/2014/main" id="{0D847A02-1F43-E043-8FD7-87596A37C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3627" y="1050061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Οβάλ 25">
              <a:extLst>
                <a:ext uri="{FF2B5EF4-FFF2-40B4-BE49-F238E27FC236}">
                  <a16:creationId xmlns:a16="http://schemas.microsoft.com/office/drawing/2014/main" id="{397F8470-E56C-7A5E-40CC-73533CDFB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162" y="2324240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Οβάλ 26">
              <a:extLst>
                <a:ext uri="{FF2B5EF4-FFF2-40B4-BE49-F238E27FC236}">
                  <a16:creationId xmlns:a16="http://schemas.microsoft.com/office/drawing/2014/main" id="{5904250B-FFAE-F435-2F5C-B1008848F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6024" y="3618083"/>
              <a:ext cx="757641" cy="75655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Stridor_NP_OGG_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3FDEE2D-388C-046A-C35A-E17A4F62BA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46" end="5296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93" y="280524"/>
            <a:ext cx="487363" cy="487363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67798B9A-E2E7-2B57-C01C-3DA4376B8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86" y="261718"/>
            <a:ext cx="872898" cy="529531"/>
          </a:xfrm>
          <a:prstGeom prst="rect">
            <a:avLst/>
          </a:prstGeom>
          <a:ln>
            <a:noFill/>
          </a:ln>
        </p:spPr>
      </p:pic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6AA7CA53-7FE7-1222-C893-5BA472CD38A8}"/>
              </a:ext>
            </a:extLst>
          </p:cNvPr>
          <p:cNvGrpSpPr>
            <a:grpSpLocks noChangeAspect="1"/>
          </p:cNvGrpSpPr>
          <p:nvPr/>
        </p:nvGrpSpPr>
        <p:grpSpPr>
          <a:xfrm>
            <a:off x="7292416" y="4667212"/>
            <a:ext cx="1159344" cy="6979288"/>
            <a:chOff x="5562438" y="1342375"/>
            <a:chExt cx="982490" cy="5914621"/>
          </a:xfrm>
        </p:grpSpPr>
        <p:sp>
          <p:nvSpPr>
            <p:cNvPr id="38" name="Ελεύθερη σχεδίαση: Σχήμα 37">
              <a:extLst>
                <a:ext uri="{FF2B5EF4-FFF2-40B4-BE49-F238E27FC236}">
                  <a16:creationId xmlns:a16="http://schemas.microsoft.com/office/drawing/2014/main" id="{16FD673B-7676-9828-85B4-5FF7BD03A9D0}"/>
                </a:ext>
              </a:extLst>
            </p:cNvPr>
            <p:cNvSpPr/>
            <p:nvPr/>
          </p:nvSpPr>
          <p:spPr>
            <a:xfrm>
              <a:off x="5562438" y="2104103"/>
              <a:ext cx="982490" cy="5152893"/>
            </a:xfrm>
            <a:custGeom>
              <a:avLst/>
              <a:gdLst>
                <a:gd name="connsiteX0" fmla="*/ 395910 w 982490"/>
                <a:gd name="connsiteY0" fmla="*/ 0 h 4739149"/>
                <a:gd name="connsiteX1" fmla="*/ 22285 w 982490"/>
                <a:gd name="connsiteY1" fmla="*/ 1799303 h 4739149"/>
                <a:gd name="connsiteX2" fmla="*/ 976014 w 982490"/>
                <a:gd name="connsiteY2" fmla="*/ 2821858 h 4739149"/>
                <a:gd name="connsiteX3" fmla="*/ 366414 w 982490"/>
                <a:gd name="connsiteY3" fmla="*/ 4739149 h 47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490" h="4739149">
                  <a:moveTo>
                    <a:pt x="395910" y="0"/>
                  </a:moveTo>
                  <a:cubicBezTo>
                    <a:pt x="160755" y="664496"/>
                    <a:pt x="-74399" y="1328993"/>
                    <a:pt x="22285" y="1799303"/>
                  </a:cubicBezTo>
                  <a:cubicBezTo>
                    <a:pt x="118969" y="2269613"/>
                    <a:pt x="918659" y="2331884"/>
                    <a:pt x="976014" y="2821858"/>
                  </a:cubicBezTo>
                  <a:cubicBezTo>
                    <a:pt x="1033369" y="3311832"/>
                    <a:pt x="699891" y="4025490"/>
                    <a:pt x="366414" y="473914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A1446E3F-54E5-E0E9-F1FF-F37E8590CBBD}"/>
                </a:ext>
              </a:extLst>
            </p:cNvPr>
            <p:cNvGrpSpPr/>
            <p:nvPr/>
          </p:nvGrpSpPr>
          <p:grpSpPr>
            <a:xfrm>
              <a:off x="5563136" y="1342375"/>
              <a:ext cx="817325" cy="816154"/>
              <a:chOff x="958575" y="2117308"/>
              <a:chExt cx="817325" cy="816154"/>
            </a:xfrm>
          </p:grpSpPr>
          <p:grpSp>
            <p:nvGrpSpPr>
              <p:cNvPr id="3" name="Ομάδα 2">
                <a:extLst>
                  <a:ext uri="{FF2B5EF4-FFF2-40B4-BE49-F238E27FC236}">
                    <a16:creationId xmlns:a16="http://schemas.microsoft.com/office/drawing/2014/main" id="{3DD75208-D18C-8FAA-852B-68C499CD8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575" y="2117308"/>
                <a:ext cx="817325" cy="816154"/>
                <a:chOff x="1062522" y="1982412"/>
                <a:chExt cx="382820" cy="382272"/>
              </a:xfrm>
            </p:grpSpPr>
            <p:sp>
              <p:nvSpPr>
                <p:cNvPr id="10" name="Οβάλ 9">
                  <a:extLst>
                    <a:ext uri="{FF2B5EF4-FFF2-40B4-BE49-F238E27FC236}">
                      <a16:creationId xmlns:a16="http://schemas.microsoft.com/office/drawing/2014/main" id="{17E28F0C-62CD-DE1D-BB0E-D32C2BB26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62522" y="1982412"/>
                  <a:ext cx="382820" cy="38227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Οβάλ 10">
                  <a:extLst>
                    <a:ext uri="{FF2B5EF4-FFF2-40B4-BE49-F238E27FC236}">
                      <a16:creationId xmlns:a16="http://schemas.microsoft.com/office/drawing/2014/main" id="{8C51D218-479B-38BB-DCE4-952C6A3BF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9216" y="2014298"/>
                  <a:ext cx="324042" cy="32357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952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" name="Εικόνα 3">
                <a:extLst>
                  <a:ext uri="{FF2B5EF4-FFF2-40B4-BE49-F238E27FC236}">
                    <a16:creationId xmlns:a16="http://schemas.microsoft.com/office/drawing/2014/main" id="{042FC6DE-AB54-94DA-CCB4-9B98054E7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93" y="2241373"/>
                <a:ext cx="569935" cy="568025"/>
              </a:xfrm>
              <a:prstGeom prst="rect">
                <a:avLst/>
              </a:prstGeom>
            </p:spPr>
          </p:pic>
        </p:grp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60DA6CE5-AD67-F86C-ECEE-06B6E25B4C2F}"/>
              </a:ext>
            </a:extLst>
          </p:cNvPr>
          <p:cNvGrpSpPr>
            <a:grpSpLocks noChangeAspect="1"/>
          </p:cNvGrpSpPr>
          <p:nvPr/>
        </p:nvGrpSpPr>
        <p:grpSpPr>
          <a:xfrm>
            <a:off x="7293240" y="4673609"/>
            <a:ext cx="964448" cy="963067"/>
            <a:chOff x="958575" y="2117308"/>
            <a:chExt cx="817325" cy="816154"/>
          </a:xfrm>
        </p:grpSpPr>
        <p:grpSp>
          <p:nvGrpSpPr>
            <p:cNvPr id="14" name="Ομάδα 13">
              <a:extLst>
                <a:ext uri="{FF2B5EF4-FFF2-40B4-BE49-F238E27FC236}">
                  <a16:creationId xmlns:a16="http://schemas.microsoft.com/office/drawing/2014/main" id="{C62FA904-8312-EE61-FD90-4E952DB376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8575" y="2117308"/>
              <a:ext cx="817325" cy="816154"/>
              <a:chOff x="1062522" y="1982412"/>
              <a:chExt cx="382820" cy="382272"/>
            </a:xfrm>
          </p:grpSpPr>
          <p:sp>
            <p:nvSpPr>
              <p:cNvPr id="16" name="Οβάλ 15">
                <a:extLst>
                  <a:ext uri="{FF2B5EF4-FFF2-40B4-BE49-F238E27FC236}">
                    <a16:creationId xmlns:a16="http://schemas.microsoft.com/office/drawing/2014/main" id="{F5EE11E8-0309-680C-9681-BC7AB725C8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522" y="1982412"/>
                <a:ext cx="382820" cy="38227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Οβάλ 16">
                <a:extLst>
                  <a:ext uri="{FF2B5EF4-FFF2-40B4-BE49-F238E27FC236}">
                    <a16:creationId xmlns:a16="http://schemas.microsoft.com/office/drawing/2014/main" id="{71595FB3-B105-1B47-DAB8-F48A4E0C66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9216" y="2014298"/>
                <a:ext cx="324042" cy="32357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Εικόνα 14">
              <a:extLst>
                <a:ext uri="{FF2B5EF4-FFF2-40B4-BE49-F238E27FC236}">
                  <a16:creationId xmlns:a16="http://schemas.microsoft.com/office/drawing/2014/main" id="{A6FEE935-7649-F87A-8BB3-850B7E1C3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1093" y="2241373"/>
              <a:ext cx="569935" cy="568025"/>
            </a:xfrm>
            <a:prstGeom prst="rect">
              <a:avLst/>
            </a:prstGeom>
          </p:spPr>
        </p:pic>
      </p:grp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2523BD80-A0F9-44EE-1F30-2337C169CBD9}"/>
              </a:ext>
            </a:extLst>
          </p:cNvPr>
          <p:cNvGrpSpPr>
            <a:grpSpLocks noChangeAspect="1"/>
          </p:cNvGrpSpPr>
          <p:nvPr/>
        </p:nvGrpSpPr>
        <p:grpSpPr>
          <a:xfrm>
            <a:off x="7268005" y="4647720"/>
            <a:ext cx="1015269" cy="1013816"/>
            <a:chOff x="958575" y="2117308"/>
            <a:chExt cx="817325" cy="816154"/>
          </a:xfrm>
        </p:grpSpPr>
        <p:grpSp>
          <p:nvGrpSpPr>
            <p:cNvPr id="25" name="Ομάδα 24">
              <a:extLst>
                <a:ext uri="{FF2B5EF4-FFF2-40B4-BE49-F238E27FC236}">
                  <a16:creationId xmlns:a16="http://schemas.microsoft.com/office/drawing/2014/main" id="{8EE3E933-9199-0EEC-CC05-B76786E22F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8575" y="2117308"/>
              <a:ext cx="817325" cy="816154"/>
              <a:chOff x="1062522" y="1982412"/>
              <a:chExt cx="382820" cy="382272"/>
            </a:xfrm>
          </p:grpSpPr>
          <p:sp>
            <p:nvSpPr>
              <p:cNvPr id="30" name="Οβάλ 29">
                <a:extLst>
                  <a:ext uri="{FF2B5EF4-FFF2-40B4-BE49-F238E27FC236}">
                    <a16:creationId xmlns:a16="http://schemas.microsoft.com/office/drawing/2014/main" id="{CCA6E4A1-DF1C-1760-D5FB-79075521A5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522" y="1982412"/>
                <a:ext cx="382820" cy="38227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Οβάλ 31">
                <a:extLst>
                  <a:ext uri="{FF2B5EF4-FFF2-40B4-BE49-F238E27FC236}">
                    <a16:creationId xmlns:a16="http://schemas.microsoft.com/office/drawing/2014/main" id="{099752F9-3DED-A89B-98A8-4ECF3D6203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9216" y="2014298"/>
                <a:ext cx="324042" cy="32357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Εικόνα 28">
              <a:extLst>
                <a:ext uri="{FF2B5EF4-FFF2-40B4-BE49-F238E27FC236}">
                  <a16:creationId xmlns:a16="http://schemas.microsoft.com/office/drawing/2014/main" id="{F6669EDD-A58F-BDBD-E363-693C5AB74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1093" y="2241373"/>
              <a:ext cx="569935" cy="568025"/>
            </a:xfrm>
            <a:prstGeom prst="rect">
              <a:avLst/>
            </a:prstGeom>
          </p:spPr>
        </p:pic>
      </p:grpSp>
      <p:grpSp>
        <p:nvGrpSpPr>
          <p:cNvPr id="33" name="Ομάδα 32">
            <a:extLst>
              <a:ext uri="{FF2B5EF4-FFF2-40B4-BE49-F238E27FC236}">
                <a16:creationId xmlns:a16="http://schemas.microsoft.com/office/drawing/2014/main" id="{5C5DDB83-D36F-7AE7-5B23-0F9039CD9AAE}"/>
              </a:ext>
            </a:extLst>
          </p:cNvPr>
          <p:cNvGrpSpPr>
            <a:grpSpLocks noChangeAspect="1"/>
          </p:cNvGrpSpPr>
          <p:nvPr/>
        </p:nvGrpSpPr>
        <p:grpSpPr>
          <a:xfrm>
            <a:off x="7269698" y="4627711"/>
            <a:ext cx="1015269" cy="1013816"/>
            <a:chOff x="958575" y="2117308"/>
            <a:chExt cx="817325" cy="816154"/>
          </a:xfrm>
        </p:grpSpPr>
        <p:grpSp>
          <p:nvGrpSpPr>
            <p:cNvPr id="34" name="Ομάδα 33">
              <a:extLst>
                <a:ext uri="{FF2B5EF4-FFF2-40B4-BE49-F238E27FC236}">
                  <a16:creationId xmlns:a16="http://schemas.microsoft.com/office/drawing/2014/main" id="{02E84C37-F86D-788B-4BAA-BF9397C0E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8575" y="2117308"/>
              <a:ext cx="817325" cy="816154"/>
              <a:chOff x="1062522" y="1982412"/>
              <a:chExt cx="382820" cy="382272"/>
            </a:xfrm>
          </p:grpSpPr>
          <p:sp>
            <p:nvSpPr>
              <p:cNvPr id="36" name="Οβάλ 35">
                <a:extLst>
                  <a:ext uri="{FF2B5EF4-FFF2-40B4-BE49-F238E27FC236}">
                    <a16:creationId xmlns:a16="http://schemas.microsoft.com/office/drawing/2014/main" id="{C89F60D4-72A6-78E3-E318-0524285AF9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522" y="1982412"/>
                <a:ext cx="382820" cy="38227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Οβάλ 36">
                <a:extLst>
                  <a:ext uri="{FF2B5EF4-FFF2-40B4-BE49-F238E27FC236}">
                    <a16:creationId xmlns:a16="http://schemas.microsoft.com/office/drawing/2014/main" id="{7BFE2E5E-5505-681A-981F-58EABFF65B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9216" y="2014298"/>
                <a:ext cx="324042" cy="32357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Εικόνα 34">
              <a:extLst>
                <a:ext uri="{FF2B5EF4-FFF2-40B4-BE49-F238E27FC236}">
                  <a16:creationId xmlns:a16="http://schemas.microsoft.com/office/drawing/2014/main" id="{4640E18F-E15F-8189-962A-CEE6D0A2E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1093" y="2241373"/>
              <a:ext cx="569935" cy="568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09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96B8E12-03B5-9B27-67CD-C11A73E44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96" y="4060340"/>
            <a:ext cx="2684610" cy="2684610"/>
          </a:xfrm>
          <a:prstGeom prst="rect">
            <a:avLst/>
          </a:prstGeom>
        </p:spPr>
      </p:pic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FFE6187B-4A59-3CB6-11D6-73C0BEE093C7}"/>
              </a:ext>
            </a:extLst>
          </p:cNvPr>
          <p:cNvGrpSpPr>
            <a:grpSpLocks noChangeAspect="1"/>
          </p:cNvGrpSpPr>
          <p:nvPr/>
        </p:nvGrpSpPr>
        <p:grpSpPr>
          <a:xfrm>
            <a:off x="6469576" y="6107755"/>
            <a:ext cx="463143" cy="462480"/>
            <a:chOff x="958575" y="2117308"/>
            <a:chExt cx="817325" cy="816154"/>
          </a:xfrm>
        </p:grpSpPr>
        <p:grpSp>
          <p:nvGrpSpPr>
            <p:cNvPr id="15" name="Ομάδα 14">
              <a:extLst>
                <a:ext uri="{FF2B5EF4-FFF2-40B4-BE49-F238E27FC236}">
                  <a16:creationId xmlns:a16="http://schemas.microsoft.com/office/drawing/2014/main" id="{3C0319BB-B58D-6565-0010-BCE8333F19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8575" y="2117308"/>
              <a:ext cx="817325" cy="816154"/>
              <a:chOff x="1062522" y="1982412"/>
              <a:chExt cx="382820" cy="382272"/>
            </a:xfrm>
          </p:grpSpPr>
          <p:sp>
            <p:nvSpPr>
              <p:cNvPr id="17" name="Οβάλ 16">
                <a:extLst>
                  <a:ext uri="{FF2B5EF4-FFF2-40B4-BE49-F238E27FC236}">
                    <a16:creationId xmlns:a16="http://schemas.microsoft.com/office/drawing/2014/main" id="{93D7FB33-6068-94C4-0B5A-FE3F2BF86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522" y="1982412"/>
                <a:ext cx="382820" cy="38227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Οβάλ 17">
                <a:extLst>
                  <a:ext uri="{FF2B5EF4-FFF2-40B4-BE49-F238E27FC236}">
                    <a16:creationId xmlns:a16="http://schemas.microsoft.com/office/drawing/2014/main" id="{5E99E02F-A0E9-F36B-4D30-2CF74C45B9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9216" y="2014298"/>
                <a:ext cx="324042" cy="32357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" name="Εικόνα 15">
              <a:extLst>
                <a:ext uri="{FF2B5EF4-FFF2-40B4-BE49-F238E27FC236}">
                  <a16:creationId xmlns:a16="http://schemas.microsoft.com/office/drawing/2014/main" id="{3FBADFBF-7EC6-AF8E-C9AA-BEA6B17B1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1093" y="2241373"/>
              <a:ext cx="569935" cy="568025"/>
            </a:xfrm>
            <a:prstGeom prst="rect">
              <a:avLst/>
            </a:prstGeom>
          </p:spPr>
        </p:pic>
      </p:grp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4C6AC5C1-4729-3556-79C3-7DBEB4874374}"/>
              </a:ext>
            </a:extLst>
          </p:cNvPr>
          <p:cNvSpPr/>
          <p:nvPr/>
        </p:nvSpPr>
        <p:spPr>
          <a:xfrm>
            <a:off x="1528916" y="1016502"/>
            <a:ext cx="6391415" cy="247959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ΕΥΧΑΡΙΣΤΟΥΜΕ ΠΟΛΥ ΓΙΑ ΤΗΝ ΠΡΟΣΟΧΗ ΣΑΣ</a:t>
            </a:r>
            <a:endParaRPr lang="en-US" sz="4000" b="1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41E09F6-75C6-AA6C-F57D-8238922872EF}"/>
              </a:ext>
            </a:extLst>
          </p:cNvPr>
          <p:cNvSpPr/>
          <p:nvPr/>
        </p:nvSpPr>
        <p:spPr>
          <a:xfrm>
            <a:off x="8200885" y="1016502"/>
            <a:ext cx="2431473" cy="247959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C5099AE-283F-8C8A-8BFE-C0F6EDEF1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1717" y="1386425"/>
            <a:ext cx="1731819" cy="1731819"/>
          </a:xfrm>
          <a:prstGeom prst="rect">
            <a:avLst/>
          </a:prstGeom>
        </p:spPr>
      </p:pic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CD732EE3-8415-CAC0-66B6-CA29D5CD862C}"/>
              </a:ext>
            </a:extLst>
          </p:cNvPr>
          <p:cNvGrpSpPr>
            <a:grpSpLocks noChangeAspect="1"/>
          </p:cNvGrpSpPr>
          <p:nvPr/>
        </p:nvGrpSpPr>
        <p:grpSpPr>
          <a:xfrm>
            <a:off x="1410930" y="4099858"/>
            <a:ext cx="2684610" cy="2645092"/>
            <a:chOff x="1381704" y="4410150"/>
            <a:chExt cx="2369681" cy="2334799"/>
          </a:xfrm>
        </p:grpSpPr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26825DE2-4079-5910-9E3F-18662BA7E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1296"/>
            <a:stretch/>
          </p:blipFill>
          <p:spPr>
            <a:xfrm>
              <a:off x="1428405" y="4410150"/>
              <a:ext cx="2276278" cy="1563881"/>
            </a:xfrm>
            <a:prstGeom prst="rect">
              <a:avLst/>
            </a:prstGeom>
          </p:spPr>
        </p:pic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F8480E2E-4EEB-3747-5A50-C202384B0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26"/>
            <a:stretch/>
          </p:blipFill>
          <p:spPr>
            <a:xfrm>
              <a:off x="1381704" y="5920928"/>
              <a:ext cx="2369681" cy="824021"/>
            </a:xfrm>
            <a:prstGeom prst="rect">
              <a:avLst/>
            </a:prstGeom>
          </p:spPr>
        </p:pic>
        <p:pic>
          <p:nvPicPr>
            <p:cNvPr id="12" name="Εικόνα 11">
              <a:extLst>
                <a:ext uri="{FF2B5EF4-FFF2-40B4-BE49-F238E27FC236}">
                  <a16:creationId xmlns:a16="http://schemas.microsoft.com/office/drawing/2014/main" id="{47AE4CDD-007D-5EF3-E83A-C7B3053B4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95" t="31083" r="28764" b="34458"/>
            <a:stretch/>
          </p:blipFill>
          <p:spPr>
            <a:xfrm>
              <a:off x="2050728" y="5123459"/>
              <a:ext cx="1031631" cy="824021"/>
            </a:xfrm>
            <a:prstGeom prst="rect">
              <a:avLst/>
            </a:prstGeom>
          </p:spPr>
        </p:pic>
      </p:grp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B4AAC48A-8AD6-8293-2C83-6E287F111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37" y="4060340"/>
            <a:ext cx="2684610" cy="2684610"/>
          </a:xfrm>
          <a:prstGeom prst="rect">
            <a:avLst/>
          </a:prstGeom>
        </p:spPr>
      </p:pic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DD774E77-FE99-5A01-DB85-97326350E291}"/>
              </a:ext>
            </a:extLst>
          </p:cNvPr>
          <p:cNvGrpSpPr>
            <a:grpSpLocks noChangeAspect="1"/>
          </p:cNvGrpSpPr>
          <p:nvPr/>
        </p:nvGrpSpPr>
        <p:grpSpPr>
          <a:xfrm>
            <a:off x="9768299" y="6122723"/>
            <a:ext cx="463143" cy="462480"/>
            <a:chOff x="958575" y="2117308"/>
            <a:chExt cx="817325" cy="816154"/>
          </a:xfrm>
        </p:grpSpPr>
        <p:grpSp>
          <p:nvGrpSpPr>
            <p:cNvPr id="23" name="Ομάδα 22">
              <a:extLst>
                <a:ext uri="{FF2B5EF4-FFF2-40B4-BE49-F238E27FC236}">
                  <a16:creationId xmlns:a16="http://schemas.microsoft.com/office/drawing/2014/main" id="{819B51C4-5EC3-CFAF-701C-C54C61DC51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8575" y="2117308"/>
              <a:ext cx="817325" cy="816154"/>
              <a:chOff x="1062522" y="1982412"/>
              <a:chExt cx="382820" cy="382272"/>
            </a:xfrm>
          </p:grpSpPr>
          <p:sp>
            <p:nvSpPr>
              <p:cNvPr id="25" name="Οβάλ 24">
                <a:extLst>
                  <a:ext uri="{FF2B5EF4-FFF2-40B4-BE49-F238E27FC236}">
                    <a16:creationId xmlns:a16="http://schemas.microsoft.com/office/drawing/2014/main" id="{8583B05D-98D2-7EF4-7463-D0F6717D40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522" y="1982412"/>
                <a:ext cx="382820" cy="38227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Οβάλ 25">
                <a:extLst>
                  <a:ext uri="{FF2B5EF4-FFF2-40B4-BE49-F238E27FC236}">
                    <a16:creationId xmlns:a16="http://schemas.microsoft.com/office/drawing/2014/main" id="{7181C7DF-9187-6444-145F-01A62E15C7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9216" y="2014298"/>
                <a:ext cx="324042" cy="32357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4" name="Εικόνα 23">
              <a:extLst>
                <a:ext uri="{FF2B5EF4-FFF2-40B4-BE49-F238E27FC236}">
                  <a16:creationId xmlns:a16="http://schemas.microsoft.com/office/drawing/2014/main" id="{DBCCCFE3-F9C4-DF90-1DB8-99F9E60C9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1093" y="2241373"/>
              <a:ext cx="569935" cy="568025"/>
            </a:xfrm>
            <a:prstGeom prst="rect">
              <a:avLst/>
            </a:prstGeom>
          </p:spPr>
        </p:pic>
      </p:grp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CFE1F297-B578-B0DC-1B01-F2685F9C2AEF}"/>
              </a:ext>
            </a:extLst>
          </p:cNvPr>
          <p:cNvGrpSpPr>
            <a:grpSpLocks noChangeAspect="1"/>
          </p:cNvGrpSpPr>
          <p:nvPr/>
        </p:nvGrpSpPr>
        <p:grpSpPr>
          <a:xfrm>
            <a:off x="3155073" y="6133366"/>
            <a:ext cx="463143" cy="462480"/>
            <a:chOff x="958575" y="2117308"/>
            <a:chExt cx="817325" cy="816154"/>
          </a:xfrm>
        </p:grpSpPr>
        <p:grpSp>
          <p:nvGrpSpPr>
            <p:cNvPr id="30" name="Ομάδα 29">
              <a:extLst>
                <a:ext uri="{FF2B5EF4-FFF2-40B4-BE49-F238E27FC236}">
                  <a16:creationId xmlns:a16="http://schemas.microsoft.com/office/drawing/2014/main" id="{1D9E284D-D941-0C03-437C-C89F2A5CC7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8575" y="2117308"/>
              <a:ext cx="817325" cy="816154"/>
              <a:chOff x="1062522" y="1982412"/>
              <a:chExt cx="382820" cy="382272"/>
            </a:xfrm>
          </p:grpSpPr>
          <p:sp>
            <p:nvSpPr>
              <p:cNvPr id="32" name="Οβάλ 31">
                <a:extLst>
                  <a:ext uri="{FF2B5EF4-FFF2-40B4-BE49-F238E27FC236}">
                    <a16:creationId xmlns:a16="http://schemas.microsoft.com/office/drawing/2014/main" id="{3FFF0BD9-6987-DC97-10D8-9F9CDFAAB2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522" y="1982412"/>
                <a:ext cx="382820" cy="38227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Οβάλ 32">
                <a:extLst>
                  <a:ext uri="{FF2B5EF4-FFF2-40B4-BE49-F238E27FC236}">
                    <a16:creationId xmlns:a16="http://schemas.microsoft.com/office/drawing/2014/main" id="{D9FB6C74-5E50-F15E-D15D-F11F0BDC70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9216" y="2014298"/>
                <a:ext cx="324042" cy="32357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95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1" name="Εικόνα 30">
              <a:extLst>
                <a:ext uri="{FF2B5EF4-FFF2-40B4-BE49-F238E27FC236}">
                  <a16:creationId xmlns:a16="http://schemas.microsoft.com/office/drawing/2014/main" id="{488103E2-21AA-5AC5-1D56-031ADF209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1093" y="2241373"/>
              <a:ext cx="569935" cy="568025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94AA177-A6A1-233E-677D-49AE8509D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989" y="5981985"/>
            <a:ext cx="968245" cy="67001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B909ADD-9B5D-3ACA-5583-D4FFCED081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913" y="5998344"/>
            <a:ext cx="972762" cy="59750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3BFC9E0-58AB-6674-6CB5-341A6A0BC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1613" y="6019585"/>
            <a:ext cx="1040029" cy="63882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998899E-0E8E-4C4F-02BF-40225872ED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0637" y="6373122"/>
            <a:ext cx="204426" cy="20442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4FB8CB2-C572-4CAE-1DBC-FC2F47C7B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2090" y="6340311"/>
            <a:ext cx="204426" cy="204426"/>
          </a:xfrm>
          <a:prstGeom prst="rect">
            <a:avLst/>
          </a:prstGeom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E520382E-5E80-ED40-B349-4BDBCE8EE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2195" y="6379247"/>
            <a:ext cx="204426" cy="204426"/>
          </a:xfrm>
          <a:prstGeom prst="rect">
            <a:avLst/>
          </a:prstGeom>
        </p:spPr>
      </p:pic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0A0AF294-DED1-1FA2-FA70-903DC69028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8832" y="6409369"/>
            <a:ext cx="135368" cy="135368"/>
          </a:xfrm>
          <a:prstGeom prst="rect">
            <a:avLst/>
          </a:prstGeom>
        </p:spPr>
      </p:pic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DF489C1B-85D3-86F9-7A9F-EE799C2F5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766" y="6454266"/>
            <a:ext cx="135368" cy="135368"/>
          </a:xfrm>
          <a:prstGeom prst="rect">
            <a:avLst/>
          </a:prstGeom>
        </p:spPr>
      </p:pic>
      <p:pic>
        <p:nvPicPr>
          <p:cNvPr id="38" name="Εικόνα 37">
            <a:extLst>
              <a:ext uri="{FF2B5EF4-FFF2-40B4-BE49-F238E27FC236}">
                <a16:creationId xmlns:a16="http://schemas.microsoft.com/office/drawing/2014/main" id="{8C35B560-92DD-C0A6-26B6-1E88B59F58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2516" y="6453963"/>
            <a:ext cx="135368" cy="1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72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Βίντεο 24">
            <a:hlinkClick r:id="" action="ppaction://media"/>
            <a:extLst>
              <a:ext uri="{FF2B5EF4-FFF2-40B4-BE49-F238E27FC236}">
                <a16:creationId xmlns:a16="http://schemas.microsoft.com/office/drawing/2014/main" id="{88AAFAB9-5946-98F1-BF09-FC433D8B67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538075" y="639406"/>
            <a:ext cx="898030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ΠΑΘΟΦΥΣΙΟΛΟΓΙΑ</a:t>
            </a:r>
            <a:endParaRPr lang="en-US" sz="4400" b="1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CF2B8B45-E30F-2755-4BBC-003C494029DE}"/>
              </a:ext>
            </a:extLst>
          </p:cNvPr>
          <p:cNvSpPr/>
          <p:nvPr/>
        </p:nvSpPr>
        <p:spPr>
          <a:xfrm rot="5400000">
            <a:off x="8681604" y="3013652"/>
            <a:ext cx="5487074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2470760-82D4-AD2E-A7AD-F27474486E23}"/>
              </a:ext>
            </a:extLst>
          </p:cNvPr>
          <p:cNvSpPr>
            <a:spLocks/>
          </p:cNvSpPr>
          <p:nvPr/>
        </p:nvSpPr>
        <p:spPr>
          <a:xfrm rot="5400000">
            <a:off x="10456825" y="1496941"/>
            <a:ext cx="193662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6C5050A-8D43-2F67-B5E6-E32137422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4" y="1786418"/>
            <a:ext cx="10412870" cy="443217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D783AA6-AEA5-D827-4BD4-5DB1D31D3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745" y="2009380"/>
            <a:ext cx="7178409" cy="379761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3777951-6F68-C748-8838-CF5BDE3A8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622" y="2374145"/>
            <a:ext cx="3482393" cy="320410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74941D7-DD51-555C-F6F3-26DF4D941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217" y="612437"/>
            <a:ext cx="1292464" cy="107908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28EBAA-F13F-0DD3-F93E-5B368AA57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5730" y="757413"/>
            <a:ext cx="737438" cy="737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7CA5F1-BEFF-DAA9-681E-B548B9EFB4FC}"/>
              </a:ext>
            </a:extLst>
          </p:cNvPr>
          <p:cNvSpPr txBox="1"/>
          <p:nvPr/>
        </p:nvSpPr>
        <p:spPr>
          <a:xfrm>
            <a:off x="472324" y="6297438"/>
            <a:ext cx="54964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Cathain, E. O. (2022, October 17). Upper Airway obstruction. StatPearls - NCBI Bookshelf.</a:t>
            </a:r>
          </a:p>
        </p:txBody>
      </p:sp>
    </p:spTree>
    <p:extLst>
      <p:ext uri="{BB962C8B-B14F-4D97-AF65-F5344CB8AC3E}">
        <p14:creationId xmlns:p14="http://schemas.microsoft.com/office/powerpoint/2010/main" val="262889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Ε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538075" y="446366"/>
            <a:ext cx="898030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ΕΝΤΟΠΙΣΗ ΑΠΟΦΡΑΞΗΣ ΣΥΡΙΓΜΟΥ</a:t>
            </a:r>
            <a:endParaRPr lang="en-US" sz="4400" b="1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58883" y="446366"/>
            <a:ext cx="115113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0F6DF1F-4AC4-14D5-4DA8-CE14B671B5B0}"/>
              </a:ext>
            </a:extLst>
          </p:cNvPr>
          <p:cNvSpPr/>
          <p:nvPr/>
        </p:nvSpPr>
        <p:spPr>
          <a:xfrm>
            <a:off x="538074" y="1642420"/>
            <a:ext cx="6039044" cy="468725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CF2B8B45-E30F-2755-4BBC-003C494029DE}"/>
              </a:ext>
            </a:extLst>
          </p:cNvPr>
          <p:cNvSpPr/>
          <p:nvPr/>
        </p:nvSpPr>
        <p:spPr>
          <a:xfrm rot="5400000">
            <a:off x="8483486" y="3018729"/>
            <a:ext cx="5883309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2470760-82D4-AD2E-A7AD-F27474486E23}"/>
              </a:ext>
            </a:extLst>
          </p:cNvPr>
          <p:cNvSpPr>
            <a:spLocks/>
          </p:cNvSpPr>
          <p:nvPr/>
        </p:nvSpPr>
        <p:spPr>
          <a:xfrm rot="5400000">
            <a:off x="10008065" y="1752661"/>
            <a:ext cx="2834148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28EBAA-F13F-0DD3-F93E-5B368AA57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730" y="564373"/>
            <a:ext cx="737438" cy="737438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06198F9-5CC6-149E-DAFC-5ECFDD6D55E8}"/>
              </a:ext>
            </a:extLst>
          </p:cNvPr>
          <p:cNvSpPr/>
          <p:nvPr/>
        </p:nvSpPr>
        <p:spPr>
          <a:xfrm>
            <a:off x="6717624" y="1642419"/>
            <a:ext cx="4092391" cy="468725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36BFEED-F0B8-6091-A1ED-64E9D9097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1000"/>
          </a:blip>
          <a:srcRect l="26926" r="25503" b="19878"/>
          <a:stretch/>
        </p:blipFill>
        <p:spPr>
          <a:xfrm>
            <a:off x="7155832" y="1977698"/>
            <a:ext cx="3232190" cy="39836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800951-A6F7-A591-3650-8CA0B668B193}"/>
              </a:ext>
            </a:extLst>
          </p:cNvPr>
          <p:cNvSpPr txBox="1"/>
          <p:nvPr/>
        </p:nvSpPr>
        <p:spPr>
          <a:xfrm>
            <a:off x="843305" y="1829857"/>
            <a:ext cx="55437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800" b="1" dirty="0">
                <a:solidFill>
                  <a:srgbClr val="DE5876"/>
                </a:solidFill>
                <a:latin typeface="Bahnschrift" panose="020B0502040204020203" pitchFamily="34" charset="0"/>
              </a:rPr>
              <a:t>ΥΠΕΡΓΛΩΤΤΙΔΙΚΑ</a:t>
            </a:r>
            <a:r>
              <a:rPr lang="el-GR" sz="1800" dirty="0">
                <a:solidFill>
                  <a:srgbClr val="DE5876"/>
                </a:solidFill>
                <a:latin typeface="Bahnschrift" panose="020B0502040204020203" pitchFamily="34" charset="0"/>
              </a:rPr>
              <a:t>:</a:t>
            </a:r>
            <a:r>
              <a:rPr lang="el-GR" sz="1800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Η απόφραξη του </a:t>
            </a:r>
            <a:r>
              <a:rPr lang="el-GR" sz="1800" dirty="0">
                <a:solidFill>
                  <a:schemeClr val="bg1"/>
                </a:solidFill>
                <a:latin typeface="Bahnschrift" panose="020B0502040204020203" pitchFamily="34" charset="0"/>
              </a:rPr>
              <a:t>αεραγωγού εντοπίζεται σ</a:t>
            </a:r>
            <a:r>
              <a:rPr lang="en-US" sz="1800" dirty="0">
                <a:solidFill>
                  <a:schemeClr val="bg1"/>
                </a:solidFill>
                <a:latin typeface="Bahnschrift" panose="020B0502040204020203" pitchFamily="34" charset="0"/>
              </a:rPr>
              <a:t>την περιοχή της γλωττίδας και άνωθεν αυτής και παράγεται χαρακτηριστικά ο εισπνευστικός συριγμός</a:t>
            </a:r>
            <a:r>
              <a:rPr lang="el-GR" sz="1800" dirty="0">
                <a:solidFill>
                  <a:schemeClr val="bg1"/>
                </a:solidFill>
                <a:latin typeface="Bahnschrift" panose="020B0502040204020203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800" b="1" dirty="0">
                <a:solidFill>
                  <a:srgbClr val="DE5876"/>
                </a:solidFill>
                <a:latin typeface="Bahnschrift" panose="020B0502040204020203" pitchFamily="34" charset="0"/>
              </a:rPr>
              <a:t>ΓΛΩΤΤΙΔΙΚΑ</a:t>
            </a:r>
            <a:r>
              <a:rPr lang="el-GR" sz="1800" dirty="0">
                <a:solidFill>
                  <a:srgbClr val="DE5876"/>
                </a:solidFill>
                <a:latin typeface="Bahnschrift" panose="020B0502040204020203" pitchFamily="34" charset="0"/>
              </a:rPr>
              <a:t>:</a:t>
            </a:r>
            <a:r>
              <a:rPr lang="el-GR" sz="1800" dirty="0">
                <a:solidFill>
                  <a:schemeClr val="bg1"/>
                </a:solidFill>
                <a:latin typeface="Bahnschrift" panose="020B0502040204020203" pitchFamily="34" charset="0"/>
              </a:rPr>
              <a:t> Η απόφραξη του αεραγωγού εντοπίζεται στο τμήμα κάτωθεν της γλωττίδας και με όριο την εξωθωρακική μοίρα της τραχείας και παράγεται τόσο εισπνευστικός όσο και εκπνευστικός συριγμός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800" b="1" dirty="0">
                <a:solidFill>
                  <a:srgbClr val="DE5876"/>
                </a:solidFill>
                <a:latin typeface="Bahnschrift" panose="020B0502040204020203" pitchFamily="34" charset="0"/>
              </a:rPr>
              <a:t>ΥΠΟΓΛΩΤΤΙΔΙΚΑ</a:t>
            </a:r>
            <a:r>
              <a:rPr lang="el-GR" sz="1800" dirty="0">
                <a:solidFill>
                  <a:srgbClr val="DE5876"/>
                </a:solidFill>
                <a:latin typeface="Bahnschrift" panose="020B0502040204020203" pitchFamily="34" charset="0"/>
              </a:rPr>
              <a:t>:</a:t>
            </a:r>
            <a:r>
              <a:rPr lang="el-GR" sz="1800" dirty="0">
                <a:solidFill>
                  <a:schemeClr val="bg1"/>
                </a:solidFill>
                <a:latin typeface="Bahnschrift" panose="020B0502040204020203" pitchFamily="34" charset="0"/>
              </a:rPr>
              <a:t> Η απόφραξη του αεραγωγού εντοπίζεται στην περιοχή που αφορίζεται από την θωρακική μοίρα της τραχείας έως και τους βρόγχους και παράγεται εκπνευστικός συριγμός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38467D7-8B8A-0DD4-EA20-A33F2554F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77" t="43596" r="44111" b="40057"/>
          <a:stretch/>
        </p:blipFill>
        <p:spPr>
          <a:xfrm>
            <a:off x="8279511" y="4145280"/>
            <a:ext cx="843280" cy="812800"/>
          </a:xfrm>
          <a:prstGeom prst="rect">
            <a:avLst/>
          </a:prstGeom>
          <a:ln w="19050">
            <a:solidFill>
              <a:srgbClr val="DE5876"/>
            </a:solidFill>
          </a:ln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9EA326C-D01D-C15B-FE25-BB169BD33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77" t="58647" r="44111" b="37809"/>
          <a:stretch/>
        </p:blipFill>
        <p:spPr>
          <a:xfrm>
            <a:off x="8279511" y="4898230"/>
            <a:ext cx="843280" cy="176222"/>
          </a:xfrm>
          <a:prstGeom prst="rect">
            <a:avLst/>
          </a:prstGeom>
          <a:ln w="19050">
            <a:solidFill>
              <a:srgbClr val="DE5876"/>
            </a:solidFill>
          </a:ln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0EE236B-22AD-4E88-7511-51FA3B37E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77" t="62098" r="44111" b="22944"/>
          <a:stretch/>
        </p:blipFill>
        <p:spPr>
          <a:xfrm>
            <a:off x="8279511" y="5073517"/>
            <a:ext cx="843280" cy="743725"/>
          </a:xfrm>
          <a:prstGeom prst="rect">
            <a:avLst/>
          </a:prstGeom>
          <a:ln w="19050">
            <a:solidFill>
              <a:srgbClr val="DE5876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5E3E3-E860-FA94-967E-4AA73B96D584}"/>
              </a:ext>
            </a:extLst>
          </p:cNvPr>
          <p:cNvSpPr txBox="1"/>
          <p:nvPr/>
        </p:nvSpPr>
        <p:spPr>
          <a:xfrm>
            <a:off x="502587" y="6419441"/>
            <a:ext cx="111211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Bahnschrift" panose="020B0502040204020203" pitchFamily="34" charset="0"/>
              </a:rPr>
              <a:t>Moreddu, E., Montero, M., Gilain, L., Triglia, J., &amp; Nicollas, R. (2020). Inspiratory stridor of newborns and infants admitted to a paediatric ENT outpatient clinic: diagnostic approach and therapeutic outcome. European Journal of Pediatrics.</a:t>
            </a:r>
          </a:p>
        </p:txBody>
      </p:sp>
    </p:spTree>
    <p:extLst>
      <p:ext uri="{BB962C8B-B14F-4D97-AF65-F5344CB8AC3E}">
        <p14:creationId xmlns:p14="http://schemas.microsoft.com/office/powerpoint/2010/main" val="319778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tridor_NP_OGG_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7D2987A1-62E1-7C2C-4AEE-7F16C142ED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" end="1227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783" y="4231802"/>
            <a:ext cx="487363" cy="487363"/>
          </a:xfrm>
          <a:prstGeom prst="rect">
            <a:avLst/>
          </a:prstGeom>
          <a:ln>
            <a:noFill/>
          </a:ln>
        </p:spPr>
      </p:pic>
      <p:pic>
        <p:nvPicPr>
          <p:cNvPr id="17" name="stertor sound  lung pathologic sound">
            <a:hlinkClick r:id="" action="ppaction://media"/>
            <a:extLst>
              <a:ext uri="{FF2B5EF4-FFF2-40B4-BE49-F238E27FC236}">
                <a16:creationId xmlns:a16="http://schemas.microsoft.com/office/drawing/2014/main" id="{30AF8039-C468-E999-694A-D113B1FC57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714" end="7682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0767" y="4231802"/>
            <a:ext cx="487363" cy="487363"/>
          </a:xfrm>
          <a:prstGeom prst="rect">
            <a:avLst/>
          </a:prstGeom>
        </p:spPr>
      </p:pic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ικόνα 26" hidden="1">
            <a:extLst>
              <a:ext uri="{FF2B5EF4-FFF2-40B4-BE49-F238E27FC236}">
                <a16:creationId xmlns:a16="http://schemas.microsoft.com/office/drawing/2014/main" id="{24302FA1-E88F-10B2-4D92-58ECAF4ACA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70"/>
          <a:stretch/>
        </p:blipFill>
        <p:spPr>
          <a:xfrm>
            <a:off x="1741773" y="2040670"/>
            <a:ext cx="7161755" cy="1761897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538075" y="446366"/>
            <a:ext cx="898030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ΔΙΑΚΡΙΣΗ </a:t>
            </a:r>
            <a:r>
              <a:rPr lang="en-US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STRIDOR </a:t>
            </a:r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ΑΠ</a:t>
            </a:r>
            <a:r>
              <a:rPr lang="en-US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O</a:t>
            </a:r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US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STE</a:t>
            </a:r>
            <a:r>
              <a:rPr lang="en-US" sz="44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R</a:t>
            </a:r>
            <a:r>
              <a:rPr lang="en-US" sz="4400" b="1" dirty="0">
                <a:ln w="0">
                  <a:noFill/>
                </a:ln>
                <a:solidFill>
                  <a:srgbClr val="F5E7E9"/>
                </a:solidFill>
                <a:effectLst/>
                <a:latin typeface="Bahnschrift" panose="020B0502040204020203" pitchFamily="34" charset="0"/>
              </a:rPr>
              <a:t>TOR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58883" y="446366"/>
            <a:ext cx="115113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0F6DF1F-4AC4-14D5-4DA8-CE14B671B5B0}"/>
              </a:ext>
            </a:extLst>
          </p:cNvPr>
          <p:cNvSpPr/>
          <p:nvPr/>
        </p:nvSpPr>
        <p:spPr>
          <a:xfrm>
            <a:off x="538073" y="1642421"/>
            <a:ext cx="4987011" cy="3346139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CF2B8B45-E30F-2755-4BBC-003C494029DE}"/>
              </a:ext>
            </a:extLst>
          </p:cNvPr>
          <p:cNvSpPr/>
          <p:nvPr/>
        </p:nvSpPr>
        <p:spPr>
          <a:xfrm rot="5400000">
            <a:off x="8483486" y="3018729"/>
            <a:ext cx="5883309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2470760-82D4-AD2E-A7AD-F27474486E23}"/>
              </a:ext>
            </a:extLst>
          </p:cNvPr>
          <p:cNvSpPr>
            <a:spLocks/>
          </p:cNvSpPr>
          <p:nvPr/>
        </p:nvSpPr>
        <p:spPr>
          <a:xfrm rot="5400000">
            <a:off x="9648774" y="2111952"/>
            <a:ext cx="3552730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28EBAA-F13F-0DD3-F93E-5B368AA57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5730" y="564373"/>
            <a:ext cx="737438" cy="737438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06198F9-5CC6-149E-DAFC-5ECFDD6D55E8}"/>
              </a:ext>
            </a:extLst>
          </p:cNvPr>
          <p:cNvSpPr/>
          <p:nvPr/>
        </p:nvSpPr>
        <p:spPr>
          <a:xfrm>
            <a:off x="5823005" y="1642419"/>
            <a:ext cx="4987011" cy="3346141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99D0C-DE2D-7597-E039-D4AF21883867}"/>
              </a:ext>
            </a:extLst>
          </p:cNvPr>
          <p:cNvSpPr txBox="1"/>
          <p:nvPr/>
        </p:nvSpPr>
        <p:spPr>
          <a:xfrm>
            <a:off x="745578" y="1778000"/>
            <a:ext cx="4572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ΕΙΣΠΝΕΥΣΤΙΚΟΣ ΣΥΡΙΓΜΟΣ</a:t>
            </a:r>
          </a:p>
          <a:p>
            <a:pPr algn="ctr"/>
            <a:endParaRPr lang="el-GR" b="1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Μουσικός – Υψηλής συχνότητας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Εισπνευστικός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Απόφραξη ανώτερων αεραγωγών (εξωθωρακικών)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38E2F5-AEBF-B67C-DDC5-57D20A77BBCD}"/>
              </a:ext>
            </a:extLst>
          </p:cNvPr>
          <p:cNvSpPr txBox="1"/>
          <p:nvPr/>
        </p:nvSpPr>
        <p:spPr>
          <a:xfrm>
            <a:off x="6063157" y="1778000"/>
            <a:ext cx="4572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E9DBDD"/>
                </a:solidFill>
                <a:latin typeface="Bahnschrift" panose="020B0502040204020203" pitchFamily="34" charset="0"/>
              </a:rPr>
              <a:t>ΡΟΓΧΟΣ</a:t>
            </a:r>
          </a:p>
          <a:p>
            <a:pPr algn="ctr"/>
            <a:endParaRPr lang="el-GR" b="1" u="sng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Μη μουσικός – Χαμηλής συχνότητας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Εισπνευστικός &amp; Εκπνευστικός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l-GR" b="1" dirty="0">
              <a:solidFill>
                <a:srgbClr val="E9DBDD"/>
              </a:solidFill>
              <a:latin typeface="Bahnschrift" panose="020B05020402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rgbClr val="E9DBDD"/>
                </a:solidFill>
                <a:latin typeface="Bahnschrift" panose="020B0502040204020203" pitchFamily="34" charset="0"/>
              </a:rPr>
              <a:t>Απόφραξη ρινοφάρυγγα</a:t>
            </a:r>
            <a:endParaRPr lang="en-US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669C1E91-EE55-A512-09C4-FD4BF037507B}"/>
              </a:ext>
            </a:extLst>
          </p:cNvPr>
          <p:cNvSpPr/>
          <p:nvPr/>
        </p:nvSpPr>
        <p:spPr>
          <a:xfrm>
            <a:off x="538073" y="5247488"/>
            <a:ext cx="10296209" cy="108219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5C54D3-861D-CA3D-6FEF-5B1B5AB6F529}"/>
              </a:ext>
            </a:extLst>
          </p:cNvPr>
          <p:cNvSpPr txBox="1"/>
          <p:nvPr/>
        </p:nvSpPr>
        <p:spPr>
          <a:xfrm>
            <a:off x="745578" y="5437442"/>
            <a:ext cx="9912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>
                <a:solidFill>
                  <a:srgbClr val="DE5876"/>
                </a:solidFill>
                <a:latin typeface="Bahnschrift" panose="020B0502040204020203" pitchFamily="34" charset="0"/>
              </a:rPr>
              <a:t>«Στις υπεργλωττιδικές παθολογικές καταστάσεις ίσως ο εισπνευστικός συριγμός να συνοδεύεται και από την παρουσία ρόγχων»</a:t>
            </a:r>
          </a:p>
          <a:p>
            <a:pPr algn="ctr"/>
            <a:endParaRPr lang="en-US" b="1" i="1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pic>
        <p:nvPicPr>
          <p:cNvPr id="21" name="Εικόνα 20" descr="Εικόνα που περιέχει γραφικά, στιγμιότυπο οθόνης, πολυχρωμί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F6140A4-CA78-2FFD-5B66-F9B4A6D160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83" y="4178202"/>
            <a:ext cx="569128" cy="569128"/>
          </a:xfrm>
          <a:prstGeom prst="rect">
            <a:avLst/>
          </a:prstGeom>
        </p:spPr>
      </p:pic>
      <p:pic>
        <p:nvPicPr>
          <p:cNvPr id="23" name="Εικόνα 22" descr="Εικόνα που περιέχει γραφικά, στιγμιότυπο οθόνης, πολυχρωμί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879859EB-EA87-C7B8-7662-A8CBE3120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63" y="4195732"/>
            <a:ext cx="569128" cy="569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AFC351-35EF-0A45-3F19-EEFB455E2870}"/>
              </a:ext>
            </a:extLst>
          </p:cNvPr>
          <p:cNvSpPr txBox="1"/>
          <p:nvPr/>
        </p:nvSpPr>
        <p:spPr>
          <a:xfrm>
            <a:off x="465734" y="6411634"/>
            <a:ext cx="48518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Themes, U. (2020, March 31). Stertor and Stridor. Ento Key. </a:t>
            </a:r>
          </a:p>
        </p:txBody>
      </p:sp>
    </p:spTree>
    <p:extLst>
      <p:ext uri="{BB962C8B-B14F-4D97-AF65-F5344CB8AC3E}">
        <p14:creationId xmlns:p14="http://schemas.microsoft.com/office/powerpoint/2010/main" val="274489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1205801" y="446366"/>
            <a:ext cx="7488608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ΚΛΙΝΙΚΗ ΕΙΚΟΝΑ</a:t>
            </a:r>
            <a:endParaRPr lang="en-US" sz="4400" b="1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8834917" y="446366"/>
            <a:ext cx="115113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CF2B8B45-E30F-2755-4BBC-003C494029DE}"/>
              </a:ext>
            </a:extLst>
          </p:cNvPr>
          <p:cNvSpPr/>
          <p:nvPr/>
        </p:nvSpPr>
        <p:spPr>
          <a:xfrm rot="5400000">
            <a:off x="7659520" y="3018729"/>
            <a:ext cx="5883309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2470760-82D4-AD2E-A7AD-F27474486E23}"/>
              </a:ext>
            </a:extLst>
          </p:cNvPr>
          <p:cNvSpPr>
            <a:spLocks/>
          </p:cNvSpPr>
          <p:nvPr/>
        </p:nvSpPr>
        <p:spPr>
          <a:xfrm rot="5400000">
            <a:off x="8454791" y="2481969"/>
            <a:ext cx="4292764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28EBAA-F13F-0DD3-F93E-5B368AA5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764" y="564373"/>
            <a:ext cx="737438" cy="73743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7668436-E2CF-473E-37B2-1638B480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01" y="1583184"/>
            <a:ext cx="8871458" cy="48284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96CBB32-0A8D-5A43-FB94-EDDDFE224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92" y="2069043"/>
            <a:ext cx="7070675" cy="3856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6CE17-3035-9D89-B8AC-D0A3665A5D6F}"/>
              </a:ext>
            </a:extLst>
          </p:cNvPr>
          <p:cNvSpPr txBox="1"/>
          <p:nvPr/>
        </p:nvSpPr>
        <p:spPr>
          <a:xfrm>
            <a:off x="1205801" y="6411634"/>
            <a:ext cx="8549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Shade. (2021). Stridor in Children – Diagnostic Algorithm and treatment. Manual of Medicine. </a:t>
            </a:r>
          </a:p>
        </p:txBody>
      </p:sp>
    </p:spTree>
    <p:extLst>
      <p:ext uri="{BB962C8B-B14F-4D97-AF65-F5344CB8AC3E}">
        <p14:creationId xmlns:p14="http://schemas.microsoft.com/office/powerpoint/2010/main" val="204870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789B1C7-0633-D3B4-AC43-ED488A98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 w="292100">
            <a:gradFill flip="none" rotWithShape="1">
              <a:gsLst>
                <a:gs pos="100000">
                  <a:schemeClr val="tx1"/>
                </a:gs>
                <a:gs pos="100000">
                  <a:srgbClr val="EFE1E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D6CA48-0F39-129E-4847-0F1C4FD67B00}"/>
              </a:ext>
            </a:extLst>
          </p:cNvPr>
          <p:cNvSpPr/>
          <p:nvPr/>
        </p:nvSpPr>
        <p:spPr>
          <a:xfrm>
            <a:off x="538075" y="446366"/>
            <a:ext cx="8980300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 w="0">
                  <a:noFill/>
                </a:ln>
                <a:solidFill>
                  <a:srgbClr val="F5E7E9"/>
                </a:solidFill>
                <a:latin typeface="Bahnschrift" panose="020B0502040204020203" pitchFamily="34" charset="0"/>
              </a:rPr>
              <a:t>ΕΙΣΠΝΕΥΣΤΙΚΟΣ ΣΥΡΙΓΜΟΣ ΣΤΑ ΤΕΠ</a:t>
            </a:r>
            <a:endParaRPr lang="en-US" sz="4400" b="1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0C7356C-6554-5D28-E9B7-B95B98147C1C}"/>
              </a:ext>
            </a:extLst>
          </p:cNvPr>
          <p:cNvSpPr/>
          <p:nvPr/>
        </p:nvSpPr>
        <p:spPr>
          <a:xfrm>
            <a:off x="9658883" y="446366"/>
            <a:ext cx="1151132" cy="937125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spc="600" dirty="0">
              <a:ln w="0">
                <a:noFill/>
              </a:ln>
              <a:solidFill>
                <a:srgbClr val="F5E7E9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0F6DF1F-4AC4-14D5-4DA8-CE14B671B5B0}"/>
              </a:ext>
            </a:extLst>
          </p:cNvPr>
          <p:cNvSpPr/>
          <p:nvPr/>
        </p:nvSpPr>
        <p:spPr>
          <a:xfrm>
            <a:off x="538073" y="1642422"/>
            <a:ext cx="10271942" cy="2735566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CF2B8B45-E30F-2755-4BBC-003C494029DE}"/>
              </a:ext>
            </a:extLst>
          </p:cNvPr>
          <p:cNvSpPr/>
          <p:nvPr/>
        </p:nvSpPr>
        <p:spPr>
          <a:xfrm rot="5400000">
            <a:off x="8483486" y="3018729"/>
            <a:ext cx="5883309" cy="738588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2470760-82D4-AD2E-A7AD-F27474486E23}"/>
              </a:ext>
            </a:extLst>
          </p:cNvPr>
          <p:cNvSpPr>
            <a:spLocks/>
          </p:cNvSpPr>
          <p:nvPr/>
        </p:nvSpPr>
        <p:spPr>
          <a:xfrm rot="5400000">
            <a:off x="8914314" y="2846412"/>
            <a:ext cx="5021650" cy="457573"/>
          </a:xfrm>
          <a:prstGeom prst="rect">
            <a:avLst/>
          </a:prstGeom>
          <a:solidFill>
            <a:srgbClr val="F5E7E9">
              <a:alpha val="9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28EBAA-F13F-0DD3-F93E-5B368AA57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730" y="564373"/>
            <a:ext cx="737438" cy="737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127FDB-5A32-8AEF-A9A2-DE7125A3FAB0}"/>
              </a:ext>
            </a:extLst>
          </p:cNvPr>
          <p:cNvSpPr txBox="1"/>
          <p:nvPr/>
        </p:nvSpPr>
        <p:spPr>
          <a:xfrm>
            <a:off x="3540444" y="1781392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DE5876"/>
                </a:solidFill>
                <a:latin typeface="Bahnschrift" panose="020B0502040204020203" pitchFamily="34" charset="0"/>
              </a:rPr>
              <a:t>ΣΤΑΘΕΡΟΣ ΑΣΘΕΝΗΣ</a:t>
            </a:r>
            <a:endParaRPr lang="en-US" sz="2000" b="1" u="sng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54CAA19E-5C72-7BF5-59F9-63BC1BFF7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" t="26424" r="886" b="2112"/>
          <a:stretch/>
        </p:blipFill>
        <p:spPr>
          <a:xfrm>
            <a:off x="1254444" y="2320473"/>
            <a:ext cx="8839200" cy="1851477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9BDF235-3CEF-EB29-5F1D-339A24E3DC83}"/>
              </a:ext>
            </a:extLst>
          </p:cNvPr>
          <p:cNvSpPr/>
          <p:nvPr/>
        </p:nvSpPr>
        <p:spPr>
          <a:xfrm>
            <a:off x="538073" y="4516958"/>
            <a:ext cx="10271942" cy="1812720"/>
          </a:xfrm>
          <a:prstGeom prst="rect">
            <a:avLst/>
          </a:prstGeom>
          <a:solidFill>
            <a:schemeClr val="tx1">
              <a:alpha val="95000"/>
            </a:schemeClr>
          </a:solidFill>
          <a:ln w="28575">
            <a:solidFill>
              <a:srgbClr val="F5E7E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E7E9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51B58-C67C-BBB5-C404-266F2BB3B19F}"/>
              </a:ext>
            </a:extLst>
          </p:cNvPr>
          <p:cNvSpPr txBox="1"/>
          <p:nvPr/>
        </p:nvSpPr>
        <p:spPr>
          <a:xfrm>
            <a:off x="3540444" y="4665376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>
                <a:solidFill>
                  <a:srgbClr val="DE5876"/>
                </a:solidFill>
                <a:latin typeface="Bahnschrift" panose="020B0502040204020203" pitchFamily="34" charset="0"/>
              </a:rPr>
              <a:t>ΑΣΤΑΘΗΣ ΑΣΘΕΝΗΣ</a:t>
            </a:r>
            <a:endParaRPr lang="en-US" sz="2000" b="1" u="sng" dirty="0">
              <a:solidFill>
                <a:srgbClr val="DE5876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9C61E6-434C-AA1D-5B25-B5DC6282F0F7}"/>
              </a:ext>
            </a:extLst>
          </p:cNvPr>
          <p:cNvSpPr txBox="1"/>
          <p:nvPr/>
        </p:nvSpPr>
        <p:spPr>
          <a:xfrm>
            <a:off x="792073" y="5269387"/>
            <a:ext cx="218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E9DBDD"/>
                </a:solidFill>
                <a:latin typeface="Bahnschrift" panose="020B0502040204020203" pitchFamily="34" charset="0"/>
              </a:rPr>
              <a:t>Εφαρμογή </a:t>
            </a:r>
            <a:r>
              <a:rPr lang="en-US" sz="1600" b="1" dirty="0">
                <a:solidFill>
                  <a:srgbClr val="E9DBDD"/>
                </a:solidFill>
                <a:latin typeface="Bahnschrift" panose="020B0502040204020203" pitchFamily="34" charset="0"/>
              </a:rPr>
              <a:t>ABCDE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1BC44A-FC99-EB7C-250D-DE700942C925}"/>
              </a:ext>
            </a:extLst>
          </p:cNvPr>
          <p:cNvSpPr txBox="1"/>
          <p:nvPr/>
        </p:nvSpPr>
        <p:spPr>
          <a:xfrm>
            <a:off x="1884273" y="5708940"/>
            <a:ext cx="267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E9DBDD"/>
                </a:solidFill>
                <a:latin typeface="Bahnschrift" panose="020B0502040204020203" pitchFamily="34" charset="0"/>
              </a:rPr>
              <a:t>Εξασφάλιση φλέβας</a:t>
            </a:r>
            <a:endParaRPr lang="en-US" sz="16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ECED2D-DF84-D05F-F544-FB4859AC299B}"/>
              </a:ext>
            </a:extLst>
          </p:cNvPr>
          <p:cNvSpPr txBox="1"/>
          <p:nvPr/>
        </p:nvSpPr>
        <p:spPr>
          <a:xfrm>
            <a:off x="3675490" y="5264967"/>
            <a:ext cx="267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E9DBDD"/>
                </a:solidFill>
                <a:latin typeface="Bahnschrift" panose="020B0502040204020203" pitchFamily="34" charset="0"/>
              </a:rPr>
              <a:t>Χορήγηση Ο</a:t>
            </a:r>
            <a:r>
              <a:rPr lang="el-GR" sz="1600" b="1" baseline="-25000" dirty="0">
                <a:solidFill>
                  <a:srgbClr val="E9DBDD"/>
                </a:solidFill>
                <a:latin typeface="Bahnschrift" panose="020B0502040204020203" pitchFamily="34" charset="0"/>
              </a:rPr>
              <a:t>2</a:t>
            </a:r>
            <a:endParaRPr lang="en-US" sz="16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C1035F-5E1E-1F10-A41F-A3BE15DDC044}"/>
              </a:ext>
            </a:extLst>
          </p:cNvPr>
          <p:cNvSpPr txBox="1"/>
          <p:nvPr/>
        </p:nvSpPr>
        <p:spPr>
          <a:xfrm>
            <a:off x="5012745" y="5708940"/>
            <a:ext cx="267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E9DBDD"/>
                </a:solidFill>
                <a:latin typeface="Bahnschrift" panose="020B0502040204020203" pitchFamily="34" charset="0"/>
              </a:rPr>
              <a:t>Χορήγηση αδρεναλίνης</a:t>
            </a:r>
            <a:endParaRPr lang="en-US" sz="16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3966DB-21DD-0194-0A5F-4EEEE5FEAD93}"/>
              </a:ext>
            </a:extLst>
          </p:cNvPr>
          <p:cNvSpPr txBox="1"/>
          <p:nvPr/>
        </p:nvSpPr>
        <p:spPr>
          <a:xfrm>
            <a:off x="5112163" y="5247468"/>
            <a:ext cx="574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E9DBDD"/>
                </a:solidFill>
                <a:latin typeface="Bahnschrift" panose="020B0502040204020203" pitchFamily="34" charset="0"/>
              </a:rPr>
              <a:t>Χορήγηση στεροειδών</a:t>
            </a:r>
            <a:endParaRPr lang="en-US" sz="16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5E83E7-56AB-0E6D-D32D-B31F582F53B7}"/>
              </a:ext>
            </a:extLst>
          </p:cNvPr>
          <p:cNvSpPr txBox="1"/>
          <p:nvPr/>
        </p:nvSpPr>
        <p:spPr>
          <a:xfrm>
            <a:off x="6773267" y="5693836"/>
            <a:ext cx="574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E9DBDD"/>
                </a:solidFill>
                <a:latin typeface="Bahnschrift" panose="020B0502040204020203" pitchFamily="34" charset="0"/>
              </a:rPr>
              <a:t>Διασωλήνωση</a:t>
            </a:r>
            <a:endParaRPr lang="en-US" sz="1600" b="1" dirty="0">
              <a:solidFill>
                <a:srgbClr val="E9DBDD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10AB42F3-E429-A436-C451-E15E0B72181E}"/>
              </a:ext>
            </a:extLst>
          </p:cNvPr>
          <p:cNvCxnSpPr>
            <a:endCxn id="28" idx="0"/>
          </p:cNvCxnSpPr>
          <p:nvPr/>
        </p:nvCxnSpPr>
        <p:spPr>
          <a:xfrm>
            <a:off x="2773680" y="5434244"/>
            <a:ext cx="447848" cy="274696"/>
          </a:xfrm>
          <a:prstGeom prst="straightConnector1">
            <a:avLst/>
          </a:prstGeom>
          <a:ln w="28575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AE27EE53-3358-8267-9E69-E44FEFD3833F}"/>
              </a:ext>
            </a:extLst>
          </p:cNvPr>
          <p:cNvCxnSpPr>
            <a:cxnSpLocks/>
          </p:cNvCxnSpPr>
          <p:nvPr/>
        </p:nvCxnSpPr>
        <p:spPr>
          <a:xfrm flipV="1">
            <a:off x="3891683" y="5440486"/>
            <a:ext cx="447848" cy="274696"/>
          </a:xfrm>
          <a:prstGeom prst="straightConnector1">
            <a:avLst/>
          </a:prstGeom>
          <a:ln w="28575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>
            <a:extLst>
              <a:ext uri="{FF2B5EF4-FFF2-40B4-BE49-F238E27FC236}">
                <a16:creationId xmlns:a16="http://schemas.microsoft.com/office/drawing/2014/main" id="{CE1BFBD6-E37D-A1C9-DED8-761B7693CEBB}"/>
              </a:ext>
            </a:extLst>
          </p:cNvPr>
          <p:cNvCxnSpPr/>
          <p:nvPr/>
        </p:nvCxnSpPr>
        <p:spPr>
          <a:xfrm>
            <a:off x="5648406" y="5455638"/>
            <a:ext cx="447848" cy="274696"/>
          </a:xfrm>
          <a:prstGeom prst="straightConnector1">
            <a:avLst/>
          </a:prstGeom>
          <a:ln w="28575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ύγραμμο βέλος σύνδεσης 37">
            <a:extLst>
              <a:ext uri="{FF2B5EF4-FFF2-40B4-BE49-F238E27FC236}">
                <a16:creationId xmlns:a16="http://schemas.microsoft.com/office/drawing/2014/main" id="{4797E015-989B-389E-B891-49F1196A24D5}"/>
              </a:ext>
            </a:extLst>
          </p:cNvPr>
          <p:cNvCxnSpPr>
            <a:cxnSpLocks/>
          </p:cNvCxnSpPr>
          <p:nvPr/>
        </p:nvCxnSpPr>
        <p:spPr>
          <a:xfrm flipV="1">
            <a:off x="6403113" y="5440486"/>
            <a:ext cx="447848" cy="274696"/>
          </a:xfrm>
          <a:prstGeom prst="straightConnector1">
            <a:avLst/>
          </a:prstGeom>
          <a:ln w="28575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>
            <a:extLst>
              <a:ext uri="{FF2B5EF4-FFF2-40B4-BE49-F238E27FC236}">
                <a16:creationId xmlns:a16="http://schemas.microsoft.com/office/drawing/2014/main" id="{61253DFA-7CF4-F5A2-CF60-159B1E8583B6}"/>
              </a:ext>
            </a:extLst>
          </p:cNvPr>
          <p:cNvCxnSpPr/>
          <p:nvPr/>
        </p:nvCxnSpPr>
        <p:spPr>
          <a:xfrm>
            <a:off x="9083853" y="5439195"/>
            <a:ext cx="447848" cy="274696"/>
          </a:xfrm>
          <a:prstGeom prst="straightConnector1">
            <a:avLst/>
          </a:prstGeom>
          <a:ln w="28575">
            <a:solidFill>
              <a:srgbClr val="DE58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686F60-32CE-FE75-5376-25E25EE30709}"/>
              </a:ext>
            </a:extLst>
          </p:cNvPr>
          <p:cNvSpPr txBox="1"/>
          <p:nvPr/>
        </p:nvSpPr>
        <p:spPr>
          <a:xfrm>
            <a:off x="462223" y="6411366"/>
            <a:ext cx="87722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ahnschrift" panose="020B0502040204020203" pitchFamily="34" charset="0"/>
              </a:rPr>
              <a:t>Bluher, A. E., &amp; Darrow, D. H. (2019). Stridor in the newborn. Pediatric Clinics of North America.</a:t>
            </a:r>
          </a:p>
        </p:txBody>
      </p:sp>
    </p:spTree>
    <p:extLst>
      <p:ext uri="{BB962C8B-B14F-4D97-AF65-F5344CB8AC3E}">
        <p14:creationId xmlns:p14="http://schemas.microsoft.com/office/powerpoint/2010/main" val="345254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3831</Words>
  <Application>Microsoft Office PowerPoint</Application>
  <PresentationFormat>Ευρεία οθόνη</PresentationFormat>
  <Paragraphs>571</Paragraphs>
  <Slides>45</Slides>
  <Notes>7</Notes>
  <HiddenSlides>0</HiddenSlides>
  <MMClips>17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46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Panagiotis Boutos</dc:creator>
  <cp:lastModifiedBy>Panagiotis Boutos</cp:lastModifiedBy>
  <cp:revision>174</cp:revision>
  <dcterms:created xsi:type="dcterms:W3CDTF">2022-11-09T07:56:28Z</dcterms:created>
  <dcterms:modified xsi:type="dcterms:W3CDTF">2023-10-05T08:08:26Z</dcterms:modified>
</cp:coreProperties>
</file>