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62" r:id="rId3"/>
    <p:sldMasterId id="2147483674" r:id="rId4"/>
    <p:sldMasterId id="2147483717" r:id="rId5"/>
  </p:sldMasterIdLst>
  <p:notesMasterIdLst>
    <p:notesMasterId r:id="rId63"/>
  </p:notesMasterIdLst>
  <p:handoutMasterIdLst>
    <p:handoutMasterId r:id="rId64"/>
  </p:handoutMasterIdLst>
  <p:sldIdLst>
    <p:sldId id="296" r:id="rId6"/>
    <p:sldId id="386" r:id="rId7"/>
    <p:sldId id="388" r:id="rId8"/>
    <p:sldId id="338" r:id="rId9"/>
    <p:sldId id="449" r:id="rId10"/>
    <p:sldId id="389" r:id="rId11"/>
    <p:sldId id="304" r:id="rId12"/>
    <p:sldId id="391" r:id="rId13"/>
    <p:sldId id="401" r:id="rId14"/>
    <p:sldId id="400" r:id="rId15"/>
    <p:sldId id="340" r:id="rId16"/>
    <p:sldId id="331" r:id="rId17"/>
    <p:sldId id="332" r:id="rId18"/>
    <p:sldId id="333" r:id="rId19"/>
    <p:sldId id="334" r:id="rId20"/>
    <p:sldId id="335" r:id="rId21"/>
    <p:sldId id="337" r:id="rId22"/>
    <p:sldId id="392" r:id="rId23"/>
    <p:sldId id="342" r:id="rId24"/>
    <p:sldId id="343" r:id="rId25"/>
    <p:sldId id="394" r:id="rId26"/>
    <p:sldId id="344" r:id="rId27"/>
    <p:sldId id="294" r:id="rId28"/>
    <p:sldId id="281" r:id="rId29"/>
    <p:sldId id="290" r:id="rId30"/>
    <p:sldId id="285" r:id="rId31"/>
    <p:sldId id="274" r:id="rId32"/>
    <p:sldId id="282" r:id="rId33"/>
    <p:sldId id="283" r:id="rId34"/>
    <p:sldId id="284" r:id="rId35"/>
    <p:sldId id="450" r:id="rId36"/>
    <p:sldId id="280" r:id="rId37"/>
    <p:sldId id="395" r:id="rId38"/>
    <p:sldId id="396" r:id="rId39"/>
    <p:sldId id="287" r:id="rId40"/>
    <p:sldId id="278" r:id="rId41"/>
    <p:sldId id="286" r:id="rId42"/>
    <p:sldId id="397" r:id="rId43"/>
    <p:sldId id="341" r:id="rId44"/>
    <p:sldId id="257" r:id="rId45"/>
    <p:sldId id="259" r:id="rId46"/>
    <p:sldId id="262" r:id="rId47"/>
    <p:sldId id="263" r:id="rId48"/>
    <p:sldId id="264" r:id="rId49"/>
    <p:sldId id="260" r:id="rId50"/>
    <p:sldId id="261" r:id="rId51"/>
    <p:sldId id="269" r:id="rId52"/>
    <p:sldId id="398" r:id="rId53"/>
    <p:sldId id="265" r:id="rId54"/>
    <p:sldId id="273" r:id="rId55"/>
    <p:sldId id="271" r:id="rId56"/>
    <p:sldId id="270" r:id="rId57"/>
    <p:sldId id="383" r:id="rId58"/>
    <p:sldId id="399" r:id="rId59"/>
    <p:sldId id="297" r:id="rId60"/>
    <p:sldId id="451" r:id="rId61"/>
    <p:sldId id="403" r:id="rId6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F6"/>
    <a:srgbClr val="003E79"/>
    <a:srgbClr val="A2E8FC"/>
    <a:srgbClr val="7EC2F9"/>
    <a:srgbClr val="44546A"/>
    <a:srgbClr val="527E9D"/>
    <a:srgbClr val="E7E6E6"/>
    <a:srgbClr val="D6DCE5"/>
    <a:srgbClr val="7EB5E2"/>
    <a:srgbClr val="002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5"/>
    <p:restoredTop sz="69510" autoAdjust="0"/>
  </p:normalViewPr>
  <p:slideViewPr>
    <p:cSldViewPr snapToGrid="0">
      <p:cViewPr varScale="1">
        <p:scale>
          <a:sx n="57" d="100"/>
          <a:sy n="57" d="100"/>
        </p:scale>
        <p:origin x="145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42CDE-C06C-45A3-B3DC-A311B628D1F8}" type="doc">
      <dgm:prSet loTypeId="urn:microsoft.com/office/officeart/2005/8/layout/vList2#6" loCatId="list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en-US"/>
        </a:p>
      </dgm:t>
    </dgm:pt>
    <dgm:pt modelId="{2E708799-BB9F-4705-856C-DDB5EC834993}">
      <dgm:prSet custT="1"/>
      <dgm:spPr/>
      <dgm:t>
        <a:bodyPr/>
        <a:lstStyle/>
        <a:p>
          <a:r>
            <a:rPr lang="el-GR" sz="2400" dirty="0"/>
            <a:t>Παρουσίαση περιστατικού </a:t>
          </a:r>
          <a:endParaRPr lang="en-US" sz="2400" dirty="0"/>
        </a:p>
      </dgm:t>
    </dgm:pt>
    <dgm:pt modelId="{67B44632-E318-4FE0-BA91-0905577F0A0D}" type="parTrans" cxnId="{224655C4-3123-4FFC-BA61-D3ABA8F76CCB}">
      <dgm:prSet/>
      <dgm:spPr/>
      <dgm:t>
        <a:bodyPr/>
        <a:lstStyle/>
        <a:p>
          <a:endParaRPr lang="en-US"/>
        </a:p>
      </dgm:t>
    </dgm:pt>
    <dgm:pt modelId="{0B2684A0-C6FA-40D6-98B7-1C2C02C5F4B9}" type="sibTrans" cxnId="{224655C4-3123-4FFC-BA61-D3ABA8F76CCB}">
      <dgm:prSet/>
      <dgm:spPr/>
      <dgm:t>
        <a:bodyPr/>
        <a:lstStyle/>
        <a:p>
          <a:endParaRPr lang="en-US"/>
        </a:p>
      </dgm:t>
    </dgm:pt>
    <dgm:pt modelId="{14300A0C-628E-4C1A-BBEF-E152F9F871DA}">
      <dgm:prSet custT="1"/>
      <dgm:spPr/>
      <dgm:t>
        <a:bodyPr/>
        <a:lstStyle/>
        <a:p>
          <a:r>
            <a:rPr lang="el-GR" sz="2400" dirty="0"/>
            <a:t>Διαταραχές φυλετικής Διαφοροποίησης (</a:t>
          </a:r>
          <a:r>
            <a:rPr lang="en-US" sz="2400" dirty="0"/>
            <a:t>DSD</a:t>
          </a:r>
          <a:r>
            <a:rPr lang="en-US" sz="1800" dirty="0"/>
            <a:t>)</a:t>
          </a:r>
        </a:p>
      </dgm:t>
    </dgm:pt>
    <dgm:pt modelId="{0AABC6FF-7BA6-4B25-87FE-BF9660CE2685}" type="parTrans" cxnId="{BCED76F8-02C3-4391-8E3E-846028428492}">
      <dgm:prSet/>
      <dgm:spPr/>
      <dgm:t>
        <a:bodyPr/>
        <a:lstStyle/>
        <a:p>
          <a:endParaRPr lang="en-US"/>
        </a:p>
      </dgm:t>
    </dgm:pt>
    <dgm:pt modelId="{E664BFD7-D341-4B88-956E-8E7EE1CD3AD0}" type="sibTrans" cxnId="{BCED76F8-02C3-4391-8E3E-846028428492}">
      <dgm:prSet/>
      <dgm:spPr/>
      <dgm:t>
        <a:bodyPr/>
        <a:lstStyle/>
        <a:p>
          <a:endParaRPr lang="en-US"/>
        </a:p>
      </dgm:t>
    </dgm:pt>
    <dgm:pt modelId="{4BE70A76-B70C-479A-BA86-94813DEA3335}">
      <dgm:prSet custT="1"/>
      <dgm:spPr/>
      <dgm:t>
        <a:bodyPr/>
        <a:lstStyle/>
        <a:p>
          <a:r>
            <a:rPr lang="el-GR" sz="2400" dirty="0"/>
            <a:t>Φυσιολογική διαφοροποίηση του φύλου </a:t>
          </a:r>
          <a:endParaRPr lang="en-US" sz="2400" dirty="0"/>
        </a:p>
      </dgm:t>
    </dgm:pt>
    <dgm:pt modelId="{D6BB8880-A649-4B9D-A282-8698C53A39B9}" type="parTrans" cxnId="{7BE87B69-E2B0-4CD9-AE1E-EC29FC0D76B8}">
      <dgm:prSet/>
      <dgm:spPr/>
      <dgm:t>
        <a:bodyPr/>
        <a:lstStyle/>
        <a:p>
          <a:endParaRPr lang="en-US"/>
        </a:p>
      </dgm:t>
    </dgm:pt>
    <dgm:pt modelId="{0D648EDD-DD71-48D3-9CCE-E03992D676F0}" type="sibTrans" cxnId="{7BE87B69-E2B0-4CD9-AE1E-EC29FC0D76B8}">
      <dgm:prSet/>
      <dgm:spPr/>
      <dgm:t>
        <a:bodyPr/>
        <a:lstStyle/>
        <a:p>
          <a:endParaRPr lang="en-US"/>
        </a:p>
      </dgm:t>
    </dgm:pt>
    <dgm:pt modelId="{5B8A1F8B-5827-4990-B3F6-C9BC0A66ED15}">
      <dgm:prSet custT="1"/>
      <dgm:spPr/>
      <dgm:t>
        <a:bodyPr/>
        <a:lstStyle/>
        <a:p>
          <a:r>
            <a:rPr lang="el-GR" sz="2400" dirty="0"/>
            <a:t>Διερεύνηση</a:t>
          </a:r>
          <a:endParaRPr lang="en-US" sz="2400" dirty="0"/>
        </a:p>
      </dgm:t>
    </dgm:pt>
    <dgm:pt modelId="{ADCD7EE3-1ABE-460E-813B-78EC71E54CC7}" type="parTrans" cxnId="{CB5BC491-31BC-44DE-BDE2-5685FF6DE3C3}">
      <dgm:prSet/>
      <dgm:spPr/>
      <dgm:t>
        <a:bodyPr/>
        <a:lstStyle/>
        <a:p>
          <a:endParaRPr lang="en-US"/>
        </a:p>
      </dgm:t>
    </dgm:pt>
    <dgm:pt modelId="{E55970B4-C2E7-4D00-BF51-656B9FA90CE4}" type="sibTrans" cxnId="{CB5BC491-31BC-44DE-BDE2-5685FF6DE3C3}">
      <dgm:prSet/>
      <dgm:spPr/>
      <dgm:t>
        <a:bodyPr/>
        <a:lstStyle/>
        <a:p>
          <a:endParaRPr lang="en-US"/>
        </a:p>
      </dgm:t>
    </dgm:pt>
    <dgm:pt modelId="{ADBC6347-8B3F-4136-A949-7758058B4F9C}">
      <dgm:prSet custT="1"/>
      <dgm:spPr/>
      <dgm:t>
        <a:bodyPr/>
        <a:lstStyle/>
        <a:p>
          <a:r>
            <a:rPr lang="el-GR" sz="2400" dirty="0"/>
            <a:t>Θεραπεία </a:t>
          </a:r>
          <a:endParaRPr lang="en-US" sz="2400" dirty="0"/>
        </a:p>
      </dgm:t>
    </dgm:pt>
    <dgm:pt modelId="{B1D26867-6E29-4E3E-832F-95ADD54C0DE5}" type="parTrans" cxnId="{1D2B5181-FD62-4517-AF9C-388D546D00A3}">
      <dgm:prSet/>
      <dgm:spPr/>
      <dgm:t>
        <a:bodyPr/>
        <a:lstStyle/>
        <a:p>
          <a:endParaRPr lang="en-US"/>
        </a:p>
      </dgm:t>
    </dgm:pt>
    <dgm:pt modelId="{539CBF41-1E31-4369-80FD-29599178A061}" type="sibTrans" cxnId="{1D2B5181-FD62-4517-AF9C-388D546D00A3}">
      <dgm:prSet/>
      <dgm:spPr/>
      <dgm:t>
        <a:bodyPr/>
        <a:lstStyle/>
        <a:p>
          <a:endParaRPr lang="en-US"/>
        </a:p>
      </dgm:t>
    </dgm:pt>
    <dgm:pt modelId="{BA403484-F73E-4665-8C2D-E49F83944C26}">
      <dgm:prSet custT="1"/>
      <dgm:spPr/>
      <dgm:t>
        <a:bodyPr/>
        <a:lstStyle/>
        <a:p>
          <a:r>
            <a:rPr lang="el-GR" sz="2400" dirty="0"/>
            <a:t>Διαταραχές 46,ΧΥ</a:t>
          </a:r>
          <a:endParaRPr lang="en-US" sz="2400" dirty="0"/>
        </a:p>
      </dgm:t>
    </dgm:pt>
    <dgm:pt modelId="{0BB89AD0-664B-46DF-B310-C014644A5125}" type="parTrans" cxnId="{B37BE428-EBB6-44D4-9110-174ACE15FE79}">
      <dgm:prSet/>
      <dgm:spPr/>
      <dgm:t>
        <a:bodyPr/>
        <a:lstStyle/>
        <a:p>
          <a:endParaRPr lang="en-US"/>
        </a:p>
      </dgm:t>
    </dgm:pt>
    <dgm:pt modelId="{7DD9642F-D048-4775-8000-8125FD3A1DDA}" type="sibTrans" cxnId="{B37BE428-EBB6-44D4-9110-174ACE15FE79}">
      <dgm:prSet/>
      <dgm:spPr/>
      <dgm:t>
        <a:bodyPr/>
        <a:lstStyle/>
        <a:p>
          <a:endParaRPr lang="en-US"/>
        </a:p>
      </dgm:t>
    </dgm:pt>
    <dgm:pt modelId="{2300A477-F6C5-49E9-9A11-0C173B96343E}">
      <dgm:prSet custT="1"/>
      <dgm:spPr/>
      <dgm:t>
        <a:bodyPr/>
        <a:lstStyle/>
        <a:p>
          <a:endParaRPr lang="en-US" sz="2400" dirty="0"/>
        </a:p>
      </dgm:t>
    </dgm:pt>
    <dgm:pt modelId="{12703943-31EB-486D-84DE-226B58ADE061}" type="parTrans" cxnId="{64BA4371-24AA-44CB-A88D-107ECD640613}">
      <dgm:prSet/>
      <dgm:spPr/>
      <dgm:t>
        <a:bodyPr/>
        <a:lstStyle/>
        <a:p>
          <a:endParaRPr lang="en-US"/>
        </a:p>
      </dgm:t>
    </dgm:pt>
    <dgm:pt modelId="{9B2D0466-1C9E-4182-8C41-43F505B83C58}" type="sibTrans" cxnId="{64BA4371-24AA-44CB-A88D-107ECD640613}">
      <dgm:prSet/>
      <dgm:spPr/>
      <dgm:t>
        <a:bodyPr/>
        <a:lstStyle/>
        <a:p>
          <a:endParaRPr lang="en-US"/>
        </a:p>
      </dgm:t>
    </dgm:pt>
    <dgm:pt modelId="{43931C88-7204-4D07-BF8C-5992C05DCDF5}">
      <dgm:prSet custT="1"/>
      <dgm:spPr/>
      <dgm:t>
        <a:bodyPr/>
        <a:lstStyle/>
        <a:p>
          <a:r>
            <a:rPr lang="el-GR" sz="2400" dirty="0"/>
            <a:t>Διαταραχές 46,ΧΧ</a:t>
          </a:r>
          <a:endParaRPr lang="en-US" sz="2400" dirty="0"/>
        </a:p>
      </dgm:t>
    </dgm:pt>
    <dgm:pt modelId="{248669E3-103F-424F-AF14-B5D24D7ADC11}" type="parTrans" cxnId="{6327C4DC-76AE-4953-862A-8EBA6BE7BA97}">
      <dgm:prSet/>
      <dgm:spPr/>
      <dgm:t>
        <a:bodyPr/>
        <a:lstStyle/>
        <a:p>
          <a:endParaRPr lang="en-US"/>
        </a:p>
      </dgm:t>
    </dgm:pt>
    <dgm:pt modelId="{F591F069-9150-4A1B-9679-336E3EBA0CA2}" type="sibTrans" cxnId="{6327C4DC-76AE-4953-862A-8EBA6BE7BA97}">
      <dgm:prSet/>
      <dgm:spPr/>
      <dgm:t>
        <a:bodyPr/>
        <a:lstStyle/>
        <a:p>
          <a:endParaRPr lang="en-US"/>
        </a:p>
      </dgm:t>
    </dgm:pt>
    <dgm:pt modelId="{920A7547-B7BD-42C0-A607-45AB2C6015F3}">
      <dgm:prSet custT="1"/>
      <dgm:spPr/>
      <dgm:t>
        <a:bodyPr/>
        <a:lstStyle/>
        <a:p>
          <a:r>
            <a:rPr lang="el-GR" sz="2400" dirty="0"/>
            <a:t>Ανεπάρκεια 21- </a:t>
          </a:r>
          <a:r>
            <a:rPr lang="el-GR" sz="2400" dirty="0" err="1"/>
            <a:t>Υδροξυλάσης</a:t>
          </a:r>
          <a:endParaRPr lang="en-US" sz="2400" dirty="0"/>
        </a:p>
      </dgm:t>
    </dgm:pt>
    <dgm:pt modelId="{2AE78F55-B29B-454E-8566-2B797778A777}" type="parTrans" cxnId="{E4FEE6DF-CC9E-400E-A4C4-7848E3044C00}">
      <dgm:prSet/>
      <dgm:spPr/>
      <dgm:t>
        <a:bodyPr/>
        <a:lstStyle/>
        <a:p>
          <a:endParaRPr lang="en-US"/>
        </a:p>
      </dgm:t>
    </dgm:pt>
    <dgm:pt modelId="{73D42F98-570C-466A-B365-371CE61A7EB9}" type="sibTrans" cxnId="{E4FEE6DF-CC9E-400E-A4C4-7848E3044C00}">
      <dgm:prSet/>
      <dgm:spPr/>
      <dgm:t>
        <a:bodyPr/>
        <a:lstStyle/>
        <a:p>
          <a:endParaRPr lang="en-US"/>
        </a:p>
      </dgm:t>
    </dgm:pt>
    <dgm:pt modelId="{00C5CF5E-6EDA-4AA5-8283-BE74A8081094}">
      <dgm:prSet custT="1"/>
      <dgm:spPr/>
      <dgm:t>
        <a:bodyPr/>
        <a:lstStyle/>
        <a:p>
          <a:r>
            <a:rPr lang="en-US" sz="2400" dirty="0"/>
            <a:t>Testicular DSD</a:t>
          </a:r>
        </a:p>
      </dgm:t>
    </dgm:pt>
    <dgm:pt modelId="{D69C3D8C-89D0-4B87-90C3-0619AE98F9B7}" type="parTrans" cxnId="{FCAFA4FA-25B1-4516-AB9D-AFAA4A3FB059}">
      <dgm:prSet/>
      <dgm:spPr/>
      <dgm:t>
        <a:bodyPr/>
        <a:lstStyle/>
        <a:p>
          <a:endParaRPr lang="en-US"/>
        </a:p>
      </dgm:t>
    </dgm:pt>
    <dgm:pt modelId="{A3118174-EE60-4C67-8BB0-B1E59B8D5F6E}" type="sibTrans" cxnId="{FCAFA4FA-25B1-4516-AB9D-AFAA4A3FB059}">
      <dgm:prSet/>
      <dgm:spPr/>
      <dgm:t>
        <a:bodyPr/>
        <a:lstStyle/>
        <a:p>
          <a:endParaRPr lang="en-US"/>
        </a:p>
      </dgm:t>
    </dgm:pt>
    <dgm:pt modelId="{C1266379-0CD3-4722-A8E6-F4F5F67707F9}">
      <dgm:prSet custT="1"/>
      <dgm:spPr/>
      <dgm:t>
        <a:bodyPr/>
        <a:lstStyle/>
        <a:p>
          <a:r>
            <a:rPr lang="en-US" sz="2400" dirty="0"/>
            <a:t>Sex chromosome DSD</a:t>
          </a:r>
        </a:p>
      </dgm:t>
    </dgm:pt>
    <dgm:pt modelId="{D31346AC-F8E5-489F-95D8-400D596687AC}" type="parTrans" cxnId="{5DCE1039-67F7-4073-AB1B-30A9C3C34F33}">
      <dgm:prSet/>
      <dgm:spPr/>
      <dgm:t>
        <a:bodyPr/>
        <a:lstStyle/>
        <a:p>
          <a:endParaRPr lang="en-US"/>
        </a:p>
      </dgm:t>
    </dgm:pt>
    <dgm:pt modelId="{3BE0D713-8142-48E8-A100-C722D77F9479}" type="sibTrans" cxnId="{5DCE1039-67F7-4073-AB1B-30A9C3C34F33}">
      <dgm:prSet/>
      <dgm:spPr/>
      <dgm:t>
        <a:bodyPr/>
        <a:lstStyle/>
        <a:p>
          <a:endParaRPr lang="en-US"/>
        </a:p>
      </dgm:t>
    </dgm:pt>
    <dgm:pt modelId="{9472F0E6-7A1F-49BA-BB5B-0575808669B9}">
      <dgm:prSet custT="1"/>
      <dgm:spPr/>
      <dgm:t>
        <a:bodyPr/>
        <a:lstStyle/>
        <a:p>
          <a:r>
            <a:rPr lang="en-US" sz="2400" dirty="0" err="1"/>
            <a:t>Ovotesticular</a:t>
          </a:r>
          <a:r>
            <a:rPr lang="en-US" sz="2400" dirty="0"/>
            <a:t> DSD</a:t>
          </a:r>
        </a:p>
      </dgm:t>
    </dgm:pt>
    <dgm:pt modelId="{CF0812BF-892B-430E-B609-64D531834757}" type="parTrans" cxnId="{E884FB4A-0861-40D7-B578-7DDAD9AE1FD5}">
      <dgm:prSet/>
      <dgm:spPr/>
      <dgm:t>
        <a:bodyPr/>
        <a:lstStyle/>
        <a:p>
          <a:endParaRPr lang="en-US"/>
        </a:p>
      </dgm:t>
    </dgm:pt>
    <dgm:pt modelId="{00941F5F-0805-4502-AC4D-B7C70DC7B200}" type="sibTrans" cxnId="{E884FB4A-0861-40D7-B578-7DDAD9AE1FD5}">
      <dgm:prSet/>
      <dgm:spPr/>
      <dgm:t>
        <a:bodyPr/>
        <a:lstStyle/>
        <a:p>
          <a:endParaRPr lang="en-US"/>
        </a:p>
      </dgm:t>
    </dgm:pt>
    <dgm:pt modelId="{36AAB0A0-8798-4801-9E9D-3F89C884FF85}">
      <dgm:prSet custT="1"/>
      <dgm:spPr/>
      <dgm:t>
        <a:bodyPr/>
        <a:lstStyle/>
        <a:p>
          <a:r>
            <a:rPr lang="el-GR" sz="2400" dirty="0"/>
            <a:t>Διάγνωση </a:t>
          </a:r>
          <a:endParaRPr lang="en-US" sz="2400" dirty="0"/>
        </a:p>
      </dgm:t>
    </dgm:pt>
    <dgm:pt modelId="{912982D6-BC1D-437B-A035-1E14DE37B2AA}" type="parTrans" cxnId="{ECD00298-5AAD-419B-869C-F8A6AFC8446E}">
      <dgm:prSet/>
      <dgm:spPr/>
      <dgm:t>
        <a:bodyPr/>
        <a:lstStyle/>
        <a:p>
          <a:endParaRPr lang="el-GR"/>
        </a:p>
      </dgm:t>
    </dgm:pt>
    <dgm:pt modelId="{E612D3FA-1928-46AA-9CCE-080093B7C495}" type="sibTrans" cxnId="{ECD00298-5AAD-419B-869C-F8A6AFC8446E}">
      <dgm:prSet/>
      <dgm:spPr/>
      <dgm:t>
        <a:bodyPr/>
        <a:lstStyle/>
        <a:p>
          <a:endParaRPr lang="el-GR"/>
        </a:p>
      </dgm:t>
    </dgm:pt>
    <dgm:pt modelId="{2E7F752F-EA28-4906-AD05-44A57A48F8FE}" type="pres">
      <dgm:prSet presAssocID="{9D142CDE-C06C-45A3-B3DC-A311B628D1F8}" presName="linear" presStyleCnt="0">
        <dgm:presLayoutVars>
          <dgm:animLvl val="lvl"/>
          <dgm:resizeHandles val="exact"/>
        </dgm:presLayoutVars>
      </dgm:prSet>
      <dgm:spPr/>
    </dgm:pt>
    <dgm:pt modelId="{DCBDCD36-6D09-4CB2-A12C-A1E8B0A56282}" type="pres">
      <dgm:prSet presAssocID="{2E708799-BB9F-4705-856C-DDB5EC83499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655C4F-9CA5-4BBF-B91A-20680AD76C01}" type="pres">
      <dgm:prSet presAssocID="{0B2684A0-C6FA-40D6-98B7-1C2C02C5F4B9}" presName="spacer" presStyleCnt="0"/>
      <dgm:spPr/>
    </dgm:pt>
    <dgm:pt modelId="{A8E3E106-8160-4DE7-9B27-AC117CE7E308}" type="pres">
      <dgm:prSet presAssocID="{14300A0C-628E-4C1A-BBEF-E152F9F871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36632D7-8125-4CF8-A5F5-7CC23C0BECC1}" type="pres">
      <dgm:prSet presAssocID="{14300A0C-628E-4C1A-BBEF-E152F9F871DA}" presName="childText" presStyleLbl="revTx" presStyleIdx="0" presStyleCnt="3" custScaleY="104831">
        <dgm:presLayoutVars>
          <dgm:bulletEnabled val="1"/>
        </dgm:presLayoutVars>
      </dgm:prSet>
      <dgm:spPr/>
    </dgm:pt>
    <dgm:pt modelId="{58C0DA55-AE46-4BF9-A0D5-5225B960F1E4}" type="pres">
      <dgm:prSet presAssocID="{BA403484-F73E-4665-8C2D-E49F8394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76DCC-5900-4BC1-9D32-A3C5A34157E2}" type="pres">
      <dgm:prSet presAssocID="{BA403484-F73E-4665-8C2D-E49F83944C26}" presName="childText" presStyleLbl="revTx" presStyleIdx="1" presStyleCnt="3" custScaleY="156130">
        <dgm:presLayoutVars>
          <dgm:bulletEnabled val="1"/>
        </dgm:presLayoutVars>
      </dgm:prSet>
      <dgm:spPr/>
    </dgm:pt>
    <dgm:pt modelId="{D18C22BC-778F-4557-9A58-29767F089F07}" type="pres">
      <dgm:prSet presAssocID="{43931C88-7204-4D07-BF8C-5992C05DCDF5}" presName="parentText" presStyleLbl="node1" presStyleIdx="3" presStyleCnt="6" custLinFactNeighborX="-3526">
        <dgm:presLayoutVars>
          <dgm:chMax val="0"/>
          <dgm:bulletEnabled val="1"/>
        </dgm:presLayoutVars>
      </dgm:prSet>
      <dgm:spPr/>
    </dgm:pt>
    <dgm:pt modelId="{5FACDCCB-E5ED-4B4F-BE4B-B45A6DEFB119}" type="pres">
      <dgm:prSet presAssocID="{43931C88-7204-4D07-BF8C-5992C05DCDF5}" presName="childText" presStyleLbl="revTx" presStyleIdx="2" presStyleCnt="3" custScaleY="103224">
        <dgm:presLayoutVars>
          <dgm:bulletEnabled val="1"/>
        </dgm:presLayoutVars>
      </dgm:prSet>
      <dgm:spPr/>
    </dgm:pt>
    <dgm:pt modelId="{2FE00DFE-AB5F-4BF5-A2D4-26981FBC5355}" type="pres">
      <dgm:prSet presAssocID="{C1266379-0CD3-4722-A8E6-F4F5F67707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8BF720B-FC48-47B5-B4D3-C85097BE88FF}" type="pres">
      <dgm:prSet presAssocID="{3BE0D713-8142-48E8-A100-C722D77F9479}" presName="spacer" presStyleCnt="0"/>
      <dgm:spPr/>
    </dgm:pt>
    <dgm:pt modelId="{1AE80635-808B-4C13-8D29-451BC5885D76}" type="pres">
      <dgm:prSet presAssocID="{9472F0E6-7A1F-49BA-BB5B-0575808669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8CE3605-BD28-4CEF-8467-D5F73CEF497D}" type="presOf" srcId="{00C5CF5E-6EDA-4AA5-8283-BE74A8081094}" destId="{5FACDCCB-E5ED-4B4F-BE4B-B45A6DEFB119}" srcOrd="0" destOrd="1" presId="urn:microsoft.com/office/officeart/2005/8/layout/vList2#6"/>
    <dgm:cxn modelId="{6E360706-31B7-43A0-A2D3-039D34C36565}" type="presOf" srcId="{9D142CDE-C06C-45A3-B3DC-A311B628D1F8}" destId="{2E7F752F-EA28-4906-AD05-44A57A48F8FE}" srcOrd="0" destOrd="0" presId="urn:microsoft.com/office/officeart/2005/8/layout/vList2#6"/>
    <dgm:cxn modelId="{AFF9A21A-7AFB-443F-A7A7-E12205AC0353}" type="presOf" srcId="{2E708799-BB9F-4705-856C-DDB5EC834993}" destId="{DCBDCD36-6D09-4CB2-A12C-A1E8B0A56282}" srcOrd="0" destOrd="0" presId="urn:microsoft.com/office/officeart/2005/8/layout/vList2#6"/>
    <dgm:cxn modelId="{B37BE428-EBB6-44D4-9110-174ACE15FE79}" srcId="{9D142CDE-C06C-45A3-B3DC-A311B628D1F8}" destId="{BA403484-F73E-4665-8C2D-E49F83944C26}" srcOrd="2" destOrd="0" parTransId="{0BB89AD0-664B-46DF-B310-C014644A5125}" sibTransId="{7DD9642F-D048-4775-8000-8125FD3A1DDA}"/>
    <dgm:cxn modelId="{20DED230-E75E-49BD-B114-D6837D7E649B}" type="presOf" srcId="{BA403484-F73E-4665-8C2D-E49F83944C26}" destId="{58C0DA55-AE46-4BF9-A0D5-5225B960F1E4}" srcOrd="0" destOrd="0" presId="urn:microsoft.com/office/officeart/2005/8/layout/vList2#6"/>
    <dgm:cxn modelId="{5DCE1039-67F7-4073-AB1B-30A9C3C34F33}" srcId="{9D142CDE-C06C-45A3-B3DC-A311B628D1F8}" destId="{C1266379-0CD3-4722-A8E6-F4F5F67707F9}" srcOrd="4" destOrd="0" parTransId="{D31346AC-F8E5-489F-95D8-400D596687AC}" sibTransId="{3BE0D713-8142-48E8-A100-C722D77F9479}"/>
    <dgm:cxn modelId="{7BE87B69-E2B0-4CD9-AE1E-EC29FC0D76B8}" srcId="{14300A0C-628E-4C1A-BBEF-E152F9F871DA}" destId="{4BE70A76-B70C-479A-BA86-94813DEA3335}" srcOrd="0" destOrd="0" parTransId="{D6BB8880-A649-4B9D-A282-8698C53A39B9}" sibTransId="{0D648EDD-DD71-48D3-9CCE-E03992D676F0}"/>
    <dgm:cxn modelId="{E884FB4A-0861-40D7-B578-7DDAD9AE1FD5}" srcId="{9D142CDE-C06C-45A3-B3DC-A311B628D1F8}" destId="{9472F0E6-7A1F-49BA-BB5B-0575808669B9}" srcOrd="5" destOrd="0" parTransId="{CF0812BF-892B-430E-B609-64D531834757}" sibTransId="{00941F5F-0805-4502-AC4D-B7C70DC7B200}"/>
    <dgm:cxn modelId="{8DBEAF4D-8B67-43A9-B496-027B94DB0BD4}" type="presOf" srcId="{920A7547-B7BD-42C0-A607-45AB2C6015F3}" destId="{5FACDCCB-E5ED-4B4F-BE4B-B45A6DEFB119}" srcOrd="0" destOrd="0" presId="urn:microsoft.com/office/officeart/2005/8/layout/vList2#6"/>
    <dgm:cxn modelId="{64BA4371-24AA-44CB-A88D-107ECD640613}" srcId="{BA403484-F73E-4665-8C2D-E49F83944C26}" destId="{2300A477-F6C5-49E9-9A11-0C173B96343E}" srcOrd="0" destOrd="0" parTransId="{12703943-31EB-486D-84DE-226B58ADE061}" sibTransId="{9B2D0466-1C9E-4182-8C41-43F505B83C58}"/>
    <dgm:cxn modelId="{761D4257-1D8A-4E12-A32E-38EF9EFF4FAC}" type="presOf" srcId="{C1266379-0CD3-4722-A8E6-F4F5F67707F9}" destId="{2FE00DFE-AB5F-4BF5-A2D4-26981FBC5355}" srcOrd="0" destOrd="0" presId="urn:microsoft.com/office/officeart/2005/8/layout/vList2#6"/>
    <dgm:cxn modelId="{928BD07C-7E21-4713-BB48-867C0639319D}" type="presOf" srcId="{4BE70A76-B70C-479A-BA86-94813DEA3335}" destId="{736632D7-8125-4CF8-A5F5-7CC23C0BECC1}" srcOrd="0" destOrd="0" presId="urn:microsoft.com/office/officeart/2005/8/layout/vList2#6"/>
    <dgm:cxn modelId="{1D2B5181-FD62-4517-AF9C-388D546D00A3}" srcId="{14300A0C-628E-4C1A-BBEF-E152F9F871DA}" destId="{ADBC6347-8B3F-4136-A949-7758058B4F9C}" srcOrd="3" destOrd="0" parTransId="{B1D26867-6E29-4E3E-832F-95ADD54C0DE5}" sibTransId="{539CBF41-1E31-4369-80FD-29599178A061}"/>
    <dgm:cxn modelId="{6513AB88-7B8C-47C5-B88D-EF266C5E26AB}" type="presOf" srcId="{9472F0E6-7A1F-49BA-BB5B-0575808669B9}" destId="{1AE80635-808B-4C13-8D29-451BC5885D76}" srcOrd="0" destOrd="0" presId="urn:microsoft.com/office/officeart/2005/8/layout/vList2#6"/>
    <dgm:cxn modelId="{9F45D188-FD8D-4EFB-8FEA-BD687035D745}" type="presOf" srcId="{36AAB0A0-8798-4801-9E9D-3F89C884FF85}" destId="{736632D7-8125-4CF8-A5F5-7CC23C0BECC1}" srcOrd="0" destOrd="2" presId="urn:microsoft.com/office/officeart/2005/8/layout/vList2#6"/>
    <dgm:cxn modelId="{D7BDC091-2F1F-4CB5-A399-07D186B5B8E3}" type="presOf" srcId="{ADBC6347-8B3F-4136-A949-7758058B4F9C}" destId="{736632D7-8125-4CF8-A5F5-7CC23C0BECC1}" srcOrd="0" destOrd="3" presId="urn:microsoft.com/office/officeart/2005/8/layout/vList2#6"/>
    <dgm:cxn modelId="{CB5BC491-31BC-44DE-BDE2-5685FF6DE3C3}" srcId="{14300A0C-628E-4C1A-BBEF-E152F9F871DA}" destId="{5B8A1F8B-5827-4990-B3F6-C9BC0A66ED15}" srcOrd="1" destOrd="0" parTransId="{ADCD7EE3-1ABE-460E-813B-78EC71E54CC7}" sibTransId="{E55970B4-C2E7-4D00-BF51-656B9FA90CE4}"/>
    <dgm:cxn modelId="{D16B4294-B67F-4B06-96E7-FEB049D2CD46}" type="presOf" srcId="{5B8A1F8B-5827-4990-B3F6-C9BC0A66ED15}" destId="{736632D7-8125-4CF8-A5F5-7CC23C0BECC1}" srcOrd="0" destOrd="1" presId="urn:microsoft.com/office/officeart/2005/8/layout/vList2#6"/>
    <dgm:cxn modelId="{ECD00298-5AAD-419B-869C-F8A6AFC8446E}" srcId="{14300A0C-628E-4C1A-BBEF-E152F9F871DA}" destId="{36AAB0A0-8798-4801-9E9D-3F89C884FF85}" srcOrd="2" destOrd="0" parTransId="{912982D6-BC1D-437B-A035-1E14DE37B2AA}" sibTransId="{E612D3FA-1928-46AA-9CCE-080093B7C495}"/>
    <dgm:cxn modelId="{5457EABA-D7A8-46E9-A8E0-F846865D2885}" type="presOf" srcId="{14300A0C-628E-4C1A-BBEF-E152F9F871DA}" destId="{A8E3E106-8160-4DE7-9B27-AC117CE7E308}" srcOrd="0" destOrd="0" presId="urn:microsoft.com/office/officeart/2005/8/layout/vList2#6"/>
    <dgm:cxn modelId="{224655C4-3123-4FFC-BA61-D3ABA8F76CCB}" srcId="{9D142CDE-C06C-45A3-B3DC-A311B628D1F8}" destId="{2E708799-BB9F-4705-856C-DDB5EC834993}" srcOrd="0" destOrd="0" parTransId="{67B44632-E318-4FE0-BA91-0905577F0A0D}" sibTransId="{0B2684A0-C6FA-40D6-98B7-1C2C02C5F4B9}"/>
    <dgm:cxn modelId="{6327C4DC-76AE-4953-862A-8EBA6BE7BA97}" srcId="{9D142CDE-C06C-45A3-B3DC-A311B628D1F8}" destId="{43931C88-7204-4D07-BF8C-5992C05DCDF5}" srcOrd="3" destOrd="0" parTransId="{248669E3-103F-424F-AF14-B5D24D7ADC11}" sibTransId="{F591F069-9150-4A1B-9679-336E3EBA0CA2}"/>
    <dgm:cxn modelId="{5B7843DD-3A92-4EC6-9114-052A736062FC}" type="presOf" srcId="{2300A477-F6C5-49E9-9A11-0C173B96343E}" destId="{67076DCC-5900-4BC1-9D32-A3C5A34157E2}" srcOrd="0" destOrd="0" presId="urn:microsoft.com/office/officeart/2005/8/layout/vList2#6"/>
    <dgm:cxn modelId="{E4FEE6DF-CC9E-400E-A4C4-7848E3044C00}" srcId="{43931C88-7204-4D07-BF8C-5992C05DCDF5}" destId="{920A7547-B7BD-42C0-A607-45AB2C6015F3}" srcOrd="0" destOrd="0" parTransId="{2AE78F55-B29B-454E-8566-2B797778A777}" sibTransId="{73D42F98-570C-466A-B365-371CE61A7EB9}"/>
    <dgm:cxn modelId="{BCED76F8-02C3-4391-8E3E-846028428492}" srcId="{9D142CDE-C06C-45A3-B3DC-A311B628D1F8}" destId="{14300A0C-628E-4C1A-BBEF-E152F9F871DA}" srcOrd="1" destOrd="0" parTransId="{0AABC6FF-7BA6-4B25-87FE-BF9660CE2685}" sibTransId="{E664BFD7-D341-4B88-956E-8E7EE1CD3AD0}"/>
    <dgm:cxn modelId="{C92B5AF8-7759-475A-941B-65770F80DF58}" type="presOf" srcId="{43931C88-7204-4D07-BF8C-5992C05DCDF5}" destId="{D18C22BC-778F-4557-9A58-29767F089F07}" srcOrd="0" destOrd="0" presId="urn:microsoft.com/office/officeart/2005/8/layout/vList2#6"/>
    <dgm:cxn modelId="{FCAFA4FA-25B1-4516-AB9D-AFAA4A3FB059}" srcId="{43931C88-7204-4D07-BF8C-5992C05DCDF5}" destId="{00C5CF5E-6EDA-4AA5-8283-BE74A8081094}" srcOrd="1" destOrd="0" parTransId="{D69C3D8C-89D0-4B87-90C3-0619AE98F9B7}" sibTransId="{A3118174-EE60-4C67-8BB0-B1E59B8D5F6E}"/>
    <dgm:cxn modelId="{99828A94-2B36-4F20-878E-0F3ECF2E61F7}" type="presParOf" srcId="{2E7F752F-EA28-4906-AD05-44A57A48F8FE}" destId="{DCBDCD36-6D09-4CB2-A12C-A1E8B0A56282}" srcOrd="0" destOrd="0" presId="urn:microsoft.com/office/officeart/2005/8/layout/vList2#6"/>
    <dgm:cxn modelId="{D4F3A7C3-77A0-43BE-97CA-FD057C099C43}" type="presParOf" srcId="{2E7F752F-EA28-4906-AD05-44A57A48F8FE}" destId="{E3655C4F-9CA5-4BBF-B91A-20680AD76C01}" srcOrd="1" destOrd="0" presId="urn:microsoft.com/office/officeart/2005/8/layout/vList2#6"/>
    <dgm:cxn modelId="{DB04CD4D-79EE-4E4F-A10A-761A4F05BB9B}" type="presParOf" srcId="{2E7F752F-EA28-4906-AD05-44A57A48F8FE}" destId="{A8E3E106-8160-4DE7-9B27-AC117CE7E308}" srcOrd="2" destOrd="0" presId="urn:microsoft.com/office/officeart/2005/8/layout/vList2#6"/>
    <dgm:cxn modelId="{E36A4071-A1F3-468B-AD15-A3AAC72502A2}" type="presParOf" srcId="{2E7F752F-EA28-4906-AD05-44A57A48F8FE}" destId="{736632D7-8125-4CF8-A5F5-7CC23C0BECC1}" srcOrd="3" destOrd="0" presId="urn:microsoft.com/office/officeart/2005/8/layout/vList2#6"/>
    <dgm:cxn modelId="{5B8148CB-2E0F-4C7F-878C-E480E84760B2}" type="presParOf" srcId="{2E7F752F-EA28-4906-AD05-44A57A48F8FE}" destId="{58C0DA55-AE46-4BF9-A0D5-5225B960F1E4}" srcOrd="4" destOrd="0" presId="urn:microsoft.com/office/officeart/2005/8/layout/vList2#6"/>
    <dgm:cxn modelId="{828CC71B-66E7-4254-9EF6-6901EA0DA1D9}" type="presParOf" srcId="{2E7F752F-EA28-4906-AD05-44A57A48F8FE}" destId="{67076DCC-5900-4BC1-9D32-A3C5A34157E2}" srcOrd="5" destOrd="0" presId="urn:microsoft.com/office/officeart/2005/8/layout/vList2#6"/>
    <dgm:cxn modelId="{4315EF90-F700-47BB-82AF-9A631EA49D3F}" type="presParOf" srcId="{2E7F752F-EA28-4906-AD05-44A57A48F8FE}" destId="{D18C22BC-778F-4557-9A58-29767F089F07}" srcOrd="6" destOrd="0" presId="urn:microsoft.com/office/officeart/2005/8/layout/vList2#6"/>
    <dgm:cxn modelId="{ED47A642-F51A-4CDE-9FF8-B9BEA9ADB2E7}" type="presParOf" srcId="{2E7F752F-EA28-4906-AD05-44A57A48F8FE}" destId="{5FACDCCB-E5ED-4B4F-BE4B-B45A6DEFB119}" srcOrd="7" destOrd="0" presId="urn:microsoft.com/office/officeart/2005/8/layout/vList2#6"/>
    <dgm:cxn modelId="{92B8AEB6-C8A6-43D5-8AEB-D7485A884413}" type="presParOf" srcId="{2E7F752F-EA28-4906-AD05-44A57A48F8FE}" destId="{2FE00DFE-AB5F-4BF5-A2D4-26981FBC5355}" srcOrd="8" destOrd="0" presId="urn:microsoft.com/office/officeart/2005/8/layout/vList2#6"/>
    <dgm:cxn modelId="{B73D56C4-2EFB-48FA-9D82-B1FC4A8FC000}" type="presParOf" srcId="{2E7F752F-EA28-4906-AD05-44A57A48F8FE}" destId="{08BF720B-FC48-47B5-B4D3-C85097BE88FF}" srcOrd="9" destOrd="0" presId="urn:microsoft.com/office/officeart/2005/8/layout/vList2#6"/>
    <dgm:cxn modelId="{22AA812C-3740-452B-A3F3-3E22CA1005B4}" type="presParOf" srcId="{2E7F752F-EA28-4906-AD05-44A57A48F8FE}" destId="{1AE80635-808B-4C13-8D29-451BC5885D76}" srcOrd="10" destOrd="0" presId="urn:microsoft.com/office/officeart/2005/8/layout/vList2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142CDE-C06C-45A3-B3DC-A311B628D1F8}" type="doc">
      <dgm:prSet loTypeId="urn:microsoft.com/office/officeart/2005/8/layout/vList2#7" loCatId="list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en-US"/>
        </a:p>
      </dgm:t>
    </dgm:pt>
    <dgm:pt modelId="{2E708799-BB9F-4705-856C-DDB5EC834993}">
      <dgm:prSet custT="1"/>
      <dgm:spPr/>
      <dgm:t>
        <a:bodyPr/>
        <a:lstStyle/>
        <a:p>
          <a:r>
            <a:rPr lang="el-GR" sz="2400" b="1" dirty="0"/>
            <a:t>Παρουσίαση περιστατικού </a:t>
          </a:r>
          <a:endParaRPr lang="en-US" sz="2400" b="1" dirty="0"/>
        </a:p>
      </dgm:t>
    </dgm:pt>
    <dgm:pt modelId="{67B44632-E318-4FE0-BA91-0905577F0A0D}" type="parTrans" cxnId="{224655C4-3123-4FFC-BA61-D3ABA8F76CCB}">
      <dgm:prSet/>
      <dgm:spPr/>
      <dgm:t>
        <a:bodyPr/>
        <a:lstStyle/>
        <a:p>
          <a:endParaRPr lang="en-US"/>
        </a:p>
      </dgm:t>
    </dgm:pt>
    <dgm:pt modelId="{0B2684A0-C6FA-40D6-98B7-1C2C02C5F4B9}" type="sibTrans" cxnId="{224655C4-3123-4FFC-BA61-D3ABA8F76CCB}">
      <dgm:prSet/>
      <dgm:spPr/>
      <dgm:t>
        <a:bodyPr/>
        <a:lstStyle/>
        <a:p>
          <a:endParaRPr lang="en-US"/>
        </a:p>
      </dgm:t>
    </dgm:pt>
    <dgm:pt modelId="{14300A0C-628E-4C1A-BBEF-E152F9F871DA}">
      <dgm:prSet custT="1"/>
      <dgm:spPr/>
      <dgm:t>
        <a:bodyPr/>
        <a:lstStyle/>
        <a:p>
          <a:r>
            <a:rPr lang="el-GR" sz="2400" b="1" dirty="0"/>
            <a:t>Διαταραχές φυλετικής Διαφοροποίησης (</a:t>
          </a:r>
          <a:r>
            <a:rPr lang="en-US" sz="2400" b="1" dirty="0"/>
            <a:t>DSD</a:t>
          </a:r>
          <a:r>
            <a:rPr lang="en-US" sz="1800" dirty="0"/>
            <a:t>)</a:t>
          </a:r>
        </a:p>
      </dgm:t>
    </dgm:pt>
    <dgm:pt modelId="{0AABC6FF-7BA6-4B25-87FE-BF9660CE2685}" type="parTrans" cxnId="{BCED76F8-02C3-4391-8E3E-846028428492}">
      <dgm:prSet/>
      <dgm:spPr/>
      <dgm:t>
        <a:bodyPr/>
        <a:lstStyle/>
        <a:p>
          <a:endParaRPr lang="en-US"/>
        </a:p>
      </dgm:t>
    </dgm:pt>
    <dgm:pt modelId="{E664BFD7-D341-4B88-956E-8E7EE1CD3AD0}" type="sibTrans" cxnId="{BCED76F8-02C3-4391-8E3E-846028428492}">
      <dgm:prSet/>
      <dgm:spPr/>
      <dgm:t>
        <a:bodyPr/>
        <a:lstStyle/>
        <a:p>
          <a:endParaRPr lang="en-US"/>
        </a:p>
      </dgm:t>
    </dgm:pt>
    <dgm:pt modelId="{4BE70A76-B70C-479A-BA86-94813DEA3335}">
      <dgm:prSet custT="1"/>
      <dgm:spPr/>
      <dgm:t>
        <a:bodyPr/>
        <a:lstStyle/>
        <a:p>
          <a:r>
            <a:rPr lang="el-GR" sz="2400" b="1" dirty="0"/>
            <a:t>Φυσιολογική διαφοροποίηση του φύλου </a:t>
          </a:r>
          <a:endParaRPr lang="en-US" sz="2400" b="1" dirty="0"/>
        </a:p>
      </dgm:t>
    </dgm:pt>
    <dgm:pt modelId="{D6BB8880-A649-4B9D-A282-8698C53A39B9}" type="parTrans" cxnId="{7BE87B69-E2B0-4CD9-AE1E-EC29FC0D76B8}">
      <dgm:prSet/>
      <dgm:spPr/>
      <dgm:t>
        <a:bodyPr/>
        <a:lstStyle/>
        <a:p>
          <a:endParaRPr lang="en-US"/>
        </a:p>
      </dgm:t>
    </dgm:pt>
    <dgm:pt modelId="{0D648EDD-DD71-48D3-9CCE-E03992D676F0}" type="sibTrans" cxnId="{7BE87B69-E2B0-4CD9-AE1E-EC29FC0D76B8}">
      <dgm:prSet/>
      <dgm:spPr/>
      <dgm:t>
        <a:bodyPr/>
        <a:lstStyle/>
        <a:p>
          <a:endParaRPr lang="en-US"/>
        </a:p>
      </dgm:t>
    </dgm:pt>
    <dgm:pt modelId="{5B8A1F8B-5827-4990-B3F6-C9BC0A66ED15}">
      <dgm:prSet custT="1"/>
      <dgm:spPr/>
      <dgm:t>
        <a:bodyPr/>
        <a:lstStyle/>
        <a:p>
          <a:r>
            <a:rPr lang="el-GR" sz="2400" b="1" dirty="0"/>
            <a:t>Διερεύνηση</a:t>
          </a:r>
          <a:endParaRPr lang="en-US" sz="2400" b="1" dirty="0"/>
        </a:p>
      </dgm:t>
    </dgm:pt>
    <dgm:pt modelId="{ADCD7EE3-1ABE-460E-813B-78EC71E54CC7}" type="parTrans" cxnId="{CB5BC491-31BC-44DE-BDE2-5685FF6DE3C3}">
      <dgm:prSet/>
      <dgm:spPr/>
      <dgm:t>
        <a:bodyPr/>
        <a:lstStyle/>
        <a:p>
          <a:endParaRPr lang="en-US"/>
        </a:p>
      </dgm:t>
    </dgm:pt>
    <dgm:pt modelId="{E55970B4-C2E7-4D00-BF51-656B9FA90CE4}" type="sibTrans" cxnId="{CB5BC491-31BC-44DE-BDE2-5685FF6DE3C3}">
      <dgm:prSet/>
      <dgm:spPr/>
      <dgm:t>
        <a:bodyPr/>
        <a:lstStyle/>
        <a:p>
          <a:endParaRPr lang="en-US"/>
        </a:p>
      </dgm:t>
    </dgm:pt>
    <dgm:pt modelId="{ADBC6347-8B3F-4136-A949-7758058B4F9C}">
      <dgm:prSet custT="1"/>
      <dgm:spPr/>
      <dgm:t>
        <a:bodyPr/>
        <a:lstStyle/>
        <a:p>
          <a:r>
            <a:rPr lang="el-GR" sz="2400" b="1" dirty="0"/>
            <a:t>Θεραπεία </a:t>
          </a:r>
          <a:endParaRPr lang="en-US" sz="2400" b="1" dirty="0"/>
        </a:p>
      </dgm:t>
    </dgm:pt>
    <dgm:pt modelId="{B1D26867-6E29-4E3E-832F-95ADD54C0DE5}" type="parTrans" cxnId="{1D2B5181-FD62-4517-AF9C-388D546D00A3}">
      <dgm:prSet/>
      <dgm:spPr/>
      <dgm:t>
        <a:bodyPr/>
        <a:lstStyle/>
        <a:p>
          <a:endParaRPr lang="en-US"/>
        </a:p>
      </dgm:t>
    </dgm:pt>
    <dgm:pt modelId="{539CBF41-1E31-4369-80FD-29599178A061}" type="sibTrans" cxnId="{1D2B5181-FD62-4517-AF9C-388D546D00A3}">
      <dgm:prSet/>
      <dgm:spPr/>
      <dgm:t>
        <a:bodyPr/>
        <a:lstStyle/>
        <a:p>
          <a:endParaRPr lang="en-US"/>
        </a:p>
      </dgm:t>
    </dgm:pt>
    <dgm:pt modelId="{BA403484-F73E-4665-8C2D-E49F83944C26}">
      <dgm:prSet custT="1"/>
      <dgm:spPr/>
      <dgm:t>
        <a:bodyPr/>
        <a:lstStyle/>
        <a:p>
          <a:r>
            <a:rPr lang="el-GR" sz="2400" dirty="0"/>
            <a:t>Διαταραχές 46,ΧΥ</a:t>
          </a:r>
          <a:endParaRPr lang="en-US" sz="2400" dirty="0"/>
        </a:p>
      </dgm:t>
    </dgm:pt>
    <dgm:pt modelId="{0BB89AD0-664B-46DF-B310-C014644A5125}" type="parTrans" cxnId="{B37BE428-EBB6-44D4-9110-174ACE15FE79}">
      <dgm:prSet/>
      <dgm:spPr/>
      <dgm:t>
        <a:bodyPr/>
        <a:lstStyle/>
        <a:p>
          <a:endParaRPr lang="en-US"/>
        </a:p>
      </dgm:t>
    </dgm:pt>
    <dgm:pt modelId="{7DD9642F-D048-4775-8000-8125FD3A1DDA}" type="sibTrans" cxnId="{B37BE428-EBB6-44D4-9110-174ACE15FE79}">
      <dgm:prSet/>
      <dgm:spPr/>
      <dgm:t>
        <a:bodyPr/>
        <a:lstStyle/>
        <a:p>
          <a:endParaRPr lang="en-US"/>
        </a:p>
      </dgm:t>
    </dgm:pt>
    <dgm:pt modelId="{2300A477-F6C5-49E9-9A11-0C173B96343E}">
      <dgm:prSet custT="1"/>
      <dgm:spPr/>
      <dgm:t>
        <a:bodyPr/>
        <a:lstStyle/>
        <a:p>
          <a:endParaRPr lang="en-US" sz="2400" dirty="0"/>
        </a:p>
      </dgm:t>
    </dgm:pt>
    <dgm:pt modelId="{12703943-31EB-486D-84DE-226B58ADE061}" type="parTrans" cxnId="{64BA4371-24AA-44CB-A88D-107ECD640613}">
      <dgm:prSet/>
      <dgm:spPr/>
      <dgm:t>
        <a:bodyPr/>
        <a:lstStyle/>
        <a:p>
          <a:endParaRPr lang="en-US"/>
        </a:p>
      </dgm:t>
    </dgm:pt>
    <dgm:pt modelId="{9B2D0466-1C9E-4182-8C41-43F505B83C58}" type="sibTrans" cxnId="{64BA4371-24AA-44CB-A88D-107ECD640613}">
      <dgm:prSet/>
      <dgm:spPr/>
      <dgm:t>
        <a:bodyPr/>
        <a:lstStyle/>
        <a:p>
          <a:endParaRPr lang="en-US"/>
        </a:p>
      </dgm:t>
    </dgm:pt>
    <dgm:pt modelId="{43931C88-7204-4D07-BF8C-5992C05DCDF5}">
      <dgm:prSet custT="1"/>
      <dgm:spPr/>
      <dgm:t>
        <a:bodyPr/>
        <a:lstStyle/>
        <a:p>
          <a:r>
            <a:rPr lang="el-GR" sz="2400" dirty="0"/>
            <a:t>Διαταραχές 46,ΧΧ</a:t>
          </a:r>
          <a:endParaRPr lang="en-US" sz="2400" dirty="0"/>
        </a:p>
      </dgm:t>
    </dgm:pt>
    <dgm:pt modelId="{248669E3-103F-424F-AF14-B5D24D7ADC11}" type="parTrans" cxnId="{6327C4DC-76AE-4953-862A-8EBA6BE7BA97}">
      <dgm:prSet/>
      <dgm:spPr/>
      <dgm:t>
        <a:bodyPr/>
        <a:lstStyle/>
        <a:p>
          <a:endParaRPr lang="en-US"/>
        </a:p>
      </dgm:t>
    </dgm:pt>
    <dgm:pt modelId="{F591F069-9150-4A1B-9679-336E3EBA0CA2}" type="sibTrans" cxnId="{6327C4DC-76AE-4953-862A-8EBA6BE7BA97}">
      <dgm:prSet/>
      <dgm:spPr/>
      <dgm:t>
        <a:bodyPr/>
        <a:lstStyle/>
        <a:p>
          <a:endParaRPr lang="en-US"/>
        </a:p>
      </dgm:t>
    </dgm:pt>
    <dgm:pt modelId="{920A7547-B7BD-42C0-A607-45AB2C6015F3}">
      <dgm:prSet custT="1"/>
      <dgm:spPr/>
      <dgm:t>
        <a:bodyPr/>
        <a:lstStyle/>
        <a:p>
          <a:r>
            <a:rPr lang="el-GR" sz="2400" dirty="0"/>
            <a:t>Ανεπάρκεια 21- </a:t>
          </a:r>
          <a:r>
            <a:rPr lang="el-GR" sz="2400" dirty="0" err="1"/>
            <a:t>Υδροξυλάσης</a:t>
          </a:r>
          <a:endParaRPr lang="en-US" sz="2400" dirty="0"/>
        </a:p>
      </dgm:t>
    </dgm:pt>
    <dgm:pt modelId="{2AE78F55-B29B-454E-8566-2B797778A777}" type="parTrans" cxnId="{E4FEE6DF-CC9E-400E-A4C4-7848E3044C00}">
      <dgm:prSet/>
      <dgm:spPr/>
      <dgm:t>
        <a:bodyPr/>
        <a:lstStyle/>
        <a:p>
          <a:endParaRPr lang="en-US"/>
        </a:p>
      </dgm:t>
    </dgm:pt>
    <dgm:pt modelId="{73D42F98-570C-466A-B365-371CE61A7EB9}" type="sibTrans" cxnId="{E4FEE6DF-CC9E-400E-A4C4-7848E3044C00}">
      <dgm:prSet/>
      <dgm:spPr/>
      <dgm:t>
        <a:bodyPr/>
        <a:lstStyle/>
        <a:p>
          <a:endParaRPr lang="en-US"/>
        </a:p>
      </dgm:t>
    </dgm:pt>
    <dgm:pt modelId="{00C5CF5E-6EDA-4AA5-8283-BE74A8081094}">
      <dgm:prSet custT="1"/>
      <dgm:spPr/>
      <dgm:t>
        <a:bodyPr/>
        <a:lstStyle/>
        <a:p>
          <a:r>
            <a:rPr lang="en-US" sz="2400" dirty="0"/>
            <a:t>Testicular DSD</a:t>
          </a:r>
        </a:p>
      </dgm:t>
    </dgm:pt>
    <dgm:pt modelId="{D69C3D8C-89D0-4B87-90C3-0619AE98F9B7}" type="parTrans" cxnId="{FCAFA4FA-25B1-4516-AB9D-AFAA4A3FB059}">
      <dgm:prSet/>
      <dgm:spPr/>
      <dgm:t>
        <a:bodyPr/>
        <a:lstStyle/>
        <a:p>
          <a:endParaRPr lang="en-US"/>
        </a:p>
      </dgm:t>
    </dgm:pt>
    <dgm:pt modelId="{A3118174-EE60-4C67-8BB0-B1E59B8D5F6E}" type="sibTrans" cxnId="{FCAFA4FA-25B1-4516-AB9D-AFAA4A3FB059}">
      <dgm:prSet/>
      <dgm:spPr/>
      <dgm:t>
        <a:bodyPr/>
        <a:lstStyle/>
        <a:p>
          <a:endParaRPr lang="en-US"/>
        </a:p>
      </dgm:t>
    </dgm:pt>
    <dgm:pt modelId="{C1266379-0CD3-4722-A8E6-F4F5F67707F9}">
      <dgm:prSet custT="1"/>
      <dgm:spPr/>
      <dgm:t>
        <a:bodyPr/>
        <a:lstStyle/>
        <a:p>
          <a:r>
            <a:rPr lang="en-US" sz="2400" dirty="0"/>
            <a:t>Sex chromosome DSD</a:t>
          </a:r>
        </a:p>
      </dgm:t>
    </dgm:pt>
    <dgm:pt modelId="{D31346AC-F8E5-489F-95D8-400D596687AC}" type="parTrans" cxnId="{5DCE1039-67F7-4073-AB1B-30A9C3C34F33}">
      <dgm:prSet/>
      <dgm:spPr/>
      <dgm:t>
        <a:bodyPr/>
        <a:lstStyle/>
        <a:p>
          <a:endParaRPr lang="en-US"/>
        </a:p>
      </dgm:t>
    </dgm:pt>
    <dgm:pt modelId="{3BE0D713-8142-48E8-A100-C722D77F9479}" type="sibTrans" cxnId="{5DCE1039-67F7-4073-AB1B-30A9C3C34F33}">
      <dgm:prSet/>
      <dgm:spPr/>
      <dgm:t>
        <a:bodyPr/>
        <a:lstStyle/>
        <a:p>
          <a:endParaRPr lang="en-US"/>
        </a:p>
      </dgm:t>
    </dgm:pt>
    <dgm:pt modelId="{9472F0E6-7A1F-49BA-BB5B-0575808669B9}">
      <dgm:prSet custT="1"/>
      <dgm:spPr/>
      <dgm:t>
        <a:bodyPr/>
        <a:lstStyle/>
        <a:p>
          <a:r>
            <a:rPr lang="en-US" sz="2400" dirty="0" err="1"/>
            <a:t>Ovotesticular</a:t>
          </a:r>
          <a:r>
            <a:rPr lang="en-US" sz="2400" dirty="0"/>
            <a:t> DSD</a:t>
          </a:r>
        </a:p>
      </dgm:t>
    </dgm:pt>
    <dgm:pt modelId="{CF0812BF-892B-430E-B609-64D531834757}" type="parTrans" cxnId="{E884FB4A-0861-40D7-B578-7DDAD9AE1FD5}">
      <dgm:prSet/>
      <dgm:spPr/>
      <dgm:t>
        <a:bodyPr/>
        <a:lstStyle/>
        <a:p>
          <a:endParaRPr lang="en-US"/>
        </a:p>
      </dgm:t>
    </dgm:pt>
    <dgm:pt modelId="{00941F5F-0805-4502-AC4D-B7C70DC7B200}" type="sibTrans" cxnId="{E884FB4A-0861-40D7-B578-7DDAD9AE1FD5}">
      <dgm:prSet/>
      <dgm:spPr/>
      <dgm:t>
        <a:bodyPr/>
        <a:lstStyle/>
        <a:p>
          <a:endParaRPr lang="en-US"/>
        </a:p>
      </dgm:t>
    </dgm:pt>
    <dgm:pt modelId="{36AAB0A0-8798-4801-9E9D-3F89C884FF85}">
      <dgm:prSet custT="1"/>
      <dgm:spPr/>
      <dgm:t>
        <a:bodyPr/>
        <a:lstStyle/>
        <a:p>
          <a:r>
            <a:rPr lang="el-GR" sz="2400" b="1" dirty="0"/>
            <a:t>Διάγνωση </a:t>
          </a:r>
          <a:endParaRPr lang="en-US" sz="2400" b="1" dirty="0"/>
        </a:p>
      </dgm:t>
    </dgm:pt>
    <dgm:pt modelId="{912982D6-BC1D-437B-A035-1E14DE37B2AA}" type="parTrans" cxnId="{ECD00298-5AAD-419B-869C-F8A6AFC8446E}">
      <dgm:prSet/>
      <dgm:spPr/>
      <dgm:t>
        <a:bodyPr/>
        <a:lstStyle/>
        <a:p>
          <a:endParaRPr lang="el-GR"/>
        </a:p>
      </dgm:t>
    </dgm:pt>
    <dgm:pt modelId="{E612D3FA-1928-46AA-9CCE-080093B7C495}" type="sibTrans" cxnId="{ECD00298-5AAD-419B-869C-F8A6AFC8446E}">
      <dgm:prSet/>
      <dgm:spPr/>
      <dgm:t>
        <a:bodyPr/>
        <a:lstStyle/>
        <a:p>
          <a:endParaRPr lang="el-GR"/>
        </a:p>
      </dgm:t>
    </dgm:pt>
    <dgm:pt modelId="{2E7F752F-EA28-4906-AD05-44A57A48F8FE}" type="pres">
      <dgm:prSet presAssocID="{9D142CDE-C06C-45A3-B3DC-A311B628D1F8}" presName="linear" presStyleCnt="0">
        <dgm:presLayoutVars>
          <dgm:animLvl val="lvl"/>
          <dgm:resizeHandles val="exact"/>
        </dgm:presLayoutVars>
      </dgm:prSet>
      <dgm:spPr/>
    </dgm:pt>
    <dgm:pt modelId="{DCBDCD36-6D09-4CB2-A12C-A1E8B0A56282}" type="pres">
      <dgm:prSet presAssocID="{2E708799-BB9F-4705-856C-DDB5EC83499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655C4F-9CA5-4BBF-B91A-20680AD76C01}" type="pres">
      <dgm:prSet presAssocID="{0B2684A0-C6FA-40D6-98B7-1C2C02C5F4B9}" presName="spacer" presStyleCnt="0"/>
      <dgm:spPr/>
    </dgm:pt>
    <dgm:pt modelId="{A8E3E106-8160-4DE7-9B27-AC117CE7E308}" type="pres">
      <dgm:prSet presAssocID="{14300A0C-628E-4C1A-BBEF-E152F9F871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36632D7-8125-4CF8-A5F5-7CC23C0BECC1}" type="pres">
      <dgm:prSet presAssocID="{14300A0C-628E-4C1A-BBEF-E152F9F871DA}" presName="childText" presStyleLbl="revTx" presStyleIdx="0" presStyleCnt="3" custScaleY="104831">
        <dgm:presLayoutVars>
          <dgm:bulletEnabled val="1"/>
        </dgm:presLayoutVars>
      </dgm:prSet>
      <dgm:spPr/>
    </dgm:pt>
    <dgm:pt modelId="{58C0DA55-AE46-4BF9-A0D5-5225B960F1E4}" type="pres">
      <dgm:prSet presAssocID="{BA403484-F73E-4665-8C2D-E49F8394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76DCC-5900-4BC1-9D32-A3C5A34157E2}" type="pres">
      <dgm:prSet presAssocID="{BA403484-F73E-4665-8C2D-E49F83944C26}" presName="childText" presStyleLbl="revTx" presStyleIdx="1" presStyleCnt="3" custScaleY="156130">
        <dgm:presLayoutVars>
          <dgm:bulletEnabled val="1"/>
        </dgm:presLayoutVars>
      </dgm:prSet>
      <dgm:spPr/>
    </dgm:pt>
    <dgm:pt modelId="{D18C22BC-778F-4557-9A58-29767F089F07}" type="pres">
      <dgm:prSet presAssocID="{43931C88-7204-4D07-BF8C-5992C05DCDF5}" presName="parentText" presStyleLbl="node1" presStyleIdx="3" presStyleCnt="6" custLinFactNeighborX="-3526">
        <dgm:presLayoutVars>
          <dgm:chMax val="0"/>
          <dgm:bulletEnabled val="1"/>
        </dgm:presLayoutVars>
      </dgm:prSet>
      <dgm:spPr/>
    </dgm:pt>
    <dgm:pt modelId="{5FACDCCB-E5ED-4B4F-BE4B-B45A6DEFB119}" type="pres">
      <dgm:prSet presAssocID="{43931C88-7204-4D07-BF8C-5992C05DCDF5}" presName="childText" presStyleLbl="revTx" presStyleIdx="2" presStyleCnt="3" custScaleY="103224">
        <dgm:presLayoutVars>
          <dgm:bulletEnabled val="1"/>
        </dgm:presLayoutVars>
      </dgm:prSet>
      <dgm:spPr/>
    </dgm:pt>
    <dgm:pt modelId="{2FE00DFE-AB5F-4BF5-A2D4-26981FBC5355}" type="pres">
      <dgm:prSet presAssocID="{C1266379-0CD3-4722-A8E6-F4F5F67707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8BF720B-FC48-47B5-B4D3-C85097BE88FF}" type="pres">
      <dgm:prSet presAssocID="{3BE0D713-8142-48E8-A100-C722D77F9479}" presName="spacer" presStyleCnt="0"/>
      <dgm:spPr/>
    </dgm:pt>
    <dgm:pt modelId="{1AE80635-808B-4C13-8D29-451BC5885D76}" type="pres">
      <dgm:prSet presAssocID="{9472F0E6-7A1F-49BA-BB5B-0575808669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8CE3605-BD28-4CEF-8467-D5F73CEF497D}" type="presOf" srcId="{00C5CF5E-6EDA-4AA5-8283-BE74A8081094}" destId="{5FACDCCB-E5ED-4B4F-BE4B-B45A6DEFB119}" srcOrd="0" destOrd="1" presId="urn:microsoft.com/office/officeart/2005/8/layout/vList2#7"/>
    <dgm:cxn modelId="{6E360706-31B7-43A0-A2D3-039D34C36565}" type="presOf" srcId="{9D142CDE-C06C-45A3-B3DC-A311B628D1F8}" destId="{2E7F752F-EA28-4906-AD05-44A57A48F8FE}" srcOrd="0" destOrd="0" presId="urn:microsoft.com/office/officeart/2005/8/layout/vList2#7"/>
    <dgm:cxn modelId="{AFF9A21A-7AFB-443F-A7A7-E12205AC0353}" type="presOf" srcId="{2E708799-BB9F-4705-856C-DDB5EC834993}" destId="{DCBDCD36-6D09-4CB2-A12C-A1E8B0A56282}" srcOrd="0" destOrd="0" presId="urn:microsoft.com/office/officeart/2005/8/layout/vList2#7"/>
    <dgm:cxn modelId="{B37BE428-EBB6-44D4-9110-174ACE15FE79}" srcId="{9D142CDE-C06C-45A3-B3DC-A311B628D1F8}" destId="{BA403484-F73E-4665-8C2D-E49F83944C26}" srcOrd="2" destOrd="0" parTransId="{0BB89AD0-664B-46DF-B310-C014644A5125}" sibTransId="{7DD9642F-D048-4775-8000-8125FD3A1DDA}"/>
    <dgm:cxn modelId="{20DED230-E75E-49BD-B114-D6837D7E649B}" type="presOf" srcId="{BA403484-F73E-4665-8C2D-E49F83944C26}" destId="{58C0DA55-AE46-4BF9-A0D5-5225B960F1E4}" srcOrd="0" destOrd="0" presId="urn:microsoft.com/office/officeart/2005/8/layout/vList2#7"/>
    <dgm:cxn modelId="{5DCE1039-67F7-4073-AB1B-30A9C3C34F33}" srcId="{9D142CDE-C06C-45A3-B3DC-A311B628D1F8}" destId="{C1266379-0CD3-4722-A8E6-F4F5F67707F9}" srcOrd="4" destOrd="0" parTransId="{D31346AC-F8E5-489F-95D8-400D596687AC}" sibTransId="{3BE0D713-8142-48E8-A100-C722D77F9479}"/>
    <dgm:cxn modelId="{7BE87B69-E2B0-4CD9-AE1E-EC29FC0D76B8}" srcId="{14300A0C-628E-4C1A-BBEF-E152F9F871DA}" destId="{4BE70A76-B70C-479A-BA86-94813DEA3335}" srcOrd="0" destOrd="0" parTransId="{D6BB8880-A649-4B9D-A282-8698C53A39B9}" sibTransId="{0D648EDD-DD71-48D3-9CCE-E03992D676F0}"/>
    <dgm:cxn modelId="{E884FB4A-0861-40D7-B578-7DDAD9AE1FD5}" srcId="{9D142CDE-C06C-45A3-B3DC-A311B628D1F8}" destId="{9472F0E6-7A1F-49BA-BB5B-0575808669B9}" srcOrd="5" destOrd="0" parTransId="{CF0812BF-892B-430E-B609-64D531834757}" sibTransId="{00941F5F-0805-4502-AC4D-B7C70DC7B200}"/>
    <dgm:cxn modelId="{8DBEAF4D-8B67-43A9-B496-027B94DB0BD4}" type="presOf" srcId="{920A7547-B7BD-42C0-A607-45AB2C6015F3}" destId="{5FACDCCB-E5ED-4B4F-BE4B-B45A6DEFB119}" srcOrd="0" destOrd="0" presId="urn:microsoft.com/office/officeart/2005/8/layout/vList2#7"/>
    <dgm:cxn modelId="{64BA4371-24AA-44CB-A88D-107ECD640613}" srcId="{BA403484-F73E-4665-8C2D-E49F83944C26}" destId="{2300A477-F6C5-49E9-9A11-0C173B96343E}" srcOrd="0" destOrd="0" parTransId="{12703943-31EB-486D-84DE-226B58ADE061}" sibTransId="{9B2D0466-1C9E-4182-8C41-43F505B83C58}"/>
    <dgm:cxn modelId="{761D4257-1D8A-4E12-A32E-38EF9EFF4FAC}" type="presOf" srcId="{C1266379-0CD3-4722-A8E6-F4F5F67707F9}" destId="{2FE00DFE-AB5F-4BF5-A2D4-26981FBC5355}" srcOrd="0" destOrd="0" presId="urn:microsoft.com/office/officeart/2005/8/layout/vList2#7"/>
    <dgm:cxn modelId="{928BD07C-7E21-4713-BB48-867C0639319D}" type="presOf" srcId="{4BE70A76-B70C-479A-BA86-94813DEA3335}" destId="{736632D7-8125-4CF8-A5F5-7CC23C0BECC1}" srcOrd="0" destOrd="0" presId="urn:microsoft.com/office/officeart/2005/8/layout/vList2#7"/>
    <dgm:cxn modelId="{1D2B5181-FD62-4517-AF9C-388D546D00A3}" srcId="{14300A0C-628E-4C1A-BBEF-E152F9F871DA}" destId="{ADBC6347-8B3F-4136-A949-7758058B4F9C}" srcOrd="3" destOrd="0" parTransId="{B1D26867-6E29-4E3E-832F-95ADD54C0DE5}" sibTransId="{539CBF41-1E31-4369-80FD-29599178A061}"/>
    <dgm:cxn modelId="{6513AB88-7B8C-47C5-B88D-EF266C5E26AB}" type="presOf" srcId="{9472F0E6-7A1F-49BA-BB5B-0575808669B9}" destId="{1AE80635-808B-4C13-8D29-451BC5885D76}" srcOrd="0" destOrd="0" presId="urn:microsoft.com/office/officeart/2005/8/layout/vList2#7"/>
    <dgm:cxn modelId="{9F45D188-FD8D-4EFB-8FEA-BD687035D745}" type="presOf" srcId="{36AAB0A0-8798-4801-9E9D-3F89C884FF85}" destId="{736632D7-8125-4CF8-A5F5-7CC23C0BECC1}" srcOrd="0" destOrd="2" presId="urn:microsoft.com/office/officeart/2005/8/layout/vList2#7"/>
    <dgm:cxn modelId="{D7BDC091-2F1F-4CB5-A399-07D186B5B8E3}" type="presOf" srcId="{ADBC6347-8B3F-4136-A949-7758058B4F9C}" destId="{736632D7-8125-4CF8-A5F5-7CC23C0BECC1}" srcOrd="0" destOrd="3" presId="urn:microsoft.com/office/officeart/2005/8/layout/vList2#7"/>
    <dgm:cxn modelId="{CB5BC491-31BC-44DE-BDE2-5685FF6DE3C3}" srcId="{14300A0C-628E-4C1A-BBEF-E152F9F871DA}" destId="{5B8A1F8B-5827-4990-B3F6-C9BC0A66ED15}" srcOrd="1" destOrd="0" parTransId="{ADCD7EE3-1ABE-460E-813B-78EC71E54CC7}" sibTransId="{E55970B4-C2E7-4D00-BF51-656B9FA90CE4}"/>
    <dgm:cxn modelId="{D16B4294-B67F-4B06-96E7-FEB049D2CD46}" type="presOf" srcId="{5B8A1F8B-5827-4990-B3F6-C9BC0A66ED15}" destId="{736632D7-8125-4CF8-A5F5-7CC23C0BECC1}" srcOrd="0" destOrd="1" presId="urn:microsoft.com/office/officeart/2005/8/layout/vList2#7"/>
    <dgm:cxn modelId="{ECD00298-5AAD-419B-869C-F8A6AFC8446E}" srcId="{14300A0C-628E-4C1A-BBEF-E152F9F871DA}" destId="{36AAB0A0-8798-4801-9E9D-3F89C884FF85}" srcOrd="2" destOrd="0" parTransId="{912982D6-BC1D-437B-A035-1E14DE37B2AA}" sibTransId="{E612D3FA-1928-46AA-9CCE-080093B7C495}"/>
    <dgm:cxn modelId="{5457EABA-D7A8-46E9-A8E0-F846865D2885}" type="presOf" srcId="{14300A0C-628E-4C1A-BBEF-E152F9F871DA}" destId="{A8E3E106-8160-4DE7-9B27-AC117CE7E308}" srcOrd="0" destOrd="0" presId="urn:microsoft.com/office/officeart/2005/8/layout/vList2#7"/>
    <dgm:cxn modelId="{224655C4-3123-4FFC-BA61-D3ABA8F76CCB}" srcId="{9D142CDE-C06C-45A3-B3DC-A311B628D1F8}" destId="{2E708799-BB9F-4705-856C-DDB5EC834993}" srcOrd="0" destOrd="0" parTransId="{67B44632-E318-4FE0-BA91-0905577F0A0D}" sibTransId="{0B2684A0-C6FA-40D6-98B7-1C2C02C5F4B9}"/>
    <dgm:cxn modelId="{6327C4DC-76AE-4953-862A-8EBA6BE7BA97}" srcId="{9D142CDE-C06C-45A3-B3DC-A311B628D1F8}" destId="{43931C88-7204-4D07-BF8C-5992C05DCDF5}" srcOrd="3" destOrd="0" parTransId="{248669E3-103F-424F-AF14-B5D24D7ADC11}" sibTransId="{F591F069-9150-4A1B-9679-336E3EBA0CA2}"/>
    <dgm:cxn modelId="{5B7843DD-3A92-4EC6-9114-052A736062FC}" type="presOf" srcId="{2300A477-F6C5-49E9-9A11-0C173B96343E}" destId="{67076DCC-5900-4BC1-9D32-A3C5A34157E2}" srcOrd="0" destOrd="0" presId="urn:microsoft.com/office/officeart/2005/8/layout/vList2#7"/>
    <dgm:cxn modelId="{E4FEE6DF-CC9E-400E-A4C4-7848E3044C00}" srcId="{43931C88-7204-4D07-BF8C-5992C05DCDF5}" destId="{920A7547-B7BD-42C0-A607-45AB2C6015F3}" srcOrd="0" destOrd="0" parTransId="{2AE78F55-B29B-454E-8566-2B797778A777}" sibTransId="{73D42F98-570C-466A-B365-371CE61A7EB9}"/>
    <dgm:cxn modelId="{BCED76F8-02C3-4391-8E3E-846028428492}" srcId="{9D142CDE-C06C-45A3-B3DC-A311B628D1F8}" destId="{14300A0C-628E-4C1A-BBEF-E152F9F871DA}" srcOrd="1" destOrd="0" parTransId="{0AABC6FF-7BA6-4B25-87FE-BF9660CE2685}" sibTransId="{E664BFD7-D341-4B88-956E-8E7EE1CD3AD0}"/>
    <dgm:cxn modelId="{C92B5AF8-7759-475A-941B-65770F80DF58}" type="presOf" srcId="{43931C88-7204-4D07-BF8C-5992C05DCDF5}" destId="{D18C22BC-778F-4557-9A58-29767F089F07}" srcOrd="0" destOrd="0" presId="urn:microsoft.com/office/officeart/2005/8/layout/vList2#7"/>
    <dgm:cxn modelId="{FCAFA4FA-25B1-4516-AB9D-AFAA4A3FB059}" srcId="{43931C88-7204-4D07-BF8C-5992C05DCDF5}" destId="{00C5CF5E-6EDA-4AA5-8283-BE74A8081094}" srcOrd="1" destOrd="0" parTransId="{D69C3D8C-89D0-4B87-90C3-0619AE98F9B7}" sibTransId="{A3118174-EE60-4C67-8BB0-B1E59B8D5F6E}"/>
    <dgm:cxn modelId="{99828A94-2B36-4F20-878E-0F3ECF2E61F7}" type="presParOf" srcId="{2E7F752F-EA28-4906-AD05-44A57A48F8FE}" destId="{DCBDCD36-6D09-4CB2-A12C-A1E8B0A56282}" srcOrd="0" destOrd="0" presId="urn:microsoft.com/office/officeart/2005/8/layout/vList2#7"/>
    <dgm:cxn modelId="{D4F3A7C3-77A0-43BE-97CA-FD057C099C43}" type="presParOf" srcId="{2E7F752F-EA28-4906-AD05-44A57A48F8FE}" destId="{E3655C4F-9CA5-4BBF-B91A-20680AD76C01}" srcOrd="1" destOrd="0" presId="urn:microsoft.com/office/officeart/2005/8/layout/vList2#7"/>
    <dgm:cxn modelId="{DB04CD4D-79EE-4E4F-A10A-761A4F05BB9B}" type="presParOf" srcId="{2E7F752F-EA28-4906-AD05-44A57A48F8FE}" destId="{A8E3E106-8160-4DE7-9B27-AC117CE7E308}" srcOrd="2" destOrd="0" presId="urn:microsoft.com/office/officeart/2005/8/layout/vList2#7"/>
    <dgm:cxn modelId="{E36A4071-A1F3-468B-AD15-A3AAC72502A2}" type="presParOf" srcId="{2E7F752F-EA28-4906-AD05-44A57A48F8FE}" destId="{736632D7-8125-4CF8-A5F5-7CC23C0BECC1}" srcOrd="3" destOrd="0" presId="urn:microsoft.com/office/officeart/2005/8/layout/vList2#7"/>
    <dgm:cxn modelId="{5B8148CB-2E0F-4C7F-878C-E480E84760B2}" type="presParOf" srcId="{2E7F752F-EA28-4906-AD05-44A57A48F8FE}" destId="{58C0DA55-AE46-4BF9-A0D5-5225B960F1E4}" srcOrd="4" destOrd="0" presId="urn:microsoft.com/office/officeart/2005/8/layout/vList2#7"/>
    <dgm:cxn modelId="{828CC71B-66E7-4254-9EF6-6901EA0DA1D9}" type="presParOf" srcId="{2E7F752F-EA28-4906-AD05-44A57A48F8FE}" destId="{67076DCC-5900-4BC1-9D32-A3C5A34157E2}" srcOrd="5" destOrd="0" presId="urn:microsoft.com/office/officeart/2005/8/layout/vList2#7"/>
    <dgm:cxn modelId="{4315EF90-F700-47BB-82AF-9A631EA49D3F}" type="presParOf" srcId="{2E7F752F-EA28-4906-AD05-44A57A48F8FE}" destId="{D18C22BC-778F-4557-9A58-29767F089F07}" srcOrd="6" destOrd="0" presId="urn:microsoft.com/office/officeart/2005/8/layout/vList2#7"/>
    <dgm:cxn modelId="{ED47A642-F51A-4CDE-9FF8-B9BEA9ADB2E7}" type="presParOf" srcId="{2E7F752F-EA28-4906-AD05-44A57A48F8FE}" destId="{5FACDCCB-E5ED-4B4F-BE4B-B45A6DEFB119}" srcOrd="7" destOrd="0" presId="urn:microsoft.com/office/officeart/2005/8/layout/vList2#7"/>
    <dgm:cxn modelId="{92B8AEB6-C8A6-43D5-8AEB-D7485A884413}" type="presParOf" srcId="{2E7F752F-EA28-4906-AD05-44A57A48F8FE}" destId="{2FE00DFE-AB5F-4BF5-A2D4-26981FBC5355}" srcOrd="8" destOrd="0" presId="urn:microsoft.com/office/officeart/2005/8/layout/vList2#7"/>
    <dgm:cxn modelId="{B73D56C4-2EFB-48FA-9D82-B1FC4A8FC000}" type="presParOf" srcId="{2E7F752F-EA28-4906-AD05-44A57A48F8FE}" destId="{08BF720B-FC48-47B5-B4D3-C85097BE88FF}" srcOrd="9" destOrd="0" presId="urn:microsoft.com/office/officeart/2005/8/layout/vList2#7"/>
    <dgm:cxn modelId="{22AA812C-3740-452B-A3F3-3E22CA1005B4}" type="presParOf" srcId="{2E7F752F-EA28-4906-AD05-44A57A48F8FE}" destId="{1AE80635-808B-4C13-8D29-451BC5885D76}" srcOrd="10" destOrd="0" presId="urn:microsoft.com/office/officeart/2005/8/layout/vList2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42CDE-C06C-45A3-B3DC-A311B628D1F8}" type="doc">
      <dgm:prSet loTypeId="urn:microsoft.com/office/officeart/2005/8/layout/vList2#8" loCatId="list" qsTypeId="urn:microsoft.com/office/officeart/2005/8/quickstyle/simple1#9" qsCatId="simple" csTypeId="urn:microsoft.com/office/officeart/2005/8/colors/accent1_2#8" csCatId="accent1" phldr="1"/>
      <dgm:spPr/>
      <dgm:t>
        <a:bodyPr/>
        <a:lstStyle/>
        <a:p>
          <a:endParaRPr lang="en-US"/>
        </a:p>
      </dgm:t>
    </dgm:pt>
    <dgm:pt modelId="{2E708799-BB9F-4705-856C-DDB5EC834993}">
      <dgm:prSet custT="1"/>
      <dgm:spPr/>
      <dgm:t>
        <a:bodyPr/>
        <a:lstStyle/>
        <a:p>
          <a:r>
            <a:rPr lang="el-GR" sz="2400" dirty="0"/>
            <a:t>Παρουσίαση περιστατικού </a:t>
          </a:r>
          <a:endParaRPr lang="en-US" sz="2400" dirty="0"/>
        </a:p>
      </dgm:t>
    </dgm:pt>
    <dgm:pt modelId="{67B44632-E318-4FE0-BA91-0905577F0A0D}" type="parTrans" cxnId="{224655C4-3123-4FFC-BA61-D3ABA8F76CCB}">
      <dgm:prSet/>
      <dgm:spPr/>
      <dgm:t>
        <a:bodyPr/>
        <a:lstStyle/>
        <a:p>
          <a:endParaRPr lang="en-US"/>
        </a:p>
      </dgm:t>
    </dgm:pt>
    <dgm:pt modelId="{0B2684A0-C6FA-40D6-98B7-1C2C02C5F4B9}" type="sibTrans" cxnId="{224655C4-3123-4FFC-BA61-D3ABA8F76CCB}">
      <dgm:prSet/>
      <dgm:spPr/>
      <dgm:t>
        <a:bodyPr/>
        <a:lstStyle/>
        <a:p>
          <a:endParaRPr lang="en-US"/>
        </a:p>
      </dgm:t>
    </dgm:pt>
    <dgm:pt modelId="{14300A0C-628E-4C1A-BBEF-E152F9F871DA}">
      <dgm:prSet custT="1"/>
      <dgm:spPr/>
      <dgm:t>
        <a:bodyPr/>
        <a:lstStyle/>
        <a:p>
          <a:r>
            <a:rPr lang="el-GR" sz="2400" dirty="0"/>
            <a:t>Διαταραχές φυλετικής Διαφοροποίησης (</a:t>
          </a:r>
          <a:r>
            <a:rPr lang="en-US" sz="2400" dirty="0"/>
            <a:t>DSD</a:t>
          </a:r>
          <a:r>
            <a:rPr lang="en-US" sz="1800" dirty="0"/>
            <a:t>)</a:t>
          </a:r>
        </a:p>
      </dgm:t>
    </dgm:pt>
    <dgm:pt modelId="{0AABC6FF-7BA6-4B25-87FE-BF9660CE2685}" type="parTrans" cxnId="{BCED76F8-02C3-4391-8E3E-846028428492}">
      <dgm:prSet/>
      <dgm:spPr/>
      <dgm:t>
        <a:bodyPr/>
        <a:lstStyle/>
        <a:p>
          <a:endParaRPr lang="en-US"/>
        </a:p>
      </dgm:t>
    </dgm:pt>
    <dgm:pt modelId="{E664BFD7-D341-4B88-956E-8E7EE1CD3AD0}" type="sibTrans" cxnId="{BCED76F8-02C3-4391-8E3E-846028428492}">
      <dgm:prSet/>
      <dgm:spPr/>
      <dgm:t>
        <a:bodyPr/>
        <a:lstStyle/>
        <a:p>
          <a:endParaRPr lang="en-US"/>
        </a:p>
      </dgm:t>
    </dgm:pt>
    <dgm:pt modelId="{4BE70A76-B70C-479A-BA86-94813DEA3335}">
      <dgm:prSet custT="1"/>
      <dgm:spPr/>
      <dgm:t>
        <a:bodyPr/>
        <a:lstStyle/>
        <a:p>
          <a:r>
            <a:rPr lang="el-GR" sz="2400" dirty="0"/>
            <a:t>Φυσιολογική διαφοροποίηση του φύλου </a:t>
          </a:r>
          <a:endParaRPr lang="en-US" sz="2400" dirty="0"/>
        </a:p>
      </dgm:t>
    </dgm:pt>
    <dgm:pt modelId="{D6BB8880-A649-4B9D-A282-8698C53A39B9}" type="parTrans" cxnId="{7BE87B69-E2B0-4CD9-AE1E-EC29FC0D76B8}">
      <dgm:prSet/>
      <dgm:spPr/>
      <dgm:t>
        <a:bodyPr/>
        <a:lstStyle/>
        <a:p>
          <a:endParaRPr lang="en-US"/>
        </a:p>
      </dgm:t>
    </dgm:pt>
    <dgm:pt modelId="{0D648EDD-DD71-48D3-9CCE-E03992D676F0}" type="sibTrans" cxnId="{7BE87B69-E2B0-4CD9-AE1E-EC29FC0D76B8}">
      <dgm:prSet/>
      <dgm:spPr/>
      <dgm:t>
        <a:bodyPr/>
        <a:lstStyle/>
        <a:p>
          <a:endParaRPr lang="en-US"/>
        </a:p>
      </dgm:t>
    </dgm:pt>
    <dgm:pt modelId="{5B8A1F8B-5827-4990-B3F6-C9BC0A66ED15}">
      <dgm:prSet custT="1"/>
      <dgm:spPr/>
      <dgm:t>
        <a:bodyPr/>
        <a:lstStyle/>
        <a:p>
          <a:r>
            <a:rPr lang="el-GR" sz="2400" dirty="0"/>
            <a:t>Διερεύνηση</a:t>
          </a:r>
          <a:endParaRPr lang="en-US" sz="2400" dirty="0"/>
        </a:p>
      </dgm:t>
    </dgm:pt>
    <dgm:pt modelId="{ADCD7EE3-1ABE-460E-813B-78EC71E54CC7}" type="parTrans" cxnId="{CB5BC491-31BC-44DE-BDE2-5685FF6DE3C3}">
      <dgm:prSet/>
      <dgm:spPr/>
      <dgm:t>
        <a:bodyPr/>
        <a:lstStyle/>
        <a:p>
          <a:endParaRPr lang="en-US"/>
        </a:p>
      </dgm:t>
    </dgm:pt>
    <dgm:pt modelId="{E55970B4-C2E7-4D00-BF51-656B9FA90CE4}" type="sibTrans" cxnId="{CB5BC491-31BC-44DE-BDE2-5685FF6DE3C3}">
      <dgm:prSet/>
      <dgm:spPr/>
      <dgm:t>
        <a:bodyPr/>
        <a:lstStyle/>
        <a:p>
          <a:endParaRPr lang="en-US"/>
        </a:p>
      </dgm:t>
    </dgm:pt>
    <dgm:pt modelId="{ADBC6347-8B3F-4136-A949-7758058B4F9C}">
      <dgm:prSet custT="1"/>
      <dgm:spPr/>
      <dgm:t>
        <a:bodyPr/>
        <a:lstStyle/>
        <a:p>
          <a:r>
            <a:rPr lang="el-GR" sz="2400" dirty="0"/>
            <a:t>Θεραπεία </a:t>
          </a:r>
          <a:endParaRPr lang="en-US" sz="2400" dirty="0"/>
        </a:p>
      </dgm:t>
    </dgm:pt>
    <dgm:pt modelId="{B1D26867-6E29-4E3E-832F-95ADD54C0DE5}" type="parTrans" cxnId="{1D2B5181-FD62-4517-AF9C-388D546D00A3}">
      <dgm:prSet/>
      <dgm:spPr/>
      <dgm:t>
        <a:bodyPr/>
        <a:lstStyle/>
        <a:p>
          <a:endParaRPr lang="en-US"/>
        </a:p>
      </dgm:t>
    </dgm:pt>
    <dgm:pt modelId="{539CBF41-1E31-4369-80FD-29599178A061}" type="sibTrans" cxnId="{1D2B5181-FD62-4517-AF9C-388D546D00A3}">
      <dgm:prSet/>
      <dgm:spPr/>
      <dgm:t>
        <a:bodyPr/>
        <a:lstStyle/>
        <a:p>
          <a:endParaRPr lang="en-US"/>
        </a:p>
      </dgm:t>
    </dgm:pt>
    <dgm:pt modelId="{BA403484-F73E-4665-8C2D-E49F83944C26}">
      <dgm:prSet custT="1"/>
      <dgm:spPr/>
      <dgm:t>
        <a:bodyPr/>
        <a:lstStyle/>
        <a:p>
          <a:r>
            <a:rPr lang="el-GR" sz="2400" b="1" dirty="0"/>
            <a:t>Διαταραχές 46,ΧΥ</a:t>
          </a:r>
          <a:endParaRPr lang="en-US" sz="2400" b="1" dirty="0"/>
        </a:p>
      </dgm:t>
    </dgm:pt>
    <dgm:pt modelId="{0BB89AD0-664B-46DF-B310-C014644A5125}" type="parTrans" cxnId="{B37BE428-EBB6-44D4-9110-174ACE15FE79}">
      <dgm:prSet/>
      <dgm:spPr/>
      <dgm:t>
        <a:bodyPr/>
        <a:lstStyle/>
        <a:p>
          <a:endParaRPr lang="en-US"/>
        </a:p>
      </dgm:t>
    </dgm:pt>
    <dgm:pt modelId="{7DD9642F-D048-4775-8000-8125FD3A1DDA}" type="sibTrans" cxnId="{B37BE428-EBB6-44D4-9110-174ACE15FE79}">
      <dgm:prSet/>
      <dgm:spPr/>
      <dgm:t>
        <a:bodyPr/>
        <a:lstStyle/>
        <a:p>
          <a:endParaRPr lang="en-US"/>
        </a:p>
      </dgm:t>
    </dgm:pt>
    <dgm:pt modelId="{2300A477-F6C5-49E9-9A11-0C173B96343E}">
      <dgm:prSet custT="1"/>
      <dgm:spPr/>
      <dgm:t>
        <a:bodyPr/>
        <a:lstStyle/>
        <a:p>
          <a:endParaRPr lang="en-US" sz="2400" b="1" dirty="0"/>
        </a:p>
      </dgm:t>
    </dgm:pt>
    <dgm:pt modelId="{12703943-31EB-486D-84DE-226B58ADE061}" type="parTrans" cxnId="{64BA4371-24AA-44CB-A88D-107ECD640613}">
      <dgm:prSet/>
      <dgm:spPr/>
      <dgm:t>
        <a:bodyPr/>
        <a:lstStyle/>
        <a:p>
          <a:endParaRPr lang="en-US"/>
        </a:p>
      </dgm:t>
    </dgm:pt>
    <dgm:pt modelId="{9B2D0466-1C9E-4182-8C41-43F505B83C58}" type="sibTrans" cxnId="{64BA4371-24AA-44CB-A88D-107ECD640613}">
      <dgm:prSet/>
      <dgm:spPr/>
      <dgm:t>
        <a:bodyPr/>
        <a:lstStyle/>
        <a:p>
          <a:endParaRPr lang="en-US"/>
        </a:p>
      </dgm:t>
    </dgm:pt>
    <dgm:pt modelId="{43931C88-7204-4D07-BF8C-5992C05DCDF5}">
      <dgm:prSet custT="1"/>
      <dgm:spPr/>
      <dgm:t>
        <a:bodyPr/>
        <a:lstStyle/>
        <a:p>
          <a:r>
            <a:rPr lang="el-GR" sz="2400" dirty="0"/>
            <a:t>Διαταραχές 46,ΧΧ</a:t>
          </a:r>
          <a:endParaRPr lang="en-US" sz="2400" dirty="0"/>
        </a:p>
      </dgm:t>
    </dgm:pt>
    <dgm:pt modelId="{248669E3-103F-424F-AF14-B5D24D7ADC11}" type="parTrans" cxnId="{6327C4DC-76AE-4953-862A-8EBA6BE7BA97}">
      <dgm:prSet/>
      <dgm:spPr/>
      <dgm:t>
        <a:bodyPr/>
        <a:lstStyle/>
        <a:p>
          <a:endParaRPr lang="en-US"/>
        </a:p>
      </dgm:t>
    </dgm:pt>
    <dgm:pt modelId="{F591F069-9150-4A1B-9679-336E3EBA0CA2}" type="sibTrans" cxnId="{6327C4DC-76AE-4953-862A-8EBA6BE7BA97}">
      <dgm:prSet/>
      <dgm:spPr/>
      <dgm:t>
        <a:bodyPr/>
        <a:lstStyle/>
        <a:p>
          <a:endParaRPr lang="en-US"/>
        </a:p>
      </dgm:t>
    </dgm:pt>
    <dgm:pt modelId="{920A7547-B7BD-42C0-A607-45AB2C6015F3}">
      <dgm:prSet custT="1"/>
      <dgm:spPr/>
      <dgm:t>
        <a:bodyPr/>
        <a:lstStyle/>
        <a:p>
          <a:r>
            <a:rPr lang="el-GR" sz="2400" dirty="0"/>
            <a:t>Ανεπάρκεια 21- </a:t>
          </a:r>
          <a:r>
            <a:rPr lang="el-GR" sz="2400" dirty="0" err="1"/>
            <a:t>Υδροξυλάσης</a:t>
          </a:r>
          <a:endParaRPr lang="en-US" sz="2400" dirty="0"/>
        </a:p>
      </dgm:t>
    </dgm:pt>
    <dgm:pt modelId="{2AE78F55-B29B-454E-8566-2B797778A777}" type="parTrans" cxnId="{E4FEE6DF-CC9E-400E-A4C4-7848E3044C00}">
      <dgm:prSet/>
      <dgm:spPr/>
      <dgm:t>
        <a:bodyPr/>
        <a:lstStyle/>
        <a:p>
          <a:endParaRPr lang="en-US"/>
        </a:p>
      </dgm:t>
    </dgm:pt>
    <dgm:pt modelId="{73D42F98-570C-466A-B365-371CE61A7EB9}" type="sibTrans" cxnId="{E4FEE6DF-CC9E-400E-A4C4-7848E3044C00}">
      <dgm:prSet/>
      <dgm:spPr/>
      <dgm:t>
        <a:bodyPr/>
        <a:lstStyle/>
        <a:p>
          <a:endParaRPr lang="en-US"/>
        </a:p>
      </dgm:t>
    </dgm:pt>
    <dgm:pt modelId="{00C5CF5E-6EDA-4AA5-8283-BE74A8081094}">
      <dgm:prSet custT="1"/>
      <dgm:spPr/>
      <dgm:t>
        <a:bodyPr/>
        <a:lstStyle/>
        <a:p>
          <a:r>
            <a:rPr lang="en-US" sz="2400" dirty="0"/>
            <a:t>Testicular DSD</a:t>
          </a:r>
        </a:p>
      </dgm:t>
    </dgm:pt>
    <dgm:pt modelId="{D69C3D8C-89D0-4B87-90C3-0619AE98F9B7}" type="parTrans" cxnId="{FCAFA4FA-25B1-4516-AB9D-AFAA4A3FB059}">
      <dgm:prSet/>
      <dgm:spPr/>
      <dgm:t>
        <a:bodyPr/>
        <a:lstStyle/>
        <a:p>
          <a:endParaRPr lang="en-US"/>
        </a:p>
      </dgm:t>
    </dgm:pt>
    <dgm:pt modelId="{A3118174-EE60-4C67-8BB0-B1E59B8D5F6E}" type="sibTrans" cxnId="{FCAFA4FA-25B1-4516-AB9D-AFAA4A3FB059}">
      <dgm:prSet/>
      <dgm:spPr/>
      <dgm:t>
        <a:bodyPr/>
        <a:lstStyle/>
        <a:p>
          <a:endParaRPr lang="en-US"/>
        </a:p>
      </dgm:t>
    </dgm:pt>
    <dgm:pt modelId="{C1266379-0CD3-4722-A8E6-F4F5F67707F9}">
      <dgm:prSet custT="1"/>
      <dgm:spPr/>
      <dgm:t>
        <a:bodyPr/>
        <a:lstStyle/>
        <a:p>
          <a:r>
            <a:rPr lang="en-US" sz="2400" dirty="0"/>
            <a:t>Sex chromosome DSD</a:t>
          </a:r>
        </a:p>
      </dgm:t>
    </dgm:pt>
    <dgm:pt modelId="{D31346AC-F8E5-489F-95D8-400D596687AC}" type="parTrans" cxnId="{5DCE1039-67F7-4073-AB1B-30A9C3C34F33}">
      <dgm:prSet/>
      <dgm:spPr/>
      <dgm:t>
        <a:bodyPr/>
        <a:lstStyle/>
        <a:p>
          <a:endParaRPr lang="en-US"/>
        </a:p>
      </dgm:t>
    </dgm:pt>
    <dgm:pt modelId="{3BE0D713-8142-48E8-A100-C722D77F9479}" type="sibTrans" cxnId="{5DCE1039-67F7-4073-AB1B-30A9C3C34F33}">
      <dgm:prSet/>
      <dgm:spPr/>
      <dgm:t>
        <a:bodyPr/>
        <a:lstStyle/>
        <a:p>
          <a:endParaRPr lang="en-US"/>
        </a:p>
      </dgm:t>
    </dgm:pt>
    <dgm:pt modelId="{9472F0E6-7A1F-49BA-BB5B-0575808669B9}">
      <dgm:prSet custT="1"/>
      <dgm:spPr/>
      <dgm:t>
        <a:bodyPr/>
        <a:lstStyle/>
        <a:p>
          <a:r>
            <a:rPr lang="en-US" sz="2400" dirty="0" err="1"/>
            <a:t>Ovotesticular</a:t>
          </a:r>
          <a:r>
            <a:rPr lang="en-US" sz="2400" dirty="0"/>
            <a:t> DSD</a:t>
          </a:r>
        </a:p>
      </dgm:t>
    </dgm:pt>
    <dgm:pt modelId="{CF0812BF-892B-430E-B609-64D531834757}" type="parTrans" cxnId="{E884FB4A-0861-40D7-B578-7DDAD9AE1FD5}">
      <dgm:prSet/>
      <dgm:spPr/>
      <dgm:t>
        <a:bodyPr/>
        <a:lstStyle/>
        <a:p>
          <a:endParaRPr lang="en-US"/>
        </a:p>
      </dgm:t>
    </dgm:pt>
    <dgm:pt modelId="{00941F5F-0805-4502-AC4D-B7C70DC7B200}" type="sibTrans" cxnId="{E884FB4A-0861-40D7-B578-7DDAD9AE1FD5}">
      <dgm:prSet/>
      <dgm:spPr/>
      <dgm:t>
        <a:bodyPr/>
        <a:lstStyle/>
        <a:p>
          <a:endParaRPr lang="en-US"/>
        </a:p>
      </dgm:t>
    </dgm:pt>
    <dgm:pt modelId="{36AAB0A0-8798-4801-9E9D-3F89C884FF85}">
      <dgm:prSet custT="1"/>
      <dgm:spPr/>
      <dgm:t>
        <a:bodyPr/>
        <a:lstStyle/>
        <a:p>
          <a:r>
            <a:rPr lang="el-GR" sz="2400" dirty="0"/>
            <a:t>Διάγνωση </a:t>
          </a:r>
          <a:endParaRPr lang="en-US" sz="2400" dirty="0"/>
        </a:p>
      </dgm:t>
    </dgm:pt>
    <dgm:pt modelId="{912982D6-BC1D-437B-A035-1E14DE37B2AA}" type="parTrans" cxnId="{ECD00298-5AAD-419B-869C-F8A6AFC8446E}">
      <dgm:prSet/>
      <dgm:spPr/>
      <dgm:t>
        <a:bodyPr/>
        <a:lstStyle/>
        <a:p>
          <a:endParaRPr lang="el-GR"/>
        </a:p>
      </dgm:t>
    </dgm:pt>
    <dgm:pt modelId="{E612D3FA-1928-46AA-9CCE-080093B7C495}" type="sibTrans" cxnId="{ECD00298-5AAD-419B-869C-F8A6AFC8446E}">
      <dgm:prSet/>
      <dgm:spPr/>
      <dgm:t>
        <a:bodyPr/>
        <a:lstStyle/>
        <a:p>
          <a:endParaRPr lang="el-GR"/>
        </a:p>
      </dgm:t>
    </dgm:pt>
    <dgm:pt modelId="{2E7F752F-EA28-4906-AD05-44A57A48F8FE}" type="pres">
      <dgm:prSet presAssocID="{9D142CDE-C06C-45A3-B3DC-A311B628D1F8}" presName="linear" presStyleCnt="0">
        <dgm:presLayoutVars>
          <dgm:animLvl val="lvl"/>
          <dgm:resizeHandles val="exact"/>
        </dgm:presLayoutVars>
      </dgm:prSet>
      <dgm:spPr/>
    </dgm:pt>
    <dgm:pt modelId="{DCBDCD36-6D09-4CB2-A12C-A1E8B0A56282}" type="pres">
      <dgm:prSet presAssocID="{2E708799-BB9F-4705-856C-DDB5EC83499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655C4F-9CA5-4BBF-B91A-20680AD76C01}" type="pres">
      <dgm:prSet presAssocID="{0B2684A0-C6FA-40D6-98B7-1C2C02C5F4B9}" presName="spacer" presStyleCnt="0"/>
      <dgm:spPr/>
    </dgm:pt>
    <dgm:pt modelId="{A8E3E106-8160-4DE7-9B27-AC117CE7E308}" type="pres">
      <dgm:prSet presAssocID="{14300A0C-628E-4C1A-BBEF-E152F9F871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36632D7-8125-4CF8-A5F5-7CC23C0BECC1}" type="pres">
      <dgm:prSet presAssocID="{14300A0C-628E-4C1A-BBEF-E152F9F871DA}" presName="childText" presStyleLbl="revTx" presStyleIdx="0" presStyleCnt="3" custScaleY="104831">
        <dgm:presLayoutVars>
          <dgm:bulletEnabled val="1"/>
        </dgm:presLayoutVars>
      </dgm:prSet>
      <dgm:spPr/>
    </dgm:pt>
    <dgm:pt modelId="{58C0DA55-AE46-4BF9-A0D5-5225B960F1E4}" type="pres">
      <dgm:prSet presAssocID="{BA403484-F73E-4665-8C2D-E49F8394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76DCC-5900-4BC1-9D32-A3C5A34157E2}" type="pres">
      <dgm:prSet presAssocID="{BA403484-F73E-4665-8C2D-E49F83944C26}" presName="childText" presStyleLbl="revTx" presStyleIdx="1" presStyleCnt="3" custScaleY="156130">
        <dgm:presLayoutVars>
          <dgm:bulletEnabled val="1"/>
        </dgm:presLayoutVars>
      </dgm:prSet>
      <dgm:spPr/>
    </dgm:pt>
    <dgm:pt modelId="{D18C22BC-778F-4557-9A58-29767F089F07}" type="pres">
      <dgm:prSet presAssocID="{43931C88-7204-4D07-BF8C-5992C05DCDF5}" presName="parentText" presStyleLbl="node1" presStyleIdx="3" presStyleCnt="6" custLinFactNeighborX="-3526">
        <dgm:presLayoutVars>
          <dgm:chMax val="0"/>
          <dgm:bulletEnabled val="1"/>
        </dgm:presLayoutVars>
      </dgm:prSet>
      <dgm:spPr/>
    </dgm:pt>
    <dgm:pt modelId="{5FACDCCB-E5ED-4B4F-BE4B-B45A6DEFB119}" type="pres">
      <dgm:prSet presAssocID="{43931C88-7204-4D07-BF8C-5992C05DCDF5}" presName="childText" presStyleLbl="revTx" presStyleIdx="2" presStyleCnt="3" custScaleY="103224">
        <dgm:presLayoutVars>
          <dgm:bulletEnabled val="1"/>
        </dgm:presLayoutVars>
      </dgm:prSet>
      <dgm:spPr/>
    </dgm:pt>
    <dgm:pt modelId="{2FE00DFE-AB5F-4BF5-A2D4-26981FBC5355}" type="pres">
      <dgm:prSet presAssocID="{C1266379-0CD3-4722-A8E6-F4F5F67707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8BF720B-FC48-47B5-B4D3-C85097BE88FF}" type="pres">
      <dgm:prSet presAssocID="{3BE0D713-8142-48E8-A100-C722D77F9479}" presName="spacer" presStyleCnt="0"/>
      <dgm:spPr/>
    </dgm:pt>
    <dgm:pt modelId="{1AE80635-808B-4C13-8D29-451BC5885D76}" type="pres">
      <dgm:prSet presAssocID="{9472F0E6-7A1F-49BA-BB5B-0575808669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8CE3605-BD28-4CEF-8467-D5F73CEF497D}" type="presOf" srcId="{00C5CF5E-6EDA-4AA5-8283-BE74A8081094}" destId="{5FACDCCB-E5ED-4B4F-BE4B-B45A6DEFB119}" srcOrd="0" destOrd="1" presId="urn:microsoft.com/office/officeart/2005/8/layout/vList2#8"/>
    <dgm:cxn modelId="{6E360706-31B7-43A0-A2D3-039D34C36565}" type="presOf" srcId="{9D142CDE-C06C-45A3-B3DC-A311B628D1F8}" destId="{2E7F752F-EA28-4906-AD05-44A57A48F8FE}" srcOrd="0" destOrd="0" presId="urn:microsoft.com/office/officeart/2005/8/layout/vList2#8"/>
    <dgm:cxn modelId="{AFF9A21A-7AFB-443F-A7A7-E12205AC0353}" type="presOf" srcId="{2E708799-BB9F-4705-856C-DDB5EC834993}" destId="{DCBDCD36-6D09-4CB2-A12C-A1E8B0A56282}" srcOrd="0" destOrd="0" presId="urn:microsoft.com/office/officeart/2005/8/layout/vList2#8"/>
    <dgm:cxn modelId="{B37BE428-EBB6-44D4-9110-174ACE15FE79}" srcId="{9D142CDE-C06C-45A3-B3DC-A311B628D1F8}" destId="{BA403484-F73E-4665-8C2D-E49F83944C26}" srcOrd="2" destOrd="0" parTransId="{0BB89AD0-664B-46DF-B310-C014644A5125}" sibTransId="{7DD9642F-D048-4775-8000-8125FD3A1DDA}"/>
    <dgm:cxn modelId="{20DED230-E75E-49BD-B114-D6837D7E649B}" type="presOf" srcId="{BA403484-F73E-4665-8C2D-E49F83944C26}" destId="{58C0DA55-AE46-4BF9-A0D5-5225B960F1E4}" srcOrd="0" destOrd="0" presId="urn:microsoft.com/office/officeart/2005/8/layout/vList2#8"/>
    <dgm:cxn modelId="{5DCE1039-67F7-4073-AB1B-30A9C3C34F33}" srcId="{9D142CDE-C06C-45A3-B3DC-A311B628D1F8}" destId="{C1266379-0CD3-4722-A8E6-F4F5F67707F9}" srcOrd="4" destOrd="0" parTransId="{D31346AC-F8E5-489F-95D8-400D596687AC}" sibTransId="{3BE0D713-8142-48E8-A100-C722D77F9479}"/>
    <dgm:cxn modelId="{7BE87B69-E2B0-4CD9-AE1E-EC29FC0D76B8}" srcId="{14300A0C-628E-4C1A-BBEF-E152F9F871DA}" destId="{4BE70A76-B70C-479A-BA86-94813DEA3335}" srcOrd="0" destOrd="0" parTransId="{D6BB8880-A649-4B9D-A282-8698C53A39B9}" sibTransId="{0D648EDD-DD71-48D3-9CCE-E03992D676F0}"/>
    <dgm:cxn modelId="{E884FB4A-0861-40D7-B578-7DDAD9AE1FD5}" srcId="{9D142CDE-C06C-45A3-B3DC-A311B628D1F8}" destId="{9472F0E6-7A1F-49BA-BB5B-0575808669B9}" srcOrd="5" destOrd="0" parTransId="{CF0812BF-892B-430E-B609-64D531834757}" sibTransId="{00941F5F-0805-4502-AC4D-B7C70DC7B200}"/>
    <dgm:cxn modelId="{8DBEAF4D-8B67-43A9-B496-027B94DB0BD4}" type="presOf" srcId="{920A7547-B7BD-42C0-A607-45AB2C6015F3}" destId="{5FACDCCB-E5ED-4B4F-BE4B-B45A6DEFB119}" srcOrd="0" destOrd="0" presId="urn:microsoft.com/office/officeart/2005/8/layout/vList2#8"/>
    <dgm:cxn modelId="{64BA4371-24AA-44CB-A88D-107ECD640613}" srcId="{BA403484-F73E-4665-8C2D-E49F83944C26}" destId="{2300A477-F6C5-49E9-9A11-0C173B96343E}" srcOrd="0" destOrd="0" parTransId="{12703943-31EB-486D-84DE-226B58ADE061}" sibTransId="{9B2D0466-1C9E-4182-8C41-43F505B83C58}"/>
    <dgm:cxn modelId="{761D4257-1D8A-4E12-A32E-38EF9EFF4FAC}" type="presOf" srcId="{C1266379-0CD3-4722-A8E6-F4F5F67707F9}" destId="{2FE00DFE-AB5F-4BF5-A2D4-26981FBC5355}" srcOrd="0" destOrd="0" presId="urn:microsoft.com/office/officeart/2005/8/layout/vList2#8"/>
    <dgm:cxn modelId="{928BD07C-7E21-4713-BB48-867C0639319D}" type="presOf" srcId="{4BE70A76-B70C-479A-BA86-94813DEA3335}" destId="{736632D7-8125-4CF8-A5F5-7CC23C0BECC1}" srcOrd="0" destOrd="0" presId="urn:microsoft.com/office/officeart/2005/8/layout/vList2#8"/>
    <dgm:cxn modelId="{1D2B5181-FD62-4517-AF9C-388D546D00A3}" srcId="{14300A0C-628E-4C1A-BBEF-E152F9F871DA}" destId="{ADBC6347-8B3F-4136-A949-7758058B4F9C}" srcOrd="3" destOrd="0" parTransId="{B1D26867-6E29-4E3E-832F-95ADD54C0DE5}" sibTransId="{539CBF41-1E31-4369-80FD-29599178A061}"/>
    <dgm:cxn modelId="{6513AB88-7B8C-47C5-B88D-EF266C5E26AB}" type="presOf" srcId="{9472F0E6-7A1F-49BA-BB5B-0575808669B9}" destId="{1AE80635-808B-4C13-8D29-451BC5885D76}" srcOrd="0" destOrd="0" presId="urn:microsoft.com/office/officeart/2005/8/layout/vList2#8"/>
    <dgm:cxn modelId="{9F45D188-FD8D-4EFB-8FEA-BD687035D745}" type="presOf" srcId="{36AAB0A0-8798-4801-9E9D-3F89C884FF85}" destId="{736632D7-8125-4CF8-A5F5-7CC23C0BECC1}" srcOrd="0" destOrd="2" presId="urn:microsoft.com/office/officeart/2005/8/layout/vList2#8"/>
    <dgm:cxn modelId="{D7BDC091-2F1F-4CB5-A399-07D186B5B8E3}" type="presOf" srcId="{ADBC6347-8B3F-4136-A949-7758058B4F9C}" destId="{736632D7-8125-4CF8-A5F5-7CC23C0BECC1}" srcOrd="0" destOrd="3" presId="urn:microsoft.com/office/officeart/2005/8/layout/vList2#8"/>
    <dgm:cxn modelId="{CB5BC491-31BC-44DE-BDE2-5685FF6DE3C3}" srcId="{14300A0C-628E-4C1A-BBEF-E152F9F871DA}" destId="{5B8A1F8B-5827-4990-B3F6-C9BC0A66ED15}" srcOrd="1" destOrd="0" parTransId="{ADCD7EE3-1ABE-460E-813B-78EC71E54CC7}" sibTransId="{E55970B4-C2E7-4D00-BF51-656B9FA90CE4}"/>
    <dgm:cxn modelId="{D16B4294-B67F-4B06-96E7-FEB049D2CD46}" type="presOf" srcId="{5B8A1F8B-5827-4990-B3F6-C9BC0A66ED15}" destId="{736632D7-8125-4CF8-A5F5-7CC23C0BECC1}" srcOrd="0" destOrd="1" presId="urn:microsoft.com/office/officeart/2005/8/layout/vList2#8"/>
    <dgm:cxn modelId="{ECD00298-5AAD-419B-869C-F8A6AFC8446E}" srcId="{14300A0C-628E-4C1A-BBEF-E152F9F871DA}" destId="{36AAB0A0-8798-4801-9E9D-3F89C884FF85}" srcOrd="2" destOrd="0" parTransId="{912982D6-BC1D-437B-A035-1E14DE37B2AA}" sibTransId="{E612D3FA-1928-46AA-9CCE-080093B7C495}"/>
    <dgm:cxn modelId="{5457EABA-D7A8-46E9-A8E0-F846865D2885}" type="presOf" srcId="{14300A0C-628E-4C1A-BBEF-E152F9F871DA}" destId="{A8E3E106-8160-4DE7-9B27-AC117CE7E308}" srcOrd="0" destOrd="0" presId="urn:microsoft.com/office/officeart/2005/8/layout/vList2#8"/>
    <dgm:cxn modelId="{224655C4-3123-4FFC-BA61-D3ABA8F76CCB}" srcId="{9D142CDE-C06C-45A3-B3DC-A311B628D1F8}" destId="{2E708799-BB9F-4705-856C-DDB5EC834993}" srcOrd="0" destOrd="0" parTransId="{67B44632-E318-4FE0-BA91-0905577F0A0D}" sibTransId="{0B2684A0-C6FA-40D6-98B7-1C2C02C5F4B9}"/>
    <dgm:cxn modelId="{6327C4DC-76AE-4953-862A-8EBA6BE7BA97}" srcId="{9D142CDE-C06C-45A3-B3DC-A311B628D1F8}" destId="{43931C88-7204-4D07-BF8C-5992C05DCDF5}" srcOrd="3" destOrd="0" parTransId="{248669E3-103F-424F-AF14-B5D24D7ADC11}" sibTransId="{F591F069-9150-4A1B-9679-336E3EBA0CA2}"/>
    <dgm:cxn modelId="{5B7843DD-3A92-4EC6-9114-052A736062FC}" type="presOf" srcId="{2300A477-F6C5-49E9-9A11-0C173B96343E}" destId="{67076DCC-5900-4BC1-9D32-A3C5A34157E2}" srcOrd="0" destOrd="0" presId="urn:microsoft.com/office/officeart/2005/8/layout/vList2#8"/>
    <dgm:cxn modelId="{E4FEE6DF-CC9E-400E-A4C4-7848E3044C00}" srcId="{43931C88-7204-4D07-BF8C-5992C05DCDF5}" destId="{920A7547-B7BD-42C0-A607-45AB2C6015F3}" srcOrd="0" destOrd="0" parTransId="{2AE78F55-B29B-454E-8566-2B797778A777}" sibTransId="{73D42F98-570C-466A-B365-371CE61A7EB9}"/>
    <dgm:cxn modelId="{BCED76F8-02C3-4391-8E3E-846028428492}" srcId="{9D142CDE-C06C-45A3-B3DC-A311B628D1F8}" destId="{14300A0C-628E-4C1A-BBEF-E152F9F871DA}" srcOrd="1" destOrd="0" parTransId="{0AABC6FF-7BA6-4B25-87FE-BF9660CE2685}" sibTransId="{E664BFD7-D341-4B88-956E-8E7EE1CD3AD0}"/>
    <dgm:cxn modelId="{C92B5AF8-7759-475A-941B-65770F80DF58}" type="presOf" srcId="{43931C88-7204-4D07-BF8C-5992C05DCDF5}" destId="{D18C22BC-778F-4557-9A58-29767F089F07}" srcOrd="0" destOrd="0" presId="urn:microsoft.com/office/officeart/2005/8/layout/vList2#8"/>
    <dgm:cxn modelId="{FCAFA4FA-25B1-4516-AB9D-AFAA4A3FB059}" srcId="{43931C88-7204-4D07-BF8C-5992C05DCDF5}" destId="{00C5CF5E-6EDA-4AA5-8283-BE74A8081094}" srcOrd="1" destOrd="0" parTransId="{D69C3D8C-89D0-4B87-90C3-0619AE98F9B7}" sibTransId="{A3118174-EE60-4C67-8BB0-B1E59B8D5F6E}"/>
    <dgm:cxn modelId="{99828A94-2B36-4F20-878E-0F3ECF2E61F7}" type="presParOf" srcId="{2E7F752F-EA28-4906-AD05-44A57A48F8FE}" destId="{DCBDCD36-6D09-4CB2-A12C-A1E8B0A56282}" srcOrd="0" destOrd="0" presId="urn:microsoft.com/office/officeart/2005/8/layout/vList2#8"/>
    <dgm:cxn modelId="{D4F3A7C3-77A0-43BE-97CA-FD057C099C43}" type="presParOf" srcId="{2E7F752F-EA28-4906-AD05-44A57A48F8FE}" destId="{E3655C4F-9CA5-4BBF-B91A-20680AD76C01}" srcOrd="1" destOrd="0" presId="urn:microsoft.com/office/officeart/2005/8/layout/vList2#8"/>
    <dgm:cxn modelId="{DB04CD4D-79EE-4E4F-A10A-761A4F05BB9B}" type="presParOf" srcId="{2E7F752F-EA28-4906-AD05-44A57A48F8FE}" destId="{A8E3E106-8160-4DE7-9B27-AC117CE7E308}" srcOrd="2" destOrd="0" presId="urn:microsoft.com/office/officeart/2005/8/layout/vList2#8"/>
    <dgm:cxn modelId="{E36A4071-A1F3-468B-AD15-A3AAC72502A2}" type="presParOf" srcId="{2E7F752F-EA28-4906-AD05-44A57A48F8FE}" destId="{736632D7-8125-4CF8-A5F5-7CC23C0BECC1}" srcOrd="3" destOrd="0" presId="urn:microsoft.com/office/officeart/2005/8/layout/vList2#8"/>
    <dgm:cxn modelId="{5B8148CB-2E0F-4C7F-878C-E480E84760B2}" type="presParOf" srcId="{2E7F752F-EA28-4906-AD05-44A57A48F8FE}" destId="{58C0DA55-AE46-4BF9-A0D5-5225B960F1E4}" srcOrd="4" destOrd="0" presId="urn:microsoft.com/office/officeart/2005/8/layout/vList2#8"/>
    <dgm:cxn modelId="{828CC71B-66E7-4254-9EF6-6901EA0DA1D9}" type="presParOf" srcId="{2E7F752F-EA28-4906-AD05-44A57A48F8FE}" destId="{67076DCC-5900-4BC1-9D32-A3C5A34157E2}" srcOrd="5" destOrd="0" presId="urn:microsoft.com/office/officeart/2005/8/layout/vList2#8"/>
    <dgm:cxn modelId="{4315EF90-F700-47BB-82AF-9A631EA49D3F}" type="presParOf" srcId="{2E7F752F-EA28-4906-AD05-44A57A48F8FE}" destId="{D18C22BC-778F-4557-9A58-29767F089F07}" srcOrd="6" destOrd="0" presId="urn:microsoft.com/office/officeart/2005/8/layout/vList2#8"/>
    <dgm:cxn modelId="{ED47A642-F51A-4CDE-9FF8-B9BEA9ADB2E7}" type="presParOf" srcId="{2E7F752F-EA28-4906-AD05-44A57A48F8FE}" destId="{5FACDCCB-E5ED-4B4F-BE4B-B45A6DEFB119}" srcOrd="7" destOrd="0" presId="urn:microsoft.com/office/officeart/2005/8/layout/vList2#8"/>
    <dgm:cxn modelId="{92B8AEB6-C8A6-43D5-8AEB-D7485A884413}" type="presParOf" srcId="{2E7F752F-EA28-4906-AD05-44A57A48F8FE}" destId="{2FE00DFE-AB5F-4BF5-A2D4-26981FBC5355}" srcOrd="8" destOrd="0" presId="urn:microsoft.com/office/officeart/2005/8/layout/vList2#8"/>
    <dgm:cxn modelId="{B73D56C4-2EFB-48FA-9D82-B1FC4A8FC000}" type="presParOf" srcId="{2E7F752F-EA28-4906-AD05-44A57A48F8FE}" destId="{08BF720B-FC48-47B5-B4D3-C85097BE88FF}" srcOrd="9" destOrd="0" presId="urn:microsoft.com/office/officeart/2005/8/layout/vList2#8"/>
    <dgm:cxn modelId="{22AA812C-3740-452B-A3F3-3E22CA1005B4}" type="presParOf" srcId="{2E7F752F-EA28-4906-AD05-44A57A48F8FE}" destId="{1AE80635-808B-4C13-8D29-451BC5885D76}" srcOrd="10" destOrd="0" presId="urn:microsoft.com/office/officeart/2005/8/layout/vList2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142CDE-C06C-45A3-B3DC-A311B628D1F8}" type="doc">
      <dgm:prSet loTypeId="urn:microsoft.com/office/officeart/2005/8/layout/vList2#9" loCatId="list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en-US"/>
        </a:p>
      </dgm:t>
    </dgm:pt>
    <dgm:pt modelId="{2E708799-BB9F-4705-856C-DDB5EC834993}">
      <dgm:prSet custT="1"/>
      <dgm:spPr/>
      <dgm:t>
        <a:bodyPr/>
        <a:lstStyle/>
        <a:p>
          <a:r>
            <a:rPr lang="el-GR" sz="2400" dirty="0"/>
            <a:t>Παρουσίαση περιστατικού </a:t>
          </a:r>
          <a:endParaRPr lang="en-US" sz="2400" dirty="0"/>
        </a:p>
      </dgm:t>
    </dgm:pt>
    <dgm:pt modelId="{67B44632-E318-4FE0-BA91-0905577F0A0D}" type="parTrans" cxnId="{224655C4-3123-4FFC-BA61-D3ABA8F76CCB}">
      <dgm:prSet/>
      <dgm:spPr/>
      <dgm:t>
        <a:bodyPr/>
        <a:lstStyle/>
        <a:p>
          <a:endParaRPr lang="en-US"/>
        </a:p>
      </dgm:t>
    </dgm:pt>
    <dgm:pt modelId="{0B2684A0-C6FA-40D6-98B7-1C2C02C5F4B9}" type="sibTrans" cxnId="{224655C4-3123-4FFC-BA61-D3ABA8F76CCB}">
      <dgm:prSet/>
      <dgm:spPr/>
      <dgm:t>
        <a:bodyPr/>
        <a:lstStyle/>
        <a:p>
          <a:endParaRPr lang="en-US"/>
        </a:p>
      </dgm:t>
    </dgm:pt>
    <dgm:pt modelId="{14300A0C-628E-4C1A-BBEF-E152F9F871DA}">
      <dgm:prSet custT="1"/>
      <dgm:spPr/>
      <dgm:t>
        <a:bodyPr/>
        <a:lstStyle/>
        <a:p>
          <a:r>
            <a:rPr lang="el-GR" sz="2400" dirty="0"/>
            <a:t>Διαταραχές φυλετικής Διαφοροποίησης (</a:t>
          </a:r>
          <a:r>
            <a:rPr lang="en-US" sz="2400" dirty="0"/>
            <a:t>DSD</a:t>
          </a:r>
          <a:r>
            <a:rPr lang="en-US" sz="1800" dirty="0"/>
            <a:t>)</a:t>
          </a:r>
        </a:p>
      </dgm:t>
    </dgm:pt>
    <dgm:pt modelId="{0AABC6FF-7BA6-4B25-87FE-BF9660CE2685}" type="parTrans" cxnId="{BCED76F8-02C3-4391-8E3E-846028428492}">
      <dgm:prSet/>
      <dgm:spPr/>
      <dgm:t>
        <a:bodyPr/>
        <a:lstStyle/>
        <a:p>
          <a:endParaRPr lang="en-US"/>
        </a:p>
      </dgm:t>
    </dgm:pt>
    <dgm:pt modelId="{E664BFD7-D341-4B88-956E-8E7EE1CD3AD0}" type="sibTrans" cxnId="{BCED76F8-02C3-4391-8E3E-846028428492}">
      <dgm:prSet/>
      <dgm:spPr/>
      <dgm:t>
        <a:bodyPr/>
        <a:lstStyle/>
        <a:p>
          <a:endParaRPr lang="en-US"/>
        </a:p>
      </dgm:t>
    </dgm:pt>
    <dgm:pt modelId="{4BE70A76-B70C-479A-BA86-94813DEA3335}">
      <dgm:prSet custT="1"/>
      <dgm:spPr/>
      <dgm:t>
        <a:bodyPr/>
        <a:lstStyle/>
        <a:p>
          <a:r>
            <a:rPr lang="el-GR" sz="2400" dirty="0"/>
            <a:t>Φυσιολογική διαφοροποίηση του φύλου </a:t>
          </a:r>
          <a:endParaRPr lang="en-US" sz="2400" dirty="0"/>
        </a:p>
      </dgm:t>
    </dgm:pt>
    <dgm:pt modelId="{D6BB8880-A649-4B9D-A282-8698C53A39B9}" type="parTrans" cxnId="{7BE87B69-E2B0-4CD9-AE1E-EC29FC0D76B8}">
      <dgm:prSet/>
      <dgm:spPr/>
      <dgm:t>
        <a:bodyPr/>
        <a:lstStyle/>
        <a:p>
          <a:endParaRPr lang="en-US"/>
        </a:p>
      </dgm:t>
    </dgm:pt>
    <dgm:pt modelId="{0D648EDD-DD71-48D3-9CCE-E03992D676F0}" type="sibTrans" cxnId="{7BE87B69-E2B0-4CD9-AE1E-EC29FC0D76B8}">
      <dgm:prSet/>
      <dgm:spPr/>
      <dgm:t>
        <a:bodyPr/>
        <a:lstStyle/>
        <a:p>
          <a:endParaRPr lang="en-US"/>
        </a:p>
      </dgm:t>
    </dgm:pt>
    <dgm:pt modelId="{5B8A1F8B-5827-4990-B3F6-C9BC0A66ED15}">
      <dgm:prSet custT="1"/>
      <dgm:spPr/>
      <dgm:t>
        <a:bodyPr/>
        <a:lstStyle/>
        <a:p>
          <a:r>
            <a:rPr lang="el-GR" sz="2400" dirty="0"/>
            <a:t>Διερεύνηση</a:t>
          </a:r>
          <a:endParaRPr lang="en-US" sz="2400" dirty="0"/>
        </a:p>
      </dgm:t>
    </dgm:pt>
    <dgm:pt modelId="{ADCD7EE3-1ABE-460E-813B-78EC71E54CC7}" type="parTrans" cxnId="{CB5BC491-31BC-44DE-BDE2-5685FF6DE3C3}">
      <dgm:prSet/>
      <dgm:spPr/>
      <dgm:t>
        <a:bodyPr/>
        <a:lstStyle/>
        <a:p>
          <a:endParaRPr lang="en-US"/>
        </a:p>
      </dgm:t>
    </dgm:pt>
    <dgm:pt modelId="{E55970B4-C2E7-4D00-BF51-656B9FA90CE4}" type="sibTrans" cxnId="{CB5BC491-31BC-44DE-BDE2-5685FF6DE3C3}">
      <dgm:prSet/>
      <dgm:spPr/>
      <dgm:t>
        <a:bodyPr/>
        <a:lstStyle/>
        <a:p>
          <a:endParaRPr lang="en-US"/>
        </a:p>
      </dgm:t>
    </dgm:pt>
    <dgm:pt modelId="{ADBC6347-8B3F-4136-A949-7758058B4F9C}">
      <dgm:prSet custT="1"/>
      <dgm:spPr/>
      <dgm:t>
        <a:bodyPr/>
        <a:lstStyle/>
        <a:p>
          <a:r>
            <a:rPr lang="el-GR" sz="2400" dirty="0"/>
            <a:t>Θεραπεία </a:t>
          </a:r>
          <a:endParaRPr lang="en-US" sz="2400" dirty="0"/>
        </a:p>
      </dgm:t>
    </dgm:pt>
    <dgm:pt modelId="{B1D26867-6E29-4E3E-832F-95ADD54C0DE5}" type="parTrans" cxnId="{1D2B5181-FD62-4517-AF9C-388D546D00A3}">
      <dgm:prSet/>
      <dgm:spPr/>
      <dgm:t>
        <a:bodyPr/>
        <a:lstStyle/>
        <a:p>
          <a:endParaRPr lang="en-US"/>
        </a:p>
      </dgm:t>
    </dgm:pt>
    <dgm:pt modelId="{539CBF41-1E31-4369-80FD-29599178A061}" type="sibTrans" cxnId="{1D2B5181-FD62-4517-AF9C-388D546D00A3}">
      <dgm:prSet/>
      <dgm:spPr/>
      <dgm:t>
        <a:bodyPr/>
        <a:lstStyle/>
        <a:p>
          <a:endParaRPr lang="en-US"/>
        </a:p>
      </dgm:t>
    </dgm:pt>
    <dgm:pt modelId="{BA403484-F73E-4665-8C2D-E49F83944C26}">
      <dgm:prSet custT="1"/>
      <dgm:spPr/>
      <dgm:t>
        <a:bodyPr/>
        <a:lstStyle/>
        <a:p>
          <a:r>
            <a:rPr lang="el-GR" sz="2400" dirty="0"/>
            <a:t>Διαταραχές 46,ΧΥ</a:t>
          </a:r>
          <a:endParaRPr lang="en-US" sz="2400" dirty="0"/>
        </a:p>
      </dgm:t>
    </dgm:pt>
    <dgm:pt modelId="{0BB89AD0-664B-46DF-B310-C014644A5125}" type="parTrans" cxnId="{B37BE428-EBB6-44D4-9110-174ACE15FE79}">
      <dgm:prSet/>
      <dgm:spPr/>
      <dgm:t>
        <a:bodyPr/>
        <a:lstStyle/>
        <a:p>
          <a:endParaRPr lang="en-US"/>
        </a:p>
      </dgm:t>
    </dgm:pt>
    <dgm:pt modelId="{7DD9642F-D048-4775-8000-8125FD3A1DDA}" type="sibTrans" cxnId="{B37BE428-EBB6-44D4-9110-174ACE15FE79}">
      <dgm:prSet/>
      <dgm:spPr/>
      <dgm:t>
        <a:bodyPr/>
        <a:lstStyle/>
        <a:p>
          <a:endParaRPr lang="en-US"/>
        </a:p>
      </dgm:t>
    </dgm:pt>
    <dgm:pt modelId="{2300A477-F6C5-49E9-9A11-0C173B96343E}">
      <dgm:prSet custT="1"/>
      <dgm:spPr/>
      <dgm:t>
        <a:bodyPr/>
        <a:lstStyle/>
        <a:p>
          <a:endParaRPr lang="en-US" sz="2400" dirty="0"/>
        </a:p>
      </dgm:t>
    </dgm:pt>
    <dgm:pt modelId="{12703943-31EB-486D-84DE-226B58ADE061}" type="parTrans" cxnId="{64BA4371-24AA-44CB-A88D-107ECD640613}">
      <dgm:prSet/>
      <dgm:spPr/>
      <dgm:t>
        <a:bodyPr/>
        <a:lstStyle/>
        <a:p>
          <a:endParaRPr lang="en-US"/>
        </a:p>
      </dgm:t>
    </dgm:pt>
    <dgm:pt modelId="{9B2D0466-1C9E-4182-8C41-43F505B83C58}" type="sibTrans" cxnId="{64BA4371-24AA-44CB-A88D-107ECD640613}">
      <dgm:prSet/>
      <dgm:spPr/>
      <dgm:t>
        <a:bodyPr/>
        <a:lstStyle/>
        <a:p>
          <a:endParaRPr lang="en-US"/>
        </a:p>
      </dgm:t>
    </dgm:pt>
    <dgm:pt modelId="{43931C88-7204-4D07-BF8C-5992C05DCDF5}">
      <dgm:prSet custT="1"/>
      <dgm:spPr/>
      <dgm:t>
        <a:bodyPr/>
        <a:lstStyle/>
        <a:p>
          <a:r>
            <a:rPr lang="el-GR" sz="2400" b="1" dirty="0"/>
            <a:t>Διαταραχές 46,ΧΧ</a:t>
          </a:r>
          <a:endParaRPr lang="en-US" sz="2400" b="1" dirty="0"/>
        </a:p>
      </dgm:t>
    </dgm:pt>
    <dgm:pt modelId="{248669E3-103F-424F-AF14-B5D24D7ADC11}" type="parTrans" cxnId="{6327C4DC-76AE-4953-862A-8EBA6BE7BA97}">
      <dgm:prSet/>
      <dgm:spPr/>
      <dgm:t>
        <a:bodyPr/>
        <a:lstStyle/>
        <a:p>
          <a:endParaRPr lang="en-US"/>
        </a:p>
      </dgm:t>
    </dgm:pt>
    <dgm:pt modelId="{F591F069-9150-4A1B-9679-336E3EBA0CA2}" type="sibTrans" cxnId="{6327C4DC-76AE-4953-862A-8EBA6BE7BA97}">
      <dgm:prSet/>
      <dgm:spPr/>
      <dgm:t>
        <a:bodyPr/>
        <a:lstStyle/>
        <a:p>
          <a:endParaRPr lang="en-US"/>
        </a:p>
      </dgm:t>
    </dgm:pt>
    <dgm:pt modelId="{920A7547-B7BD-42C0-A607-45AB2C6015F3}">
      <dgm:prSet custT="1"/>
      <dgm:spPr/>
      <dgm:t>
        <a:bodyPr/>
        <a:lstStyle/>
        <a:p>
          <a:r>
            <a:rPr lang="el-GR" sz="2400" b="1" dirty="0"/>
            <a:t>Ανεπάρκεια 21- </a:t>
          </a:r>
          <a:r>
            <a:rPr lang="el-GR" sz="2400" b="1" dirty="0" err="1"/>
            <a:t>Υδροξυλάσης</a:t>
          </a:r>
          <a:endParaRPr lang="en-US" sz="2400" b="1" dirty="0"/>
        </a:p>
      </dgm:t>
    </dgm:pt>
    <dgm:pt modelId="{2AE78F55-B29B-454E-8566-2B797778A777}" type="parTrans" cxnId="{E4FEE6DF-CC9E-400E-A4C4-7848E3044C00}">
      <dgm:prSet/>
      <dgm:spPr/>
      <dgm:t>
        <a:bodyPr/>
        <a:lstStyle/>
        <a:p>
          <a:endParaRPr lang="en-US"/>
        </a:p>
      </dgm:t>
    </dgm:pt>
    <dgm:pt modelId="{73D42F98-570C-466A-B365-371CE61A7EB9}" type="sibTrans" cxnId="{E4FEE6DF-CC9E-400E-A4C4-7848E3044C00}">
      <dgm:prSet/>
      <dgm:spPr/>
      <dgm:t>
        <a:bodyPr/>
        <a:lstStyle/>
        <a:p>
          <a:endParaRPr lang="en-US"/>
        </a:p>
      </dgm:t>
    </dgm:pt>
    <dgm:pt modelId="{00C5CF5E-6EDA-4AA5-8283-BE74A8081094}">
      <dgm:prSet custT="1"/>
      <dgm:spPr/>
      <dgm:t>
        <a:bodyPr/>
        <a:lstStyle/>
        <a:p>
          <a:r>
            <a:rPr lang="en-US" sz="2400" b="1" dirty="0"/>
            <a:t>Testicular DSD</a:t>
          </a:r>
        </a:p>
      </dgm:t>
    </dgm:pt>
    <dgm:pt modelId="{D69C3D8C-89D0-4B87-90C3-0619AE98F9B7}" type="parTrans" cxnId="{FCAFA4FA-25B1-4516-AB9D-AFAA4A3FB059}">
      <dgm:prSet/>
      <dgm:spPr/>
      <dgm:t>
        <a:bodyPr/>
        <a:lstStyle/>
        <a:p>
          <a:endParaRPr lang="en-US"/>
        </a:p>
      </dgm:t>
    </dgm:pt>
    <dgm:pt modelId="{A3118174-EE60-4C67-8BB0-B1E59B8D5F6E}" type="sibTrans" cxnId="{FCAFA4FA-25B1-4516-AB9D-AFAA4A3FB059}">
      <dgm:prSet/>
      <dgm:spPr/>
      <dgm:t>
        <a:bodyPr/>
        <a:lstStyle/>
        <a:p>
          <a:endParaRPr lang="en-US"/>
        </a:p>
      </dgm:t>
    </dgm:pt>
    <dgm:pt modelId="{C1266379-0CD3-4722-A8E6-F4F5F67707F9}">
      <dgm:prSet custT="1"/>
      <dgm:spPr/>
      <dgm:t>
        <a:bodyPr/>
        <a:lstStyle/>
        <a:p>
          <a:r>
            <a:rPr lang="en-US" sz="2400" dirty="0"/>
            <a:t>Sex chromosome DSD</a:t>
          </a:r>
        </a:p>
      </dgm:t>
    </dgm:pt>
    <dgm:pt modelId="{D31346AC-F8E5-489F-95D8-400D596687AC}" type="parTrans" cxnId="{5DCE1039-67F7-4073-AB1B-30A9C3C34F33}">
      <dgm:prSet/>
      <dgm:spPr/>
      <dgm:t>
        <a:bodyPr/>
        <a:lstStyle/>
        <a:p>
          <a:endParaRPr lang="en-US"/>
        </a:p>
      </dgm:t>
    </dgm:pt>
    <dgm:pt modelId="{3BE0D713-8142-48E8-A100-C722D77F9479}" type="sibTrans" cxnId="{5DCE1039-67F7-4073-AB1B-30A9C3C34F33}">
      <dgm:prSet/>
      <dgm:spPr/>
      <dgm:t>
        <a:bodyPr/>
        <a:lstStyle/>
        <a:p>
          <a:endParaRPr lang="en-US"/>
        </a:p>
      </dgm:t>
    </dgm:pt>
    <dgm:pt modelId="{9472F0E6-7A1F-49BA-BB5B-0575808669B9}">
      <dgm:prSet custT="1"/>
      <dgm:spPr/>
      <dgm:t>
        <a:bodyPr/>
        <a:lstStyle/>
        <a:p>
          <a:r>
            <a:rPr lang="en-US" sz="2400" dirty="0" err="1"/>
            <a:t>Ovotesticular</a:t>
          </a:r>
          <a:r>
            <a:rPr lang="en-US" sz="2400" dirty="0"/>
            <a:t> DSD</a:t>
          </a:r>
        </a:p>
      </dgm:t>
    </dgm:pt>
    <dgm:pt modelId="{CF0812BF-892B-430E-B609-64D531834757}" type="parTrans" cxnId="{E884FB4A-0861-40D7-B578-7DDAD9AE1FD5}">
      <dgm:prSet/>
      <dgm:spPr/>
      <dgm:t>
        <a:bodyPr/>
        <a:lstStyle/>
        <a:p>
          <a:endParaRPr lang="en-US"/>
        </a:p>
      </dgm:t>
    </dgm:pt>
    <dgm:pt modelId="{00941F5F-0805-4502-AC4D-B7C70DC7B200}" type="sibTrans" cxnId="{E884FB4A-0861-40D7-B578-7DDAD9AE1FD5}">
      <dgm:prSet/>
      <dgm:spPr/>
      <dgm:t>
        <a:bodyPr/>
        <a:lstStyle/>
        <a:p>
          <a:endParaRPr lang="en-US"/>
        </a:p>
      </dgm:t>
    </dgm:pt>
    <dgm:pt modelId="{36AAB0A0-8798-4801-9E9D-3F89C884FF85}">
      <dgm:prSet custT="1"/>
      <dgm:spPr/>
      <dgm:t>
        <a:bodyPr/>
        <a:lstStyle/>
        <a:p>
          <a:r>
            <a:rPr lang="el-GR" sz="2400" dirty="0"/>
            <a:t>Διάγνωση </a:t>
          </a:r>
          <a:endParaRPr lang="en-US" sz="2400" dirty="0"/>
        </a:p>
      </dgm:t>
    </dgm:pt>
    <dgm:pt modelId="{912982D6-BC1D-437B-A035-1E14DE37B2AA}" type="parTrans" cxnId="{ECD00298-5AAD-419B-869C-F8A6AFC8446E}">
      <dgm:prSet/>
      <dgm:spPr/>
      <dgm:t>
        <a:bodyPr/>
        <a:lstStyle/>
        <a:p>
          <a:endParaRPr lang="el-GR"/>
        </a:p>
      </dgm:t>
    </dgm:pt>
    <dgm:pt modelId="{E612D3FA-1928-46AA-9CCE-080093B7C495}" type="sibTrans" cxnId="{ECD00298-5AAD-419B-869C-F8A6AFC8446E}">
      <dgm:prSet/>
      <dgm:spPr/>
      <dgm:t>
        <a:bodyPr/>
        <a:lstStyle/>
        <a:p>
          <a:endParaRPr lang="el-GR"/>
        </a:p>
      </dgm:t>
    </dgm:pt>
    <dgm:pt modelId="{2E7F752F-EA28-4906-AD05-44A57A48F8FE}" type="pres">
      <dgm:prSet presAssocID="{9D142CDE-C06C-45A3-B3DC-A311B628D1F8}" presName="linear" presStyleCnt="0">
        <dgm:presLayoutVars>
          <dgm:animLvl val="lvl"/>
          <dgm:resizeHandles val="exact"/>
        </dgm:presLayoutVars>
      </dgm:prSet>
      <dgm:spPr/>
    </dgm:pt>
    <dgm:pt modelId="{DCBDCD36-6D09-4CB2-A12C-A1E8B0A56282}" type="pres">
      <dgm:prSet presAssocID="{2E708799-BB9F-4705-856C-DDB5EC83499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655C4F-9CA5-4BBF-B91A-20680AD76C01}" type="pres">
      <dgm:prSet presAssocID="{0B2684A0-C6FA-40D6-98B7-1C2C02C5F4B9}" presName="spacer" presStyleCnt="0"/>
      <dgm:spPr/>
    </dgm:pt>
    <dgm:pt modelId="{A8E3E106-8160-4DE7-9B27-AC117CE7E308}" type="pres">
      <dgm:prSet presAssocID="{14300A0C-628E-4C1A-BBEF-E152F9F871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36632D7-8125-4CF8-A5F5-7CC23C0BECC1}" type="pres">
      <dgm:prSet presAssocID="{14300A0C-628E-4C1A-BBEF-E152F9F871DA}" presName="childText" presStyleLbl="revTx" presStyleIdx="0" presStyleCnt="3" custScaleY="104831">
        <dgm:presLayoutVars>
          <dgm:bulletEnabled val="1"/>
        </dgm:presLayoutVars>
      </dgm:prSet>
      <dgm:spPr/>
    </dgm:pt>
    <dgm:pt modelId="{58C0DA55-AE46-4BF9-A0D5-5225B960F1E4}" type="pres">
      <dgm:prSet presAssocID="{BA403484-F73E-4665-8C2D-E49F8394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76DCC-5900-4BC1-9D32-A3C5A34157E2}" type="pres">
      <dgm:prSet presAssocID="{BA403484-F73E-4665-8C2D-E49F83944C26}" presName="childText" presStyleLbl="revTx" presStyleIdx="1" presStyleCnt="3" custScaleY="156130">
        <dgm:presLayoutVars>
          <dgm:bulletEnabled val="1"/>
        </dgm:presLayoutVars>
      </dgm:prSet>
      <dgm:spPr/>
    </dgm:pt>
    <dgm:pt modelId="{D18C22BC-778F-4557-9A58-29767F089F07}" type="pres">
      <dgm:prSet presAssocID="{43931C88-7204-4D07-BF8C-5992C05DCDF5}" presName="parentText" presStyleLbl="node1" presStyleIdx="3" presStyleCnt="6" custLinFactNeighborX="-3526">
        <dgm:presLayoutVars>
          <dgm:chMax val="0"/>
          <dgm:bulletEnabled val="1"/>
        </dgm:presLayoutVars>
      </dgm:prSet>
      <dgm:spPr/>
    </dgm:pt>
    <dgm:pt modelId="{5FACDCCB-E5ED-4B4F-BE4B-B45A6DEFB119}" type="pres">
      <dgm:prSet presAssocID="{43931C88-7204-4D07-BF8C-5992C05DCDF5}" presName="childText" presStyleLbl="revTx" presStyleIdx="2" presStyleCnt="3" custScaleY="103224">
        <dgm:presLayoutVars>
          <dgm:bulletEnabled val="1"/>
        </dgm:presLayoutVars>
      </dgm:prSet>
      <dgm:spPr/>
    </dgm:pt>
    <dgm:pt modelId="{2FE00DFE-AB5F-4BF5-A2D4-26981FBC5355}" type="pres">
      <dgm:prSet presAssocID="{C1266379-0CD3-4722-A8E6-F4F5F67707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8BF720B-FC48-47B5-B4D3-C85097BE88FF}" type="pres">
      <dgm:prSet presAssocID="{3BE0D713-8142-48E8-A100-C722D77F9479}" presName="spacer" presStyleCnt="0"/>
      <dgm:spPr/>
    </dgm:pt>
    <dgm:pt modelId="{1AE80635-808B-4C13-8D29-451BC5885D76}" type="pres">
      <dgm:prSet presAssocID="{9472F0E6-7A1F-49BA-BB5B-0575808669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8CE3605-BD28-4CEF-8467-D5F73CEF497D}" type="presOf" srcId="{00C5CF5E-6EDA-4AA5-8283-BE74A8081094}" destId="{5FACDCCB-E5ED-4B4F-BE4B-B45A6DEFB119}" srcOrd="0" destOrd="1" presId="urn:microsoft.com/office/officeart/2005/8/layout/vList2#9"/>
    <dgm:cxn modelId="{6E360706-31B7-43A0-A2D3-039D34C36565}" type="presOf" srcId="{9D142CDE-C06C-45A3-B3DC-A311B628D1F8}" destId="{2E7F752F-EA28-4906-AD05-44A57A48F8FE}" srcOrd="0" destOrd="0" presId="urn:microsoft.com/office/officeart/2005/8/layout/vList2#9"/>
    <dgm:cxn modelId="{AFF9A21A-7AFB-443F-A7A7-E12205AC0353}" type="presOf" srcId="{2E708799-BB9F-4705-856C-DDB5EC834993}" destId="{DCBDCD36-6D09-4CB2-A12C-A1E8B0A56282}" srcOrd="0" destOrd="0" presId="urn:microsoft.com/office/officeart/2005/8/layout/vList2#9"/>
    <dgm:cxn modelId="{B37BE428-EBB6-44D4-9110-174ACE15FE79}" srcId="{9D142CDE-C06C-45A3-B3DC-A311B628D1F8}" destId="{BA403484-F73E-4665-8C2D-E49F83944C26}" srcOrd="2" destOrd="0" parTransId="{0BB89AD0-664B-46DF-B310-C014644A5125}" sibTransId="{7DD9642F-D048-4775-8000-8125FD3A1DDA}"/>
    <dgm:cxn modelId="{20DED230-E75E-49BD-B114-D6837D7E649B}" type="presOf" srcId="{BA403484-F73E-4665-8C2D-E49F83944C26}" destId="{58C0DA55-AE46-4BF9-A0D5-5225B960F1E4}" srcOrd="0" destOrd="0" presId="urn:microsoft.com/office/officeart/2005/8/layout/vList2#9"/>
    <dgm:cxn modelId="{5DCE1039-67F7-4073-AB1B-30A9C3C34F33}" srcId="{9D142CDE-C06C-45A3-B3DC-A311B628D1F8}" destId="{C1266379-0CD3-4722-A8E6-F4F5F67707F9}" srcOrd="4" destOrd="0" parTransId="{D31346AC-F8E5-489F-95D8-400D596687AC}" sibTransId="{3BE0D713-8142-48E8-A100-C722D77F9479}"/>
    <dgm:cxn modelId="{7BE87B69-E2B0-4CD9-AE1E-EC29FC0D76B8}" srcId="{14300A0C-628E-4C1A-BBEF-E152F9F871DA}" destId="{4BE70A76-B70C-479A-BA86-94813DEA3335}" srcOrd="0" destOrd="0" parTransId="{D6BB8880-A649-4B9D-A282-8698C53A39B9}" sibTransId="{0D648EDD-DD71-48D3-9CCE-E03992D676F0}"/>
    <dgm:cxn modelId="{E884FB4A-0861-40D7-B578-7DDAD9AE1FD5}" srcId="{9D142CDE-C06C-45A3-B3DC-A311B628D1F8}" destId="{9472F0E6-7A1F-49BA-BB5B-0575808669B9}" srcOrd="5" destOrd="0" parTransId="{CF0812BF-892B-430E-B609-64D531834757}" sibTransId="{00941F5F-0805-4502-AC4D-B7C70DC7B200}"/>
    <dgm:cxn modelId="{8DBEAF4D-8B67-43A9-B496-027B94DB0BD4}" type="presOf" srcId="{920A7547-B7BD-42C0-A607-45AB2C6015F3}" destId="{5FACDCCB-E5ED-4B4F-BE4B-B45A6DEFB119}" srcOrd="0" destOrd="0" presId="urn:microsoft.com/office/officeart/2005/8/layout/vList2#9"/>
    <dgm:cxn modelId="{64BA4371-24AA-44CB-A88D-107ECD640613}" srcId="{BA403484-F73E-4665-8C2D-E49F83944C26}" destId="{2300A477-F6C5-49E9-9A11-0C173B96343E}" srcOrd="0" destOrd="0" parTransId="{12703943-31EB-486D-84DE-226B58ADE061}" sibTransId="{9B2D0466-1C9E-4182-8C41-43F505B83C58}"/>
    <dgm:cxn modelId="{761D4257-1D8A-4E12-A32E-38EF9EFF4FAC}" type="presOf" srcId="{C1266379-0CD3-4722-A8E6-F4F5F67707F9}" destId="{2FE00DFE-AB5F-4BF5-A2D4-26981FBC5355}" srcOrd="0" destOrd="0" presId="urn:microsoft.com/office/officeart/2005/8/layout/vList2#9"/>
    <dgm:cxn modelId="{928BD07C-7E21-4713-BB48-867C0639319D}" type="presOf" srcId="{4BE70A76-B70C-479A-BA86-94813DEA3335}" destId="{736632D7-8125-4CF8-A5F5-7CC23C0BECC1}" srcOrd="0" destOrd="0" presId="urn:microsoft.com/office/officeart/2005/8/layout/vList2#9"/>
    <dgm:cxn modelId="{1D2B5181-FD62-4517-AF9C-388D546D00A3}" srcId="{14300A0C-628E-4C1A-BBEF-E152F9F871DA}" destId="{ADBC6347-8B3F-4136-A949-7758058B4F9C}" srcOrd="3" destOrd="0" parTransId="{B1D26867-6E29-4E3E-832F-95ADD54C0DE5}" sibTransId="{539CBF41-1E31-4369-80FD-29599178A061}"/>
    <dgm:cxn modelId="{6513AB88-7B8C-47C5-B88D-EF266C5E26AB}" type="presOf" srcId="{9472F0E6-7A1F-49BA-BB5B-0575808669B9}" destId="{1AE80635-808B-4C13-8D29-451BC5885D76}" srcOrd="0" destOrd="0" presId="urn:microsoft.com/office/officeart/2005/8/layout/vList2#9"/>
    <dgm:cxn modelId="{9F45D188-FD8D-4EFB-8FEA-BD687035D745}" type="presOf" srcId="{36AAB0A0-8798-4801-9E9D-3F89C884FF85}" destId="{736632D7-8125-4CF8-A5F5-7CC23C0BECC1}" srcOrd="0" destOrd="2" presId="urn:microsoft.com/office/officeart/2005/8/layout/vList2#9"/>
    <dgm:cxn modelId="{D7BDC091-2F1F-4CB5-A399-07D186B5B8E3}" type="presOf" srcId="{ADBC6347-8B3F-4136-A949-7758058B4F9C}" destId="{736632D7-8125-4CF8-A5F5-7CC23C0BECC1}" srcOrd="0" destOrd="3" presId="urn:microsoft.com/office/officeart/2005/8/layout/vList2#9"/>
    <dgm:cxn modelId="{CB5BC491-31BC-44DE-BDE2-5685FF6DE3C3}" srcId="{14300A0C-628E-4C1A-BBEF-E152F9F871DA}" destId="{5B8A1F8B-5827-4990-B3F6-C9BC0A66ED15}" srcOrd="1" destOrd="0" parTransId="{ADCD7EE3-1ABE-460E-813B-78EC71E54CC7}" sibTransId="{E55970B4-C2E7-4D00-BF51-656B9FA90CE4}"/>
    <dgm:cxn modelId="{D16B4294-B67F-4B06-96E7-FEB049D2CD46}" type="presOf" srcId="{5B8A1F8B-5827-4990-B3F6-C9BC0A66ED15}" destId="{736632D7-8125-4CF8-A5F5-7CC23C0BECC1}" srcOrd="0" destOrd="1" presId="urn:microsoft.com/office/officeart/2005/8/layout/vList2#9"/>
    <dgm:cxn modelId="{ECD00298-5AAD-419B-869C-F8A6AFC8446E}" srcId="{14300A0C-628E-4C1A-BBEF-E152F9F871DA}" destId="{36AAB0A0-8798-4801-9E9D-3F89C884FF85}" srcOrd="2" destOrd="0" parTransId="{912982D6-BC1D-437B-A035-1E14DE37B2AA}" sibTransId="{E612D3FA-1928-46AA-9CCE-080093B7C495}"/>
    <dgm:cxn modelId="{5457EABA-D7A8-46E9-A8E0-F846865D2885}" type="presOf" srcId="{14300A0C-628E-4C1A-BBEF-E152F9F871DA}" destId="{A8E3E106-8160-4DE7-9B27-AC117CE7E308}" srcOrd="0" destOrd="0" presId="urn:microsoft.com/office/officeart/2005/8/layout/vList2#9"/>
    <dgm:cxn modelId="{224655C4-3123-4FFC-BA61-D3ABA8F76CCB}" srcId="{9D142CDE-C06C-45A3-B3DC-A311B628D1F8}" destId="{2E708799-BB9F-4705-856C-DDB5EC834993}" srcOrd="0" destOrd="0" parTransId="{67B44632-E318-4FE0-BA91-0905577F0A0D}" sibTransId="{0B2684A0-C6FA-40D6-98B7-1C2C02C5F4B9}"/>
    <dgm:cxn modelId="{6327C4DC-76AE-4953-862A-8EBA6BE7BA97}" srcId="{9D142CDE-C06C-45A3-B3DC-A311B628D1F8}" destId="{43931C88-7204-4D07-BF8C-5992C05DCDF5}" srcOrd="3" destOrd="0" parTransId="{248669E3-103F-424F-AF14-B5D24D7ADC11}" sibTransId="{F591F069-9150-4A1B-9679-336E3EBA0CA2}"/>
    <dgm:cxn modelId="{5B7843DD-3A92-4EC6-9114-052A736062FC}" type="presOf" srcId="{2300A477-F6C5-49E9-9A11-0C173B96343E}" destId="{67076DCC-5900-4BC1-9D32-A3C5A34157E2}" srcOrd="0" destOrd="0" presId="urn:microsoft.com/office/officeart/2005/8/layout/vList2#9"/>
    <dgm:cxn modelId="{E4FEE6DF-CC9E-400E-A4C4-7848E3044C00}" srcId="{43931C88-7204-4D07-BF8C-5992C05DCDF5}" destId="{920A7547-B7BD-42C0-A607-45AB2C6015F3}" srcOrd="0" destOrd="0" parTransId="{2AE78F55-B29B-454E-8566-2B797778A777}" sibTransId="{73D42F98-570C-466A-B365-371CE61A7EB9}"/>
    <dgm:cxn modelId="{BCED76F8-02C3-4391-8E3E-846028428492}" srcId="{9D142CDE-C06C-45A3-B3DC-A311B628D1F8}" destId="{14300A0C-628E-4C1A-BBEF-E152F9F871DA}" srcOrd="1" destOrd="0" parTransId="{0AABC6FF-7BA6-4B25-87FE-BF9660CE2685}" sibTransId="{E664BFD7-D341-4B88-956E-8E7EE1CD3AD0}"/>
    <dgm:cxn modelId="{C92B5AF8-7759-475A-941B-65770F80DF58}" type="presOf" srcId="{43931C88-7204-4D07-BF8C-5992C05DCDF5}" destId="{D18C22BC-778F-4557-9A58-29767F089F07}" srcOrd="0" destOrd="0" presId="urn:microsoft.com/office/officeart/2005/8/layout/vList2#9"/>
    <dgm:cxn modelId="{FCAFA4FA-25B1-4516-AB9D-AFAA4A3FB059}" srcId="{43931C88-7204-4D07-BF8C-5992C05DCDF5}" destId="{00C5CF5E-6EDA-4AA5-8283-BE74A8081094}" srcOrd="1" destOrd="0" parTransId="{D69C3D8C-89D0-4B87-90C3-0619AE98F9B7}" sibTransId="{A3118174-EE60-4C67-8BB0-B1E59B8D5F6E}"/>
    <dgm:cxn modelId="{99828A94-2B36-4F20-878E-0F3ECF2E61F7}" type="presParOf" srcId="{2E7F752F-EA28-4906-AD05-44A57A48F8FE}" destId="{DCBDCD36-6D09-4CB2-A12C-A1E8B0A56282}" srcOrd="0" destOrd="0" presId="urn:microsoft.com/office/officeart/2005/8/layout/vList2#9"/>
    <dgm:cxn modelId="{D4F3A7C3-77A0-43BE-97CA-FD057C099C43}" type="presParOf" srcId="{2E7F752F-EA28-4906-AD05-44A57A48F8FE}" destId="{E3655C4F-9CA5-4BBF-B91A-20680AD76C01}" srcOrd="1" destOrd="0" presId="urn:microsoft.com/office/officeart/2005/8/layout/vList2#9"/>
    <dgm:cxn modelId="{DB04CD4D-79EE-4E4F-A10A-761A4F05BB9B}" type="presParOf" srcId="{2E7F752F-EA28-4906-AD05-44A57A48F8FE}" destId="{A8E3E106-8160-4DE7-9B27-AC117CE7E308}" srcOrd="2" destOrd="0" presId="urn:microsoft.com/office/officeart/2005/8/layout/vList2#9"/>
    <dgm:cxn modelId="{E36A4071-A1F3-468B-AD15-A3AAC72502A2}" type="presParOf" srcId="{2E7F752F-EA28-4906-AD05-44A57A48F8FE}" destId="{736632D7-8125-4CF8-A5F5-7CC23C0BECC1}" srcOrd="3" destOrd="0" presId="urn:microsoft.com/office/officeart/2005/8/layout/vList2#9"/>
    <dgm:cxn modelId="{5B8148CB-2E0F-4C7F-878C-E480E84760B2}" type="presParOf" srcId="{2E7F752F-EA28-4906-AD05-44A57A48F8FE}" destId="{58C0DA55-AE46-4BF9-A0D5-5225B960F1E4}" srcOrd="4" destOrd="0" presId="urn:microsoft.com/office/officeart/2005/8/layout/vList2#9"/>
    <dgm:cxn modelId="{828CC71B-66E7-4254-9EF6-6901EA0DA1D9}" type="presParOf" srcId="{2E7F752F-EA28-4906-AD05-44A57A48F8FE}" destId="{67076DCC-5900-4BC1-9D32-A3C5A34157E2}" srcOrd="5" destOrd="0" presId="urn:microsoft.com/office/officeart/2005/8/layout/vList2#9"/>
    <dgm:cxn modelId="{4315EF90-F700-47BB-82AF-9A631EA49D3F}" type="presParOf" srcId="{2E7F752F-EA28-4906-AD05-44A57A48F8FE}" destId="{D18C22BC-778F-4557-9A58-29767F089F07}" srcOrd="6" destOrd="0" presId="urn:microsoft.com/office/officeart/2005/8/layout/vList2#9"/>
    <dgm:cxn modelId="{ED47A642-F51A-4CDE-9FF8-B9BEA9ADB2E7}" type="presParOf" srcId="{2E7F752F-EA28-4906-AD05-44A57A48F8FE}" destId="{5FACDCCB-E5ED-4B4F-BE4B-B45A6DEFB119}" srcOrd="7" destOrd="0" presId="urn:microsoft.com/office/officeart/2005/8/layout/vList2#9"/>
    <dgm:cxn modelId="{92B8AEB6-C8A6-43D5-8AEB-D7485A884413}" type="presParOf" srcId="{2E7F752F-EA28-4906-AD05-44A57A48F8FE}" destId="{2FE00DFE-AB5F-4BF5-A2D4-26981FBC5355}" srcOrd="8" destOrd="0" presId="urn:microsoft.com/office/officeart/2005/8/layout/vList2#9"/>
    <dgm:cxn modelId="{B73D56C4-2EFB-48FA-9D82-B1FC4A8FC000}" type="presParOf" srcId="{2E7F752F-EA28-4906-AD05-44A57A48F8FE}" destId="{08BF720B-FC48-47B5-B4D3-C85097BE88FF}" srcOrd="9" destOrd="0" presId="urn:microsoft.com/office/officeart/2005/8/layout/vList2#9"/>
    <dgm:cxn modelId="{22AA812C-3740-452B-A3F3-3E22CA1005B4}" type="presParOf" srcId="{2E7F752F-EA28-4906-AD05-44A57A48F8FE}" destId="{1AE80635-808B-4C13-8D29-451BC5885D76}" srcOrd="10" destOrd="0" presId="urn:microsoft.com/office/officeart/2005/8/layout/vList2#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D246F4-9462-4EC0-B7B6-572792E83112}" type="doc">
      <dgm:prSet loTypeId="urn:microsoft.com/office/officeart/2005/8/layout/hList1" loCatId="list" qsTypeId="urn:microsoft.com/office/officeart/2005/8/quickstyle/simple1#1" qsCatId="simple" csTypeId="urn:microsoft.com/office/officeart/2005/8/colors/accent1_4#1" csCatId="accent1" phldr="1"/>
      <dgm:spPr/>
      <dgm:t>
        <a:bodyPr/>
        <a:lstStyle/>
        <a:p>
          <a:endParaRPr lang="el-GR"/>
        </a:p>
      </dgm:t>
    </dgm:pt>
    <dgm:pt modelId="{B544EE5A-411A-419B-95F9-BF444DDF9F48}">
      <dgm:prSet/>
      <dgm:spPr/>
      <dgm:t>
        <a:bodyPr/>
        <a:lstStyle/>
        <a:p>
          <a:r>
            <a:rPr lang="el-GR" dirty="0"/>
            <a:t>Έκθεση σε ανδρογόνα</a:t>
          </a:r>
        </a:p>
      </dgm:t>
    </dgm:pt>
    <dgm:pt modelId="{16721E3D-6E1D-4953-8203-BC2AC45275C0}" type="parTrans" cxnId="{64A41C68-73FF-4C7D-BD5C-CC5BD30E344A}">
      <dgm:prSet/>
      <dgm:spPr/>
      <dgm:t>
        <a:bodyPr/>
        <a:lstStyle/>
        <a:p>
          <a:endParaRPr lang="el-GR"/>
        </a:p>
      </dgm:t>
    </dgm:pt>
    <dgm:pt modelId="{B8A05CA2-D618-489A-AFA8-4AB3AAE47DD3}" type="sibTrans" cxnId="{64A41C68-73FF-4C7D-BD5C-CC5BD30E344A}">
      <dgm:prSet/>
      <dgm:spPr/>
      <dgm:t>
        <a:bodyPr/>
        <a:lstStyle/>
        <a:p>
          <a:endParaRPr lang="el-GR"/>
        </a:p>
      </dgm:t>
    </dgm:pt>
    <dgm:pt modelId="{7A1B298E-2F9D-449B-8163-BFC3E6882FE8}">
      <dgm:prSet/>
      <dgm:spPr/>
      <dgm:t>
        <a:bodyPr/>
        <a:lstStyle/>
        <a:p>
          <a:r>
            <a:rPr lang="el-GR" b="1" dirty="0">
              <a:solidFill>
                <a:srgbClr val="FF0000"/>
              </a:solidFill>
            </a:rPr>
            <a:t>Συγγενής υπερπλασία των επινεφριδίων </a:t>
          </a:r>
          <a:r>
            <a:rPr lang="el-GR" dirty="0"/>
            <a:t>(ανεπάρκεια 21-Υδροξυλάσης,11β-Υδροξυλάσης, 3β-Υδροξυστεροιδικής </a:t>
          </a:r>
          <a:r>
            <a:rPr lang="el-GR" dirty="0" err="1"/>
            <a:t>δευδρογενάσης</a:t>
          </a:r>
          <a:r>
            <a:rPr lang="el-GR" dirty="0"/>
            <a:t> ΙΙ)</a:t>
          </a:r>
        </a:p>
      </dgm:t>
    </dgm:pt>
    <dgm:pt modelId="{C82F47F1-7135-4222-BDB8-47E196BEA1DC}" type="parTrans" cxnId="{CA9FBC53-42CA-4FAD-8370-DF578FFC5B23}">
      <dgm:prSet/>
      <dgm:spPr/>
      <dgm:t>
        <a:bodyPr/>
        <a:lstStyle/>
        <a:p>
          <a:endParaRPr lang="el-GR"/>
        </a:p>
      </dgm:t>
    </dgm:pt>
    <dgm:pt modelId="{E94D99FD-F981-4354-AB36-AA908FB24849}" type="sibTrans" cxnId="{CA9FBC53-42CA-4FAD-8370-DF578FFC5B23}">
      <dgm:prSet/>
      <dgm:spPr/>
      <dgm:t>
        <a:bodyPr/>
        <a:lstStyle/>
        <a:p>
          <a:endParaRPr lang="el-GR"/>
        </a:p>
      </dgm:t>
    </dgm:pt>
    <dgm:pt modelId="{E1AEB1E1-0047-4CAF-9CBF-F704B0B7892E}">
      <dgm:prSet/>
      <dgm:spPr/>
      <dgm:t>
        <a:bodyPr/>
        <a:lstStyle/>
        <a:p>
          <a:r>
            <a:rPr lang="el-GR" dirty="0"/>
            <a:t>Ανεπάρκεια </a:t>
          </a:r>
          <a:r>
            <a:rPr lang="el-GR" dirty="0" err="1"/>
            <a:t>αρωματάσης</a:t>
          </a:r>
          <a:endParaRPr lang="el-GR" dirty="0"/>
        </a:p>
      </dgm:t>
    </dgm:pt>
    <dgm:pt modelId="{E407D623-FD1D-4247-B6A3-4F6DDDF828F4}" type="parTrans" cxnId="{447D3B18-CF88-4B50-8B58-DA8175CBB75F}">
      <dgm:prSet/>
      <dgm:spPr/>
      <dgm:t>
        <a:bodyPr/>
        <a:lstStyle/>
        <a:p>
          <a:endParaRPr lang="el-GR"/>
        </a:p>
      </dgm:t>
    </dgm:pt>
    <dgm:pt modelId="{DBDD1DFE-CEB6-403B-B64E-C6BFEF2A916F}" type="sibTrans" cxnId="{447D3B18-CF88-4B50-8B58-DA8175CBB75F}">
      <dgm:prSet/>
      <dgm:spPr/>
      <dgm:t>
        <a:bodyPr/>
        <a:lstStyle/>
        <a:p>
          <a:endParaRPr lang="el-GR"/>
        </a:p>
      </dgm:t>
    </dgm:pt>
    <dgm:pt modelId="{EFB7F955-2A06-457C-BDBE-62106D0AB851}">
      <dgm:prSet/>
      <dgm:spPr/>
      <dgm:t>
        <a:bodyPr/>
        <a:lstStyle/>
        <a:p>
          <a:r>
            <a:rPr lang="el-GR" dirty="0"/>
            <a:t>Ανεπάρκεια </a:t>
          </a:r>
          <a:r>
            <a:rPr lang="el-GR" dirty="0" err="1"/>
            <a:t>οξειδορεδουκτάσης</a:t>
          </a:r>
          <a:r>
            <a:rPr lang="el-GR" dirty="0"/>
            <a:t> του κυτοχρώματος Ρ450</a:t>
          </a:r>
        </a:p>
      </dgm:t>
    </dgm:pt>
    <dgm:pt modelId="{39DB76DC-4F7E-48B4-9CCE-E8E8A1F373C7}" type="parTrans" cxnId="{50630C83-8AB9-4A40-9A6E-24E4986B3FBC}">
      <dgm:prSet/>
      <dgm:spPr/>
      <dgm:t>
        <a:bodyPr/>
        <a:lstStyle/>
        <a:p>
          <a:endParaRPr lang="el-GR"/>
        </a:p>
      </dgm:t>
    </dgm:pt>
    <dgm:pt modelId="{4F4640BC-158B-4EE2-B916-79DC8D3BA037}" type="sibTrans" cxnId="{50630C83-8AB9-4A40-9A6E-24E4986B3FBC}">
      <dgm:prSet/>
      <dgm:spPr/>
      <dgm:t>
        <a:bodyPr/>
        <a:lstStyle/>
        <a:p>
          <a:endParaRPr lang="el-GR"/>
        </a:p>
      </dgm:t>
    </dgm:pt>
    <dgm:pt modelId="{1DBF0BE2-EEDE-4850-A19B-6548774A772A}">
      <dgm:prSet/>
      <dgm:spPr/>
      <dgm:t>
        <a:bodyPr/>
        <a:lstStyle/>
        <a:p>
          <a:r>
            <a:rPr lang="el-GR" dirty="0"/>
            <a:t>Παθολογικό γονίδιο του υποδοχέα των </a:t>
          </a:r>
          <a:r>
            <a:rPr lang="el-GR" dirty="0" err="1"/>
            <a:t>γλυκοκορτικοειδών</a:t>
          </a:r>
          <a:endParaRPr lang="el-GR" dirty="0"/>
        </a:p>
      </dgm:t>
    </dgm:pt>
    <dgm:pt modelId="{0EF73002-EF71-4F93-B1F6-A1ACD4F10913}" type="parTrans" cxnId="{D139B410-7636-42C1-BAE7-469A9C2C2D5E}">
      <dgm:prSet/>
      <dgm:spPr/>
      <dgm:t>
        <a:bodyPr/>
        <a:lstStyle/>
        <a:p>
          <a:endParaRPr lang="el-GR"/>
        </a:p>
      </dgm:t>
    </dgm:pt>
    <dgm:pt modelId="{A00F7CAD-0906-4AB4-B95E-FC548847FFB5}" type="sibTrans" cxnId="{D139B410-7636-42C1-BAE7-469A9C2C2D5E}">
      <dgm:prSet/>
      <dgm:spPr/>
      <dgm:t>
        <a:bodyPr/>
        <a:lstStyle/>
        <a:p>
          <a:endParaRPr lang="el-GR"/>
        </a:p>
      </dgm:t>
    </dgm:pt>
    <dgm:pt modelId="{5C170049-E21E-4CE6-9973-D5178AA01BF5}">
      <dgm:prSet/>
      <dgm:spPr/>
      <dgm:t>
        <a:bodyPr/>
        <a:lstStyle/>
        <a:p>
          <a:r>
            <a:rPr lang="el-GR" dirty="0"/>
            <a:t>Ωοθηκικοί όγκοι που παράγουν ανδρογόνα</a:t>
          </a:r>
        </a:p>
      </dgm:t>
    </dgm:pt>
    <dgm:pt modelId="{419AAB6A-47C9-46FF-A28D-1177ABE88238}" type="parTrans" cxnId="{45B9B904-0D22-4467-B0EF-677FA9148DA7}">
      <dgm:prSet/>
      <dgm:spPr/>
      <dgm:t>
        <a:bodyPr/>
        <a:lstStyle/>
        <a:p>
          <a:endParaRPr lang="el-GR"/>
        </a:p>
      </dgm:t>
    </dgm:pt>
    <dgm:pt modelId="{F422575E-6CAC-4F1F-8379-3B734760A3C6}" type="sibTrans" cxnId="{45B9B904-0D22-4467-B0EF-677FA9148DA7}">
      <dgm:prSet/>
      <dgm:spPr/>
      <dgm:t>
        <a:bodyPr/>
        <a:lstStyle/>
        <a:p>
          <a:endParaRPr lang="el-GR"/>
        </a:p>
      </dgm:t>
    </dgm:pt>
    <dgm:pt modelId="{62121EDF-A6A8-461E-86EA-0F33DB888197}">
      <dgm:prSet/>
      <dgm:spPr/>
      <dgm:t>
        <a:bodyPr/>
        <a:lstStyle/>
        <a:p>
          <a:r>
            <a:rPr lang="el-GR" dirty="0"/>
            <a:t>όγκοι των επινεφριδίων που παράγουν ανδρογόνα,</a:t>
          </a:r>
        </a:p>
      </dgm:t>
    </dgm:pt>
    <dgm:pt modelId="{5195A2A9-B399-4847-9776-8B7853ABFB1E}" type="parTrans" cxnId="{FCDB89D4-9100-4CE5-AB4F-BE63647418F9}">
      <dgm:prSet/>
      <dgm:spPr/>
      <dgm:t>
        <a:bodyPr/>
        <a:lstStyle/>
        <a:p>
          <a:endParaRPr lang="el-GR"/>
        </a:p>
      </dgm:t>
    </dgm:pt>
    <dgm:pt modelId="{3FD65919-6DB7-44B9-9847-30F52FAC25FF}" type="sibTrans" cxnId="{FCDB89D4-9100-4CE5-AB4F-BE63647418F9}">
      <dgm:prSet/>
      <dgm:spPr/>
      <dgm:t>
        <a:bodyPr/>
        <a:lstStyle/>
        <a:p>
          <a:endParaRPr lang="el-GR"/>
        </a:p>
      </dgm:t>
    </dgm:pt>
    <dgm:pt modelId="{98750908-5C31-44AA-9113-70B02FCC2108}">
      <dgm:prSet/>
      <dgm:spPr/>
      <dgm:t>
        <a:bodyPr/>
        <a:lstStyle/>
        <a:p>
          <a:r>
            <a:rPr lang="el-GR" dirty="0"/>
            <a:t>φάρμακα (ανδρογόνα, </a:t>
          </a:r>
          <a:r>
            <a:rPr lang="el-GR" dirty="0" err="1"/>
            <a:t>προγεστερινοειδή</a:t>
          </a:r>
          <a:r>
            <a:rPr lang="el-GR" dirty="0"/>
            <a:t>)</a:t>
          </a:r>
        </a:p>
      </dgm:t>
    </dgm:pt>
    <dgm:pt modelId="{092A5414-E63D-4A84-96FF-4B3E8D1547E7}" type="parTrans" cxnId="{ABBD9A48-54F2-4A79-AE22-68AD1E322AE1}">
      <dgm:prSet/>
      <dgm:spPr/>
      <dgm:t>
        <a:bodyPr/>
        <a:lstStyle/>
        <a:p>
          <a:endParaRPr lang="el-GR"/>
        </a:p>
      </dgm:t>
    </dgm:pt>
    <dgm:pt modelId="{5E694E8F-59B4-4045-B2B3-D45B1BD41969}" type="sibTrans" cxnId="{ABBD9A48-54F2-4A79-AE22-68AD1E322AE1}">
      <dgm:prSet/>
      <dgm:spPr/>
      <dgm:t>
        <a:bodyPr/>
        <a:lstStyle/>
        <a:p>
          <a:endParaRPr lang="el-GR"/>
        </a:p>
      </dgm:t>
    </dgm:pt>
    <dgm:pt modelId="{1205B4C2-916A-4EED-B8D3-B5B21386CEAD}">
      <dgm:prSet/>
      <dgm:spPr/>
      <dgm:t>
        <a:bodyPr/>
        <a:lstStyle/>
        <a:p>
          <a:r>
            <a:rPr lang="el-GR" dirty="0"/>
            <a:t>Διαταραχές της ωοθηκικής ανάπτυξης</a:t>
          </a:r>
        </a:p>
      </dgm:t>
    </dgm:pt>
    <dgm:pt modelId="{237AE718-7472-414F-BAF7-DDE1F178AF2F}" type="parTrans" cxnId="{56B4A15B-ED10-44E6-8E23-1F22C7FA7539}">
      <dgm:prSet/>
      <dgm:spPr/>
      <dgm:t>
        <a:bodyPr/>
        <a:lstStyle/>
        <a:p>
          <a:endParaRPr lang="el-GR"/>
        </a:p>
      </dgm:t>
    </dgm:pt>
    <dgm:pt modelId="{3221BEF6-C832-4484-B300-0174FB75DA86}" type="sibTrans" cxnId="{56B4A15B-ED10-44E6-8E23-1F22C7FA7539}">
      <dgm:prSet/>
      <dgm:spPr/>
      <dgm:t>
        <a:bodyPr/>
        <a:lstStyle/>
        <a:p>
          <a:endParaRPr lang="el-GR"/>
        </a:p>
      </dgm:t>
    </dgm:pt>
    <dgm:pt modelId="{6161848E-1C3A-4528-BAB3-5FE4D3214DDC}">
      <dgm:prSet/>
      <dgm:spPr/>
      <dgm:t>
        <a:bodyPr/>
        <a:lstStyle/>
        <a:p>
          <a:r>
            <a:rPr lang="el-GR" dirty="0"/>
            <a:t>ΧΧ </a:t>
          </a:r>
          <a:r>
            <a:rPr lang="el-GR" dirty="0" err="1"/>
            <a:t>γοναδική</a:t>
          </a:r>
          <a:r>
            <a:rPr lang="el-GR" dirty="0"/>
            <a:t> δυσγενεσία </a:t>
          </a:r>
        </a:p>
      </dgm:t>
    </dgm:pt>
    <dgm:pt modelId="{7D9A22CB-FFF1-476A-84EC-38404E899D65}" type="parTrans" cxnId="{3B4F7347-BC59-4E35-91CB-47BF196D564B}">
      <dgm:prSet/>
      <dgm:spPr/>
      <dgm:t>
        <a:bodyPr/>
        <a:lstStyle/>
        <a:p>
          <a:endParaRPr lang="el-GR"/>
        </a:p>
      </dgm:t>
    </dgm:pt>
    <dgm:pt modelId="{F7B77411-264F-4601-A036-CFAAA269238F}" type="sibTrans" cxnId="{3B4F7347-BC59-4E35-91CB-47BF196D564B}">
      <dgm:prSet/>
      <dgm:spPr/>
      <dgm:t>
        <a:bodyPr/>
        <a:lstStyle/>
        <a:p>
          <a:endParaRPr lang="el-GR"/>
        </a:p>
      </dgm:t>
    </dgm:pt>
    <dgm:pt modelId="{DF147AAD-10F2-45A3-96E9-FFE1F32E8F71}">
      <dgm:prSet/>
      <dgm:spPr/>
      <dgm:t>
        <a:bodyPr/>
        <a:lstStyle/>
        <a:p>
          <a:r>
            <a:rPr lang="en-US" dirty="0"/>
            <a:t>Testicular</a:t>
          </a:r>
          <a:r>
            <a:rPr lang="el-GR" dirty="0"/>
            <a:t> </a:t>
          </a:r>
          <a:r>
            <a:rPr lang="en-US" dirty="0"/>
            <a:t>DSD</a:t>
          </a:r>
          <a:endParaRPr lang="el-GR" dirty="0"/>
        </a:p>
      </dgm:t>
    </dgm:pt>
    <dgm:pt modelId="{99EFD44F-1AFC-4B4B-9F1F-43C044A205C5}" type="parTrans" cxnId="{2E884804-A114-40AC-84FE-3A3DAB8CA57A}">
      <dgm:prSet/>
      <dgm:spPr/>
      <dgm:t>
        <a:bodyPr/>
        <a:lstStyle/>
        <a:p>
          <a:endParaRPr lang="el-GR"/>
        </a:p>
      </dgm:t>
    </dgm:pt>
    <dgm:pt modelId="{5A17B909-8307-4013-91D4-F608E539F0FF}" type="sibTrans" cxnId="{2E884804-A114-40AC-84FE-3A3DAB8CA57A}">
      <dgm:prSet/>
      <dgm:spPr/>
      <dgm:t>
        <a:bodyPr/>
        <a:lstStyle/>
        <a:p>
          <a:endParaRPr lang="el-GR"/>
        </a:p>
      </dgm:t>
    </dgm:pt>
    <dgm:pt modelId="{DE64CCD8-8815-448B-9C4E-9B52EE835564}">
      <dgm:prSet/>
      <dgm:spPr/>
      <dgm:t>
        <a:bodyPr/>
        <a:lstStyle/>
        <a:p>
          <a:r>
            <a:rPr lang="el-GR" dirty="0"/>
            <a:t>Σχετιζόμενη με ουρογεννητικό γαστρεντερικό </a:t>
          </a:r>
        </a:p>
      </dgm:t>
    </dgm:pt>
    <dgm:pt modelId="{27A31F2C-5907-4D26-82B5-9302260350C9}" type="parTrans" cxnId="{EF9C80F9-76D0-496A-8E39-553FEB16C2F7}">
      <dgm:prSet/>
      <dgm:spPr/>
      <dgm:t>
        <a:bodyPr/>
        <a:lstStyle/>
        <a:p>
          <a:endParaRPr lang="el-GR"/>
        </a:p>
      </dgm:t>
    </dgm:pt>
    <dgm:pt modelId="{8A3FD51F-26B0-4A32-B9A6-EC1C32810F94}" type="sibTrans" cxnId="{EF9C80F9-76D0-496A-8E39-553FEB16C2F7}">
      <dgm:prSet/>
      <dgm:spPr/>
      <dgm:t>
        <a:bodyPr/>
        <a:lstStyle/>
        <a:p>
          <a:endParaRPr lang="el-GR"/>
        </a:p>
      </dgm:t>
    </dgm:pt>
    <dgm:pt modelId="{BB3D8340-1ADD-42E4-B717-57909E941FDB}">
      <dgm:prSet/>
      <dgm:spPr/>
      <dgm:t>
        <a:bodyPr/>
        <a:lstStyle/>
        <a:p>
          <a:r>
            <a:rPr lang="en-US" dirty="0"/>
            <a:t>Cloacal exstrophy </a:t>
          </a:r>
          <a:endParaRPr lang="el-GR" dirty="0"/>
        </a:p>
      </dgm:t>
    </dgm:pt>
    <dgm:pt modelId="{A42F046E-6154-4ADC-800B-1F4A32876A68}" type="parTrans" cxnId="{0032CC60-1693-47BE-B1A2-60D2A3101D7B}">
      <dgm:prSet/>
      <dgm:spPr/>
      <dgm:t>
        <a:bodyPr/>
        <a:lstStyle/>
        <a:p>
          <a:endParaRPr lang="el-GR"/>
        </a:p>
      </dgm:t>
    </dgm:pt>
    <dgm:pt modelId="{988C3CCD-3F32-4B31-8FB1-FDEC9C1F307A}" type="sibTrans" cxnId="{0032CC60-1693-47BE-B1A2-60D2A3101D7B}">
      <dgm:prSet/>
      <dgm:spPr/>
      <dgm:t>
        <a:bodyPr/>
        <a:lstStyle/>
        <a:p>
          <a:endParaRPr lang="el-GR"/>
        </a:p>
      </dgm:t>
    </dgm:pt>
    <dgm:pt modelId="{2FDEF796-DC23-4F07-9DED-EDFDA908BE0D}">
      <dgm:prSet/>
      <dgm:spPr/>
      <dgm:t>
        <a:bodyPr/>
        <a:lstStyle/>
        <a:p>
          <a:r>
            <a:rPr lang="en-US" dirty="0"/>
            <a:t>MURCS association </a:t>
          </a:r>
          <a:endParaRPr lang="el-GR" dirty="0"/>
        </a:p>
      </dgm:t>
    </dgm:pt>
    <dgm:pt modelId="{9DC09399-6EAB-4778-9B80-B8A22A6805C5}" type="parTrans" cxnId="{653B0BB3-B210-4B4D-AA5E-33BD58750A70}">
      <dgm:prSet/>
      <dgm:spPr/>
      <dgm:t>
        <a:bodyPr/>
        <a:lstStyle/>
        <a:p>
          <a:endParaRPr lang="el-GR"/>
        </a:p>
      </dgm:t>
    </dgm:pt>
    <dgm:pt modelId="{8E123672-AC70-4E2F-85C5-9C8B0BD853F4}" type="sibTrans" cxnId="{653B0BB3-B210-4B4D-AA5E-33BD58750A70}">
      <dgm:prSet/>
      <dgm:spPr/>
      <dgm:t>
        <a:bodyPr/>
        <a:lstStyle/>
        <a:p>
          <a:endParaRPr lang="el-GR"/>
        </a:p>
      </dgm:t>
    </dgm:pt>
    <dgm:pt modelId="{EF60FB89-F87F-453C-94A7-C937995ACA7F}">
      <dgm:prSet/>
      <dgm:spPr/>
      <dgm:t>
        <a:bodyPr/>
        <a:lstStyle/>
        <a:p>
          <a:r>
            <a:rPr lang="el-GR" dirty="0"/>
            <a:t>Σύνδρομο                 </a:t>
          </a:r>
          <a:r>
            <a:rPr lang="en-US" dirty="0"/>
            <a:t>Mayer-Rokitansky-Küster-Hauser</a:t>
          </a:r>
          <a:endParaRPr lang="el-GR" dirty="0"/>
        </a:p>
      </dgm:t>
    </dgm:pt>
    <dgm:pt modelId="{2BE0682B-A54B-454B-AB15-4DFE30D47CDB}" type="parTrans" cxnId="{28407F37-6109-4512-B3A5-E17ABBAB8B1A}">
      <dgm:prSet/>
      <dgm:spPr/>
      <dgm:t>
        <a:bodyPr/>
        <a:lstStyle/>
        <a:p>
          <a:endParaRPr lang="el-GR"/>
        </a:p>
      </dgm:t>
    </dgm:pt>
    <dgm:pt modelId="{1E76DBAE-7317-4FFE-85BC-4C79CE405292}" type="sibTrans" cxnId="{28407F37-6109-4512-B3A5-E17ABBAB8B1A}">
      <dgm:prSet/>
      <dgm:spPr/>
      <dgm:t>
        <a:bodyPr/>
        <a:lstStyle/>
        <a:p>
          <a:endParaRPr lang="el-GR"/>
        </a:p>
      </dgm:t>
    </dgm:pt>
    <dgm:pt modelId="{B0FC1CA5-E82B-4520-9339-5B4ADB158DAE}">
      <dgm:prSet/>
      <dgm:spPr/>
      <dgm:t>
        <a:bodyPr/>
        <a:lstStyle/>
        <a:p>
          <a:r>
            <a:rPr lang="en-US" dirty="0"/>
            <a:t>SRY positive</a:t>
          </a:r>
          <a:endParaRPr lang="el-GR" dirty="0"/>
        </a:p>
      </dgm:t>
    </dgm:pt>
    <dgm:pt modelId="{68FA06FD-8957-4CBD-8E14-A2780740D599}" type="parTrans" cxnId="{5CDB3045-066E-493C-9DA5-3932F665236E}">
      <dgm:prSet/>
      <dgm:spPr/>
      <dgm:t>
        <a:bodyPr/>
        <a:lstStyle/>
        <a:p>
          <a:endParaRPr lang="el-GR"/>
        </a:p>
      </dgm:t>
    </dgm:pt>
    <dgm:pt modelId="{D7D29D62-DD36-4884-B7B1-5B2E9953216C}" type="sibTrans" cxnId="{5CDB3045-066E-493C-9DA5-3932F665236E}">
      <dgm:prSet/>
      <dgm:spPr/>
      <dgm:t>
        <a:bodyPr/>
        <a:lstStyle/>
        <a:p>
          <a:endParaRPr lang="el-GR"/>
        </a:p>
      </dgm:t>
    </dgm:pt>
    <dgm:pt modelId="{3C7EC242-0B88-47D8-AF70-C3B6C688DB45}">
      <dgm:prSet/>
      <dgm:spPr/>
      <dgm:t>
        <a:bodyPr/>
        <a:lstStyle/>
        <a:p>
          <a:r>
            <a:rPr lang="en-US" dirty="0"/>
            <a:t>SOX9, SOX3 </a:t>
          </a:r>
          <a:r>
            <a:rPr lang="el-GR" dirty="0"/>
            <a:t>ή </a:t>
          </a:r>
          <a:r>
            <a:rPr lang="en-US" dirty="0"/>
            <a:t>SOX10 </a:t>
          </a:r>
          <a:r>
            <a:rPr lang="el-GR" dirty="0"/>
            <a:t>μεταλλάξεις</a:t>
          </a:r>
        </a:p>
      </dgm:t>
    </dgm:pt>
    <dgm:pt modelId="{F147EDC4-70ED-4B2C-ACCA-0C2D19E61773}" type="parTrans" cxnId="{B87A6143-914D-448B-BAFD-962105A06AEB}">
      <dgm:prSet/>
      <dgm:spPr/>
      <dgm:t>
        <a:bodyPr/>
        <a:lstStyle/>
        <a:p>
          <a:endParaRPr lang="el-GR"/>
        </a:p>
      </dgm:t>
    </dgm:pt>
    <dgm:pt modelId="{A39337D9-7E0F-4370-9573-8F87EA201B35}" type="sibTrans" cxnId="{B87A6143-914D-448B-BAFD-962105A06AEB}">
      <dgm:prSet/>
      <dgm:spPr/>
      <dgm:t>
        <a:bodyPr/>
        <a:lstStyle/>
        <a:p>
          <a:endParaRPr lang="el-GR"/>
        </a:p>
      </dgm:t>
    </dgm:pt>
    <dgm:pt modelId="{E855D605-7B59-40BB-9672-F010214E7298}">
      <dgm:prSet/>
      <dgm:spPr/>
      <dgm:t>
        <a:bodyPr/>
        <a:lstStyle/>
        <a:p>
          <a:r>
            <a:rPr lang="el-GR" dirty="0"/>
            <a:t>Μετάλλαξη του υποδοχέα της </a:t>
          </a:r>
          <a:r>
            <a:rPr lang="en-US" dirty="0"/>
            <a:t>FSH</a:t>
          </a:r>
          <a:endParaRPr lang="el-GR" dirty="0"/>
        </a:p>
      </dgm:t>
    </dgm:pt>
    <dgm:pt modelId="{617976E6-5018-4750-9DFE-9D1B6F4640E2}" type="parTrans" cxnId="{2DA01C9C-7162-4610-841A-9E269514B3DF}">
      <dgm:prSet/>
      <dgm:spPr/>
      <dgm:t>
        <a:bodyPr/>
        <a:lstStyle/>
        <a:p>
          <a:endParaRPr lang="el-GR"/>
        </a:p>
      </dgm:t>
    </dgm:pt>
    <dgm:pt modelId="{50012211-C645-47C1-B8F6-18E14DD0FD33}" type="sibTrans" cxnId="{2DA01C9C-7162-4610-841A-9E269514B3DF}">
      <dgm:prSet/>
      <dgm:spPr/>
      <dgm:t>
        <a:bodyPr/>
        <a:lstStyle/>
        <a:p>
          <a:endParaRPr lang="el-GR"/>
        </a:p>
      </dgm:t>
    </dgm:pt>
    <dgm:pt modelId="{7CC7F289-CDA6-4E21-A6BD-C7A583EEB13C}">
      <dgm:prSet/>
      <dgm:spPr/>
      <dgm:t>
        <a:bodyPr/>
        <a:lstStyle/>
        <a:p>
          <a:r>
            <a:rPr lang="el-GR" dirty="0"/>
            <a:t>Μεταλλάξεις </a:t>
          </a:r>
          <a:r>
            <a:rPr lang="en-US" dirty="0"/>
            <a:t>NR5A1, BMP15, PSMC3IP, MCM9, SOHLH1, NUP107, MRPS22, and ESR2</a:t>
          </a:r>
          <a:endParaRPr lang="el-GR" dirty="0"/>
        </a:p>
      </dgm:t>
    </dgm:pt>
    <dgm:pt modelId="{72E3FE0F-53E2-4322-A9C4-D4CA7B5CC792}" type="parTrans" cxnId="{09DA5D26-28AA-47EA-90E2-447E6B5223E3}">
      <dgm:prSet/>
      <dgm:spPr/>
      <dgm:t>
        <a:bodyPr/>
        <a:lstStyle/>
        <a:p>
          <a:endParaRPr lang="el-GR"/>
        </a:p>
      </dgm:t>
    </dgm:pt>
    <dgm:pt modelId="{1E9C85A0-FE5F-4DB5-8108-5EAE237180A2}" type="sibTrans" cxnId="{09DA5D26-28AA-47EA-90E2-447E6B5223E3}">
      <dgm:prSet/>
      <dgm:spPr/>
      <dgm:t>
        <a:bodyPr/>
        <a:lstStyle/>
        <a:p>
          <a:endParaRPr lang="el-GR"/>
        </a:p>
      </dgm:t>
    </dgm:pt>
    <dgm:pt modelId="{23AF3BEE-2B26-4B3F-A739-347C750EA536}">
      <dgm:prSet/>
      <dgm:spPr/>
      <dgm:t>
        <a:bodyPr/>
        <a:lstStyle/>
        <a:p>
          <a:r>
            <a:rPr lang="el-GR" dirty="0"/>
            <a:t>Μητρικής προέλευσης</a:t>
          </a:r>
        </a:p>
      </dgm:t>
    </dgm:pt>
    <dgm:pt modelId="{B3DACC27-4720-4AD2-80BA-5E4CA9380CEF}" type="sibTrans" cxnId="{CB2486D6-E068-4F23-912F-E96F40B59A76}">
      <dgm:prSet/>
      <dgm:spPr/>
      <dgm:t>
        <a:bodyPr/>
        <a:lstStyle/>
        <a:p>
          <a:endParaRPr lang="el-GR"/>
        </a:p>
      </dgm:t>
    </dgm:pt>
    <dgm:pt modelId="{A9415CF5-858D-403D-BDBE-2ED751EEC7B6}" type="parTrans" cxnId="{CB2486D6-E068-4F23-912F-E96F40B59A76}">
      <dgm:prSet/>
      <dgm:spPr/>
      <dgm:t>
        <a:bodyPr/>
        <a:lstStyle/>
        <a:p>
          <a:endParaRPr lang="el-GR"/>
        </a:p>
      </dgm:t>
    </dgm:pt>
    <dgm:pt modelId="{69BCA90E-921E-4773-83E3-414766344920}" type="pres">
      <dgm:prSet presAssocID="{97D246F4-9462-4EC0-B7B6-572792E83112}" presName="Name0" presStyleCnt="0">
        <dgm:presLayoutVars>
          <dgm:dir/>
          <dgm:animLvl val="lvl"/>
          <dgm:resizeHandles val="exact"/>
        </dgm:presLayoutVars>
      </dgm:prSet>
      <dgm:spPr/>
    </dgm:pt>
    <dgm:pt modelId="{9F842749-B1D8-402D-B048-644E9023F80F}" type="pres">
      <dgm:prSet presAssocID="{B544EE5A-411A-419B-95F9-BF444DDF9F48}" presName="composite" presStyleCnt="0"/>
      <dgm:spPr/>
    </dgm:pt>
    <dgm:pt modelId="{00D993D2-D9C9-4C14-86A3-FDFE96740964}" type="pres">
      <dgm:prSet presAssocID="{B544EE5A-411A-419B-95F9-BF444DDF9F48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D1B55AE7-59B3-47EF-8B6F-6330A1D657C5}" type="pres">
      <dgm:prSet presAssocID="{B544EE5A-411A-419B-95F9-BF444DDF9F48}" presName="desTx" presStyleLbl="alignAccFollowNode1" presStyleIdx="0" presStyleCnt="5">
        <dgm:presLayoutVars>
          <dgm:bulletEnabled val="1"/>
        </dgm:presLayoutVars>
      </dgm:prSet>
      <dgm:spPr/>
    </dgm:pt>
    <dgm:pt modelId="{05259DF5-F0C6-4607-ACBF-FECAB778CD08}" type="pres">
      <dgm:prSet presAssocID="{B8A05CA2-D618-489A-AFA8-4AB3AAE47DD3}" presName="space" presStyleCnt="0"/>
      <dgm:spPr/>
    </dgm:pt>
    <dgm:pt modelId="{BBEB4D0F-2129-4C75-9193-785F69110B4F}" type="pres">
      <dgm:prSet presAssocID="{23AF3BEE-2B26-4B3F-A739-347C750EA536}" presName="composite" presStyleCnt="0"/>
      <dgm:spPr/>
    </dgm:pt>
    <dgm:pt modelId="{0E9FD6C9-2561-4FF3-9282-D38F6C316A07}" type="pres">
      <dgm:prSet presAssocID="{23AF3BEE-2B26-4B3F-A739-347C750EA53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C3D88E3-C49A-43BC-A6A3-743CED19CD4F}" type="pres">
      <dgm:prSet presAssocID="{23AF3BEE-2B26-4B3F-A739-347C750EA536}" presName="desTx" presStyleLbl="alignAccFollowNode1" presStyleIdx="1" presStyleCnt="5">
        <dgm:presLayoutVars>
          <dgm:bulletEnabled val="1"/>
        </dgm:presLayoutVars>
      </dgm:prSet>
      <dgm:spPr/>
    </dgm:pt>
    <dgm:pt modelId="{4BEBFDBF-94A4-4201-92FC-4E4FD531077F}" type="pres">
      <dgm:prSet presAssocID="{B3DACC27-4720-4AD2-80BA-5E4CA9380CEF}" presName="space" presStyleCnt="0"/>
      <dgm:spPr/>
    </dgm:pt>
    <dgm:pt modelId="{77D29C20-90BA-4433-96F8-CE79843C2B66}" type="pres">
      <dgm:prSet presAssocID="{6161848E-1C3A-4528-BAB3-5FE4D3214DDC}" presName="composite" presStyleCnt="0"/>
      <dgm:spPr/>
    </dgm:pt>
    <dgm:pt modelId="{1897B729-6EE6-4F51-B39C-D9AC51C6505C}" type="pres">
      <dgm:prSet presAssocID="{6161848E-1C3A-4528-BAB3-5FE4D3214DD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2D1A82C-AB44-4549-8537-1B51DE64DBDA}" type="pres">
      <dgm:prSet presAssocID="{6161848E-1C3A-4528-BAB3-5FE4D3214DDC}" presName="desTx" presStyleLbl="alignAccFollowNode1" presStyleIdx="2" presStyleCnt="5">
        <dgm:presLayoutVars>
          <dgm:bulletEnabled val="1"/>
        </dgm:presLayoutVars>
      </dgm:prSet>
      <dgm:spPr/>
    </dgm:pt>
    <dgm:pt modelId="{1B5C3EA0-0A4B-4401-AD6B-D1CC6D4C74AD}" type="pres">
      <dgm:prSet presAssocID="{F7B77411-264F-4601-A036-CFAAA269238F}" presName="space" presStyleCnt="0"/>
      <dgm:spPr/>
    </dgm:pt>
    <dgm:pt modelId="{7F9669D5-F126-4203-8476-DDF60393B6DA}" type="pres">
      <dgm:prSet presAssocID="{DF147AAD-10F2-45A3-96E9-FFE1F32E8F71}" presName="composite" presStyleCnt="0"/>
      <dgm:spPr/>
    </dgm:pt>
    <dgm:pt modelId="{6ECE8326-D6D7-4CCF-A9A6-046C1B49898A}" type="pres">
      <dgm:prSet presAssocID="{DF147AAD-10F2-45A3-96E9-FFE1F32E8F71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134DE33-6B05-4422-8549-15CB63D3B69F}" type="pres">
      <dgm:prSet presAssocID="{DF147AAD-10F2-45A3-96E9-FFE1F32E8F71}" presName="desTx" presStyleLbl="alignAccFollowNode1" presStyleIdx="3" presStyleCnt="5">
        <dgm:presLayoutVars>
          <dgm:bulletEnabled val="1"/>
        </dgm:presLayoutVars>
      </dgm:prSet>
      <dgm:spPr/>
    </dgm:pt>
    <dgm:pt modelId="{37BBBF45-96E0-43AD-907A-D02707B15704}" type="pres">
      <dgm:prSet presAssocID="{5A17B909-8307-4013-91D4-F608E539F0FF}" presName="space" presStyleCnt="0"/>
      <dgm:spPr/>
    </dgm:pt>
    <dgm:pt modelId="{9E6F2A08-7681-4975-8DB8-0D48C36A2B73}" type="pres">
      <dgm:prSet presAssocID="{DE64CCD8-8815-448B-9C4E-9B52EE835564}" presName="composite" presStyleCnt="0"/>
      <dgm:spPr/>
    </dgm:pt>
    <dgm:pt modelId="{CB3C7A2F-AC79-4B59-8574-56246103547F}" type="pres">
      <dgm:prSet presAssocID="{DE64CCD8-8815-448B-9C4E-9B52EE835564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3D96BD38-A268-412E-8510-55B28075B20D}" type="pres">
      <dgm:prSet presAssocID="{DE64CCD8-8815-448B-9C4E-9B52EE835564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2E884804-A114-40AC-84FE-3A3DAB8CA57A}" srcId="{97D246F4-9462-4EC0-B7B6-572792E83112}" destId="{DF147AAD-10F2-45A3-96E9-FFE1F32E8F71}" srcOrd="3" destOrd="0" parTransId="{99EFD44F-1AFC-4B4B-9F1F-43C044A205C5}" sibTransId="{5A17B909-8307-4013-91D4-F608E539F0FF}"/>
    <dgm:cxn modelId="{45B9B904-0D22-4467-B0EF-677FA9148DA7}" srcId="{23AF3BEE-2B26-4B3F-A739-347C750EA536}" destId="{5C170049-E21E-4CE6-9973-D5178AA01BF5}" srcOrd="0" destOrd="0" parTransId="{419AAB6A-47C9-46FF-A28D-1177ABE88238}" sibTransId="{F422575E-6CAC-4F1F-8379-3B734760A3C6}"/>
    <dgm:cxn modelId="{C9DCC108-6C4E-4FBE-97FF-FB3DF87FA709}" type="presOf" srcId="{7A1B298E-2F9D-449B-8163-BFC3E6882FE8}" destId="{D1B55AE7-59B3-47EF-8B6F-6330A1D657C5}" srcOrd="0" destOrd="0" presId="urn:microsoft.com/office/officeart/2005/8/layout/hList1"/>
    <dgm:cxn modelId="{D139B410-7636-42C1-BAE7-469A9C2C2D5E}" srcId="{B544EE5A-411A-419B-95F9-BF444DDF9F48}" destId="{1DBF0BE2-EEDE-4850-A19B-6548774A772A}" srcOrd="3" destOrd="0" parTransId="{0EF73002-EF71-4F93-B1F6-A1ACD4F10913}" sibTransId="{A00F7CAD-0906-4AB4-B95E-FC548847FFB5}"/>
    <dgm:cxn modelId="{447D3B18-CF88-4B50-8B58-DA8175CBB75F}" srcId="{B544EE5A-411A-419B-95F9-BF444DDF9F48}" destId="{E1AEB1E1-0047-4CAF-9CBF-F704B0B7892E}" srcOrd="1" destOrd="0" parTransId="{E407D623-FD1D-4247-B6A3-4F6DDDF828F4}" sibTransId="{DBDD1DFE-CEB6-403B-B64E-C6BFEF2A916F}"/>
    <dgm:cxn modelId="{09DA5D26-28AA-47EA-90E2-447E6B5223E3}" srcId="{6161848E-1C3A-4528-BAB3-5FE4D3214DDC}" destId="{7CC7F289-CDA6-4E21-A6BD-C7A583EEB13C}" srcOrd="1" destOrd="0" parTransId="{72E3FE0F-53E2-4322-A9C4-D4CA7B5CC792}" sibTransId="{1E9C85A0-FE5F-4DB5-8108-5EAE237180A2}"/>
    <dgm:cxn modelId="{28407F37-6109-4512-B3A5-E17ABBAB8B1A}" srcId="{DE64CCD8-8815-448B-9C4E-9B52EE835564}" destId="{EF60FB89-F87F-453C-94A7-C937995ACA7F}" srcOrd="2" destOrd="0" parTransId="{2BE0682B-A54B-454B-AB15-4DFE30D47CDB}" sibTransId="{1E76DBAE-7317-4FFE-85BC-4C79CE405292}"/>
    <dgm:cxn modelId="{5F2DAD37-57F3-4EB6-ADDE-15C0A28DB16A}" type="presOf" srcId="{E1AEB1E1-0047-4CAF-9CBF-F704B0B7892E}" destId="{D1B55AE7-59B3-47EF-8B6F-6330A1D657C5}" srcOrd="0" destOrd="1" presId="urn:microsoft.com/office/officeart/2005/8/layout/hList1"/>
    <dgm:cxn modelId="{4240E937-EFA6-4EC0-932E-C15BF62AF538}" type="presOf" srcId="{E855D605-7B59-40BB-9672-F010214E7298}" destId="{22D1A82C-AB44-4549-8537-1B51DE64DBDA}" srcOrd="0" destOrd="0" presId="urn:microsoft.com/office/officeart/2005/8/layout/hList1"/>
    <dgm:cxn modelId="{CC55373A-02BD-462C-8145-944031579104}" type="presOf" srcId="{6161848E-1C3A-4528-BAB3-5FE4D3214DDC}" destId="{1897B729-6EE6-4F51-B39C-D9AC51C6505C}" srcOrd="0" destOrd="0" presId="urn:microsoft.com/office/officeart/2005/8/layout/hList1"/>
    <dgm:cxn modelId="{D99A9A3A-0C71-498D-9E90-B8B66483B1FF}" type="presOf" srcId="{5C170049-E21E-4CE6-9973-D5178AA01BF5}" destId="{EC3D88E3-C49A-43BC-A6A3-743CED19CD4F}" srcOrd="0" destOrd="0" presId="urn:microsoft.com/office/officeart/2005/8/layout/hList1"/>
    <dgm:cxn modelId="{F6B67F3B-74D7-4D71-A03B-B45F8516851E}" type="presOf" srcId="{62121EDF-A6A8-461E-86EA-0F33DB888197}" destId="{EC3D88E3-C49A-43BC-A6A3-743CED19CD4F}" srcOrd="0" destOrd="1" presId="urn:microsoft.com/office/officeart/2005/8/layout/hList1"/>
    <dgm:cxn modelId="{1163505B-286D-4399-AF9C-32FD931586E5}" type="presOf" srcId="{B0FC1CA5-E82B-4520-9339-5B4ADB158DAE}" destId="{3134DE33-6B05-4422-8549-15CB63D3B69F}" srcOrd="0" destOrd="0" presId="urn:microsoft.com/office/officeart/2005/8/layout/hList1"/>
    <dgm:cxn modelId="{3769825B-613A-4866-B4EA-7A0DB9A4AB0D}" type="presOf" srcId="{EF60FB89-F87F-453C-94A7-C937995ACA7F}" destId="{3D96BD38-A268-412E-8510-55B28075B20D}" srcOrd="0" destOrd="2" presId="urn:microsoft.com/office/officeart/2005/8/layout/hList1"/>
    <dgm:cxn modelId="{56B4A15B-ED10-44E6-8E23-1F22C7FA7539}" srcId="{23AF3BEE-2B26-4B3F-A739-347C750EA536}" destId="{1205B4C2-916A-4EED-B8D3-B5B21386CEAD}" srcOrd="3" destOrd="0" parTransId="{237AE718-7472-414F-BAF7-DDE1F178AF2F}" sibTransId="{3221BEF6-C832-4484-B300-0174FB75DA86}"/>
    <dgm:cxn modelId="{0032CC60-1693-47BE-B1A2-60D2A3101D7B}" srcId="{DE64CCD8-8815-448B-9C4E-9B52EE835564}" destId="{BB3D8340-1ADD-42E4-B717-57909E941FDB}" srcOrd="0" destOrd="0" parTransId="{A42F046E-6154-4ADC-800B-1F4A32876A68}" sibTransId="{988C3CCD-3F32-4B31-8FB1-FDEC9C1F307A}"/>
    <dgm:cxn modelId="{B87A6143-914D-448B-BAFD-962105A06AEB}" srcId="{DF147AAD-10F2-45A3-96E9-FFE1F32E8F71}" destId="{3C7EC242-0B88-47D8-AF70-C3B6C688DB45}" srcOrd="1" destOrd="0" parTransId="{F147EDC4-70ED-4B2C-ACCA-0C2D19E61773}" sibTransId="{A39337D9-7E0F-4370-9573-8F87EA201B35}"/>
    <dgm:cxn modelId="{5CDB3045-066E-493C-9DA5-3932F665236E}" srcId="{DF147AAD-10F2-45A3-96E9-FFE1F32E8F71}" destId="{B0FC1CA5-E82B-4520-9339-5B4ADB158DAE}" srcOrd="0" destOrd="0" parTransId="{68FA06FD-8957-4CBD-8E14-A2780740D599}" sibTransId="{D7D29D62-DD36-4884-B7B1-5B2E9953216C}"/>
    <dgm:cxn modelId="{3B4F7347-BC59-4E35-91CB-47BF196D564B}" srcId="{97D246F4-9462-4EC0-B7B6-572792E83112}" destId="{6161848E-1C3A-4528-BAB3-5FE4D3214DDC}" srcOrd="2" destOrd="0" parTransId="{7D9A22CB-FFF1-476A-84EC-38404E899D65}" sibTransId="{F7B77411-264F-4601-A036-CFAAA269238F}"/>
    <dgm:cxn modelId="{64A41C68-73FF-4C7D-BD5C-CC5BD30E344A}" srcId="{97D246F4-9462-4EC0-B7B6-572792E83112}" destId="{B544EE5A-411A-419B-95F9-BF444DDF9F48}" srcOrd="0" destOrd="0" parTransId="{16721E3D-6E1D-4953-8203-BC2AC45275C0}" sibTransId="{B8A05CA2-D618-489A-AFA8-4AB3AAE47DD3}"/>
    <dgm:cxn modelId="{ABBD9A48-54F2-4A79-AE22-68AD1E322AE1}" srcId="{23AF3BEE-2B26-4B3F-A739-347C750EA536}" destId="{98750908-5C31-44AA-9113-70B02FCC2108}" srcOrd="2" destOrd="0" parTransId="{092A5414-E63D-4A84-96FF-4B3E8D1547E7}" sibTransId="{5E694E8F-59B4-4045-B2B3-D45B1BD41969}"/>
    <dgm:cxn modelId="{CA9FBC53-42CA-4FAD-8370-DF578FFC5B23}" srcId="{B544EE5A-411A-419B-95F9-BF444DDF9F48}" destId="{7A1B298E-2F9D-449B-8163-BFC3E6882FE8}" srcOrd="0" destOrd="0" parTransId="{C82F47F1-7135-4222-BDB8-47E196BEA1DC}" sibTransId="{E94D99FD-F981-4354-AB36-AA908FB24849}"/>
    <dgm:cxn modelId="{03525454-4A59-4414-AF72-EF55290C786E}" type="presOf" srcId="{97D246F4-9462-4EC0-B7B6-572792E83112}" destId="{69BCA90E-921E-4773-83E3-414766344920}" srcOrd="0" destOrd="0" presId="urn:microsoft.com/office/officeart/2005/8/layout/hList1"/>
    <dgm:cxn modelId="{50630C83-8AB9-4A40-9A6E-24E4986B3FBC}" srcId="{B544EE5A-411A-419B-95F9-BF444DDF9F48}" destId="{EFB7F955-2A06-457C-BDBE-62106D0AB851}" srcOrd="2" destOrd="0" parTransId="{39DB76DC-4F7E-48B4-9CCE-E8E8A1F373C7}" sibTransId="{4F4640BC-158B-4EE2-B916-79DC8D3BA037}"/>
    <dgm:cxn modelId="{D3D56890-3A03-41CA-B07B-444AF36AB80C}" type="presOf" srcId="{1DBF0BE2-EEDE-4850-A19B-6548774A772A}" destId="{D1B55AE7-59B3-47EF-8B6F-6330A1D657C5}" srcOrd="0" destOrd="3" presId="urn:microsoft.com/office/officeart/2005/8/layout/hList1"/>
    <dgm:cxn modelId="{42EF0F96-DE37-4CC5-ADD8-7F8B9E26614F}" type="presOf" srcId="{EFB7F955-2A06-457C-BDBE-62106D0AB851}" destId="{D1B55AE7-59B3-47EF-8B6F-6330A1D657C5}" srcOrd="0" destOrd="2" presId="urn:microsoft.com/office/officeart/2005/8/layout/hList1"/>
    <dgm:cxn modelId="{2DA01C9C-7162-4610-841A-9E269514B3DF}" srcId="{6161848E-1C3A-4528-BAB3-5FE4D3214DDC}" destId="{E855D605-7B59-40BB-9672-F010214E7298}" srcOrd="0" destOrd="0" parTransId="{617976E6-5018-4750-9DFE-9D1B6F4640E2}" sibTransId="{50012211-C645-47C1-B8F6-18E14DD0FD33}"/>
    <dgm:cxn modelId="{5501759E-3F72-4D43-A131-9675D344FB35}" type="presOf" srcId="{BB3D8340-1ADD-42E4-B717-57909E941FDB}" destId="{3D96BD38-A268-412E-8510-55B28075B20D}" srcOrd="0" destOrd="0" presId="urn:microsoft.com/office/officeart/2005/8/layout/hList1"/>
    <dgm:cxn modelId="{02AC34AD-8F6E-4D98-838C-01D6792318BA}" type="presOf" srcId="{23AF3BEE-2B26-4B3F-A739-347C750EA536}" destId="{0E9FD6C9-2561-4FF3-9282-D38F6C316A07}" srcOrd="0" destOrd="0" presId="urn:microsoft.com/office/officeart/2005/8/layout/hList1"/>
    <dgm:cxn modelId="{653B0BB3-B210-4B4D-AA5E-33BD58750A70}" srcId="{DE64CCD8-8815-448B-9C4E-9B52EE835564}" destId="{2FDEF796-DC23-4F07-9DED-EDFDA908BE0D}" srcOrd="1" destOrd="0" parTransId="{9DC09399-6EAB-4778-9B80-B8A22A6805C5}" sibTransId="{8E123672-AC70-4E2F-85C5-9C8B0BD853F4}"/>
    <dgm:cxn modelId="{8A5D8CB3-20C1-492D-A233-2511FC5ED393}" type="presOf" srcId="{1205B4C2-916A-4EED-B8D3-B5B21386CEAD}" destId="{EC3D88E3-C49A-43BC-A6A3-743CED19CD4F}" srcOrd="0" destOrd="3" presId="urn:microsoft.com/office/officeart/2005/8/layout/hList1"/>
    <dgm:cxn modelId="{7DA06BC1-9085-4439-8D74-D6555D27B10A}" type="presOf" srcId="{DF147AAD-10F2-45A3-96E9-FFE1F32E8F71}" destId="{6ECE8326-D6D7-4CCF-A9A6-046C1B49898A}" srcOrd="0" destOrd="0" presId="urn:microsoft.com/office/officeart/2005/8/layout/hList1"/>
    <dgm:cxn modelId="{C0FE57C6-1CD4-4496-B0B0-56E5360042E6}" type="presOf" srcId="{DE64CCD8-8815-448B-9C4E-9B52EE835564}" destId="{CB3C7A2F-AC79-4B59-8574-56246103547F}" srcOrd="0" destOrd="0" presId="urn:microsoft.com/office/officeart/2005/8/layout/hList1"/>
    <dgm:cxn modelId="{6E39FACF-F686-4422-A577-EF4AB90C11DF}" type="presOf" srcId="{7CC7F289-CDA6-4E21-A6BD-C7A583EEB13C}" destId="{22D1A82C-AB44-4549-8537-1B51DE64DBDA}" srcOrd="0" destOrd="1" presId="urn:microsoft.com/office/officeart/2005/8/layout/hList1"/>
    <dgm:cxn modelId="{FCDB89D4-9100-4CE5-AB4F-BE63647418F9}" srcId="{23AF3BEE-2B26-4B3F-A739-347C750EA536}" destId="{62121EDF-A6A8-461E-86EA-0F33DB888197}" srcOrd="1" destOrd="0" parTransId="{5195A2A9-B399-4847-9776-8B7853ABFB1E}" sibTransId="{3FD65919-6DB7-44B9-9847-30F52FAC25FF}"/>
    <dgm:cxn modelId="{CB2486D6-E068-4F23-912F-E96F40B59A76}" srcId="{97D246F4-9462-4EC0-B7B6-572792E83112}" destId="{23AF3BEE-2B26-4B3F-A739-347C750EA536}" srcOrd="1" destOrd="0" parTransId="{A9415CF5-858D-403D-BDBE-2ED751EEC7B6}" sibTransId="{B3DACC27-4720-4AD2-80BA-5E4CA9380CEF}"/>
    <dgm:cxn modelId="{B3392EDC-E05B-4526-9F58-EB8CE1B431AD}" type="presOf" srcId="{3C7EC242-0B88-47D8-AF70-C3B6C688DB45}" destId="{3134DE33-6B05-4422-8549-15CB63D3B69F}" srcOrd="0" destOrd="1" presId="urn:microsoft.com/office/officeart/2005/8/layout/hList1"/>
    <dgm:cxn modelId="{846694E6-8729-4D5E-AAF9-9D25949C7069}" type="presOf" srcId="{2FDEF796-DC23-4F07-9DED-EDFDA908BE0D}" destId="{3D96BD38-A268-412E-8510-55B28075B20D}" srcOrd="0" destOrd="1" presId="urn:microsoft.com/office/officeart/2005/8/layout/hList1"/>
    <dgm:cxn modelId="{EF9C80F9-76D0-496A-8E39-553FEB16C2F7}" srcId="{97D246F4-9462-4EC0-B7B6-572792E83112}" destId="{DE64CCD8-8815-448B-9C4E-9B52EE835564}" srcOrd="4" destOrd="0" parTransId="{27A31F2C-5907-4D26-82B5-9302260350C9}" sibTransId="{8A3FD51F-26B0-4A32-B9A6-EC1C32810F94}"/>
    <dgm:cxn modelId="{55BF00FD-070A-4268-A235-69D9C5B4CC0B}" type="presOf" srcId="{B544EE5A-411A-419B-95F9-BF444DDF9F48}" destId="{00D993D2-D9C9-4C14-86A3-FDFE96740964}" srcOrd="0" destOrd="0" presId="urn:microsoft.com/office/officeart/2005/8/layout/hList1"/>
    <dgm:cxn modelId="{C026B8FD-2E31-4089-9A37-7833F3572E0D}" type="presOf" srcId="{98750908-5C31-44AA-9113-70B02FCC2108}" destId="{EC3D88E3-C49A-43BC-A6A3-743CED19CD4F}" srcOrd="0" destOrd="2" presId="urn:microsoft.com/office/officeart/2005/8/layout/hList1"/>
    <dgm:cxn modelId="{A5585B02-7D8C-43F2-B581-2B3CF9D3DE23}" type="presParOf" srcId="{69BCA90E-921E-4773-83E3-414766344920}" destId="{9F842749-B1D8-402D-B048-644E9023F80F}" srcOrd="0" destOrd="0" presId="urn:microsoft.com/office/officeart/2005/8/layout/hList1"/>
    <dgm:cxn modelId="{05E6360C-3270-496F-A814-6188BFFAEACD}" type="presParOf" srcId="{9F842749-B1D8-402D-B048-644E9023F80F}" destId="{00D993D2-D9C9-4C14-86A3-FDFE96740964}" srcOrd="0" destOrd="0" presId="urn:microsoft.com/office/officeart/2005/8/layout/hList1"/>
    <dgm:cxn modelId="{E5C87F53-2CC1-4654-BD50-51EE4D49F3DB}" type="presParOf" srcId="{9F842749-B1D8-402D-B048-644E9023F80F}" destId="{D1B55AE7-59B3-47EF-8B6F-6330A1D657C5}" srcOrd="1" destOrd="0" presId="urn:microsoft.com/office/officeart/2005/8/layout/hList1"/>
    <dgm:cxn modelId="{A19D9BA8-4D83-4DB9-8499-7336E5B8D113}" type="presParOf" srcId="{69BCA90E-921E-4773-83E3-414766344920}" destId="{05259DF5-F0C6-4607-ACBF-FECAB778CD08}" srcOrd="1" destOrd="0" presId="urn:microsoft.com/office/officeart/2005/8/layout/hList1"/>
    <dgm:cxn modelId="{3D4A4CEF-CFA8-4407-9150-E1D2C38B3E51}" type="presParOf" srcId="{69BCA90E-921E-4773-83E3-414766344920}" destId="{BBEB4D0F-2129-4C75-9193-785F69110B4F}" srcOrd="2" destOrd="0" presId="urn:microsoft.com/office/officeart/2005/8/layout/hList1"/>
    <dgm:cxn modelId="{185D10B0-06ED-41C8-B3A9-9628AA981FE6}" type="presParOf" srcId="{BBEB4D0F-2129-4C75-9193-785F69110B4F}" destId="{0E9FD6C9-2561-4FF3-9282-D38F6C316A07}" srcOrd="0" destOrd="0" presId="urn:microsoft.com/office/officeart/2005/8/layout/hList1"/>
    <dgm:cxn modelId="{DF55FC73-0B18-4C7D-8965-A987A67B2D64}" type="presParOf" srcId="{BBEB4D0F-2129-4C75-9193-785F69110B4F}" destId="{EC3D88E3-C49A-43BC-A6A3-743CED19CD4F}" srcOrd="1" destOrd="0" presId="urn:microsoft.com/office/officeart/2005/8/layout/hList1"/>
    <dgm:cxn modelId="{86A04A18-2561-4FEC-A95D-18DC613AB05A}" type="presParOf" srcId="{69BCA90E-921E-4773-83E3-414766344920}" destId="{4BEBFDBF-94A4-4201-92FC-4E4FD531077F}" srcOrd="3" destOrd="0" presId="urn:microsoft.com/office/officeart/2005/8/layout/hList1"/>
    <dgm:cxn modelId="{C485EAD3-86A6-4F4D-98FD-85565DBF72C5}" type="presParOf" srcId="{69BCA90E-921E-4773-83E3-414766344920}" destId="{77D29C20-90BA-4433-96F8-CE79843C2B66}" srcOrd="4" destOrd="0" presId="urn:microsoft.com/office/officeart/2005/8/layout/hList1"/>
    <dgm:cxn modelId="{E57D252B-E363-470B-ACD2-408441C980B0}" type="presParOf" srcId="{77D29C20-90BA-4433-96F8-CE79843C2B66}" destId="{1897B729-6EE6-4F51-B39C-D9AC51C6505C}" srcOrd="0" destOrd="0" presId="urn:microsoft.com/office/officeart/2005/8/layout/hList1"/>
    <dgm:cxn modelId="{96691ABE-8B3B-4480-8318-434D523F65C8}" type="presParOf" srcId="{77D29C20-90BA-4433-96F8-CE79843C2B66}" destId="{22D1A82C-AB44-4549-8537-1B51DE64DBDA}" srcOrd="1" destOrd="0" presId="urn:microsoft.com/office/officeart/2005/8/layout/hList1"/>
    <dgm:cxn modelId="{F1B351E7-4B4A-4322-9BBF-D71390B4B971}" type="presParOf" srcId="{69BCA90E-921E-4773-83E3-414766344920}" destId="{1B5C3EA0-0A4B-4401-AD6B-D1CC6D4C74AD}" srcOrd="5" destOrd="0" presId="urn:microsoft.com/office/officeart/2005/8/layout/hList1"/>
    <dgm:cxn modelId="{803A3039-8F6A-4A15-B2EE-75A6925DC21D}" type="presParOf" srcId="{69BCA90E-921E-4773-83E3-414766344920}" destId="{7F9669D5-F126-4203-8476-DDF60393B6DA}" srcOrd="6" destOrd="0" presId="urn:microsoft.com/office/officeart/2005/8/layout/hList1"/>
    <dgm:cxn modelId="{09F7349D-62C1-4E48-929A-C5B5F1C8C855}" type="presParOf" srcId="{7F9669D5-F126-4203-8476-DDF60393B6DA}" destId="{6ECE8326-D6D7-4CCF-A9A6-046C1B49898A}" srcOrd="0" destOrd="0" presId="urn:microsoft.com/office/officeart/2005/8/layout/hList1"/>
    <dgm:cxn modelId="{AC39F1F0-D55D-4EEB-9220-1239EEB2F37D}" type="presParOf" srcId="{7F9669D5-F126-4203-8476-DDF60393B6DA}" destId="{3134DE33-6B05-4422-8549-15CB63D3B69F}" srcOrd="1" destOrd="0" presId="urn:microsoft.com/office/officeart/2005/8/layout/hList1"/>
    <dgm:cxn modelId="{B5E7AE7F-B2D9-4625-A82F-49E56F84530E}" type="presParOf" srcId="{69BCA90E-921E-4773-83E3-414766344920}" destId="{37BBBF45-96E0-43AD-907A-D02707B15704}" srcOrd="7" destOrd="0" presId="urn:microsoft.com/office/officeart/2005/8/layout/hList1"/>
    <dgm:cxn modelId="{B3B66BD8-C036-471A-8769-3C0F99FECACC}" type="presParOf" srcId="{69BCA90E-921E-4773-83E3-414766344920}" destId="{9E6F2A08-7681-4975-8DB8-0D48C36A2B73}" srcOrd="8" destOrd="0" presId="urn:microsoft.com/office/officeart/2005/8/layout/hList1"/>
    <dgm:cxn modelId="{513BB28A-EEAC-4D26-8F4B-EA9A031BB661}" type="presParOf" srcId="{9E6F2A08-7681-4975-8DB8-0D48C36A2B73}" destId="{CB3C7A2F-AC79-4B59-8574-56246103547F}" srcOrd="0" destOrd="0" presId="urn:microsoft.com/office/officeart/2005/8/layout/hList1"/>
    <dgm:cxn modelId="{A6865482-9931-4E7E-A9E1-A17C669982F3}" type="presParOf" srcId="{9E6F2A08-7681-4975-8DB8-0D48C36A2B73}" destId="{3D96BD38-A268-412E-8510-55B28075B20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142CDE-C06C-45A3-B3DC-A311B628D1F8}" type="doc">
      <dgm:prSet loTypeId="urn:microsoft.com/office/officeart/2005/8/layout/vList2#10" loCatId="list" qsTypeId="urn:microsoft.com/office/officeart/2005/8/quickstyle/simple1#11" qsCatId="simple" csTypeId="urn:microsoft.com/office/officeart/2005/8/colors/accent1_2#10" csCatId="accent1" phldr="1"/>
      <dgm:spPr/>
      <dgm:t>
        <a:bodyPr/>
        <a:lstStyle/>
        <a:p>
          <a:endParaRPr lang="en-US"/>
        </a:p>
      </dgm:t>
    </dgm:pt>
    <dgm:pt modelId="{2E708799-BB9F-4705-856C-DDB5EC834993}">
      <dgm:prSet custT="1"/>
      <dgm:spPr/>
      <dgm:t>
        <a:bodyPr/>
        <a:lstStyle/>
        <a:p>
          <a:r>
            <a:rPr lang="el-GR" sz="2400" dirty="0"/>
            <a:t>Παρουσίαση περιστατικού </a:t>
          </a:r>
          <a:endParaRPr lang="en-US" sz="2400" dirty="0"/>
        </a:p>
      </dgm:t>
    </dgm:pt>
    <dgm:pt modelId="{67B44632-E318-4FE0-BA91-0905577F0A0D}" type="parTrans" cxnId="{224655C4-3123-4FFC-BA61-D3ABA8F76CCB}">
      <dgm:prSet/>
      <dgm:spPr/>
      <dgm:t>
        <a:bodyPr/>
        <a:lstStyle/>
        <a:p>
          <a:endParaRPr lang="en-US"/>
        </a:p>
      </dgm:t>
    </dgm:pt>
    <dgm:pt modelId="{0B2684A0-C6FA-40D6-98B7-1C2C02C5F4B9}" type="sibTrans" cxnId="{224655C4-3123-4FFC-BA61-D3ABA8F76CCB}">
      <dgm:prSet/>
      <dgm:spPr/>
      <dgm:t>
        <a:bodyPr/>
        <a:lstStyle/>
        <a:p>
          <a:endParaRPr lang="en-US"/>
        </a:p>
      </dgm:t>
    </dgm:pt>
    <dgm:pt modelId="{14300A0C-628E-4C1A-BBEF-E152F9F871DA}">
      <dgm:prSet custT="1"/>
      <dgm:spPr/>
      <dgm:t>
        <a:bodyPr/>
        <a:lstStyle/>
        <a:p>
          <a:r>
            <a:rPr lang="el-GR" sz="2400" dirty="0"/>
            <a:t>Διαταραχές φυλετικής Διαφοροποίησης (</a:t>
          </a:r>
          <a:r>
            <a:rPr lang="en-US" sz="2400" dirty="0"/>
            <a:t>DSD</a:t>
          </a:r>
          <a:r>
            <a:rPr lang="en-US" sz="1800" dirty="0"/>
            <a:t>)</a:t>
          </a:r>
        </a:p>
      </dgm:t>
    </dgm:pt>
    <dgm:pt modelId="{0AABC6FF-7BA6-4B25-87FE-BF9660CE2685}" type="parTrans" cxnId="{BCED76F8-02C3-4391-8E3E-846028428492}">
      <dgm:prSet/>
      <dgm:spPr/>
      <dgm:t>
        <a:bodyPr/>
        <a:lstStyle/>
        <a:p>
          <a:endParaRPr lang="en-US"/>
        </a:p>
      </dgm:t>
    </dgm:pt>
    <dgm:pt modelId="{E664BFD7-D341-4B88-956E-8E7EE1CD3AD0}" type="sibTrans" cxnId="{BCED76F8-02C3-4391-8E3E-846028428492}">
      <dgm:prSet/>
      <dgm:spPr/>
      <dgm:t>
        <a:bodyPr/>
        <a:lstStyle/>
        <a:p>
          <a:endParaRPr lang="en-US"/>
        </a:p>
      </dgm:t>
    </dgm:pt>
    <dgm:pt modelId="{4BE70A76-B70C-479A-BA86-94813DEA3335}">
      <dgm:prSet custT="1"/>
      <dgm:spPr/>
      <dgm:t>
        <a:bodyPr/>
        <a:lstStyle/>
        <a:p>
          <a:r>
            <a:rPr lang="el-GR" sz="2400" dirty="0"/>
            <a:t>Φυσιολογική διαφοροποίηση του φύλου </a:t>
          </a:r>
          <a:endParaRPr lang="en-US" sz="2400" dirty="0"/>
        </a:p>
      </dgm:t>
    </dgm:pt>
    <dgm:pt modelId="{D6BB8880-A649-4B9D-A282-8698C53A39B9}" type="parTrans" cxnId="{7BE87B69-E2B0-4CD9-AE1E-EC29FC0D76B8}">
      <dgm:prSet/>
      <dgm:spPr/>
      <dgm:t>
        <a:bodyPr/>
        <a:lstStyle/>
        <a:p>
          <a:endParaRPr lang="en-US"/>
        </a:p>
      </dgm:t>
    </dgm:pt>
    <dgm:pt modelId="{0D648EDD-DD71-48D3-9CCE-E03992D676F0}" type="sibTrans" cxnId="{7BE87B69-E2B0-4CD9-AE1E-EC29FC0D76B8}">
      <dgm:prSet/>
      <dgm:spPr/>
      <dgm:t>
        <a:bodyPr/>
        <a:lstStyle/>
        <a:p>
          <a:endParaRPr lang="en-US"/>
        </a:p>
      </dgm:t>
    </dgm:pt>
    <dgm:pt modelId="{5B8A1F8B-5827-4990-B3F6-C9BC0A66ED15}">
      <dgm:prSet custT="1"/>
      <dgm:spPr/>
      <dgm:t>
        <a:bodyPr/>
        <a:lstStyle/>
        <a:p>
          <a:r>
            <a:rPr lang="el-GR" sz="2400" dirty="0"/>
            <a:t>Διερεύνηση</a:t>
          </a:r>
          <a:endParaRPr lang="en-US" sz="2400" dirty="0"/>
        </a:p>
      </dgm:t>
    </dgm:pt>
    <dgm:pt modelId="{ADCD7EE3-1ABE-460E-813B-78EC71E54CC7}" type="parTrans" cxnId="{CB5BC491-31BC-44DE-BDE2-5685FF6DE3C3}">
      <dgm:prSet/>
      <dgm:spPr/>
      <dgm:t>
        <a:bodyPr/>
        <a:lstStyle/>
        <a:p>
          <a:endParaRPr lang="en-US"/>
        </a:p>
      </dgm:t>
    </dgm:pt>
    <dgm:pt modelId="{E55970B4-C2E7-4D00-BF51-656B9FA90CE4}" type="sibTrans" cxnId="{CB5BC491-31BC-44DE-BDE2-5685FF6DE3C3}">
      <dgm:prSet/>
      <dgm:spPr/>
      <dgm:t>
        <a:bodyPr/>
        <a:lstStyle/>
        <a:p>
          <a:endParaRPr lang="en-US"/>
        </a:p>
      </dgm:t>
    </dgm:pt>
    <dgm:pt modelId="{ADBC6347-8B3F-4136-A949-7758058B4F9C}">
      <dgm:prSet custT="1"/>
      <dgm:spPr/>
      <dgm:t>
        <a:bodyPr/>
        <a:lstStyle/>
        <a:p>
          <a:r>
            <a:rPr lang="el-GR" sz="2400" dirty="0"/>
            <a:t>Θεραπεία </a:t>
          </a:r>
          <a:endParaRPr lang="en-US" sz="2400" dirty="0"/>
        </a:p>
      </dgm:t>
    </dgm:pt>
    <dgm:pt modelId="{B1D26867-6E29-4E3E-832F-95ADD54C0DE5}" type="parTrans" cxnId="{1D2B5181-FD62-4517-AF9C-388D546D00A3}">
      <dgm:prSet/>
      <dgm:spPr/>
      <dgm:t>
        <a:bodyPr/>
        <a:lstStyle/>
        <a:p>
          <a:endParaRPr lang="en-US"/>
        </a:p>
      </dgm:t>
    </dgm:pt>
    <dgm:pt modelId="{539CBF41-1E31-4369-80FD-29599178A061}" type="sibTrans" cxnId="{1D2B5181-FD62-4517-AF9C-388D546D00A3}">
      <dgm:prSet/>
      <dgm:spPr/>
      <dgm:t>
        <a:bodyPr/>
        <a:lstStyle/>
        <a:p>
          <a:endParaRPr lang="en-US"/>
        </a:p>
      </dgm:t>
    </dgm:pt>
    <dgm:pt modelId="{BA403484-F73E-4665-8C2D-E49F83944C26}">
      <dgm:prSet custT="1"/>
      <dgm:spPr/>
      <dgm:t>
        <a:bodyPr/>
        <a:lstStyle/>
        <a:p>
          <a:r>
            <a:rPr lang="el-GR" sz="2400" dirty="0"/>
            <a:t>Διαταραχές 46,ΧΥ</a:t>
          </a:r>
          <a:endParaRPr lang="en-US" sz="2400" dirty="0"/>
        </a:p>
      </dgm:t>
    </dgm:pt>
    <dgm:pt modelId="{0BB89AD0-664B-46DF-B310-C014644A5125}" type="parTrans" cxnId="{B37BE428-EBB6-44D4-9110-174ACE15FE79}">
      <dgm:prSet/>
      <dgm:spPr/>
      <dgm:t>
        <a:bodyPr/>
        <a:lstStyle/>
        <a:p>
          <a:endParaRPr lang="en-US"/>
        </a:p>
      </dgm:t>
    </dgm:pt>
    <dgm:pt modelId="{7DD9642F-D048-4775-8000-8125FD3A1DDA}" type="sibTrans" cxnId="{B37BE428-EBB6-44D4-9110-174ACE15FE79}">
      <dgm:prSet/>
      <dgm:spPr/>
      <dgm:t>
        <a:bodyPr/>
        <a:lstStyle/>
        <a:p>
          <a:endParaRPr lang="en-US"/>
        </a:p>
      </dgm:t>
    </dgm:pt>
    <dgm:pt modelId="{2300A477-F6C5-49E9-9A11-0C173B96343E}">
      <dgm:prSet custT="1"/>
      <dgm:spPr/>
      <dgm:t>
        <a:bodyPr/>
        <a:lstStyle/>
        <a:p>
          <a:endParaRPr lang="en-US" sz="2400" dirty="0"/>
        </a:p>
      </dgm:t>
    </dgm:pt>
    <dgm:pt modelId="{12703943-31EB-486D-84DE-226B58ADE061}" type="parTrans" cxnId="{64BA4371-24AA-44CB-A88D-107ECD640613}">
      <dgm:prSet/>
      <dgm:spPr/>
      <dgm:t>
        <a:bodyPr/>
        <a:lstStyle/>
        <a:p>
          <a:endParaRPr lang="en-US"/>
        </a:p>
      </dgm:t>
    </dgm:pt>
    <dgm:pt modelId="{9B2D0466-1C9E-4182-8C41-43F505B83C58}" type="sibTrans" cxnId="{64BA4371-24AA-44CB-A88D-107ECD640613}">
      <dgm:prSet/>
      <dgm:spPr/>
      <dgm:t>
        <a:bodyPr/>
        <a:lstStyle/>
        <a:p>
          <a:endParaRPr lang="en-US"/>
        </a:p>
      </dgm:t>
    </dgm:pt>
    <dgm:pt modelId="{43931C88-7204-4D07-BF8C-5992C05DCDF5}">
      <dgm:prSet custT="1"/>
      <dgm:spPr/>
      <dgm:t>
        <a:bodyPr/>
        <a:lstStyle/>
        <a:p>
          <a:r>
            <a:rPr lang="el-GR" sz="2400" dirty="0"/>
            <a:t>Διαταραχές 46,ΧΧ</a:t>
          </a:r>
          <a:endParaRPr lang="en-US" sz="2400" dirty="0"/>
        </a:p>
      </dgm:t>
    </dgm:pt>
    <dgm:pt modelId="{248669E3-103F-424F-AF14-B5D24D7ADC11}" type="parTrans" cxnId="{6327C4DC-76AE-4953-862A-8EBA6BE7BA97}">
      <dgm:prSet/>
      <dgm:spPr/>
      <dgm:t>
        <a:bodyPr/>
        <a:lstStyle/>
        <a:p>
          <a:endParaRPr lang="en-US"/>
        </a:p>
      </dgm:t>
    </dgm:pt>
    <dgm:pt modelId="{F591F069-9150-4A1B-9679-336E3EBA0CA2}" type="sibTrans" cxnId="{6327C4DC-76AE-4953-862A-8EBA6BE7BA97}">
      <dgm:prSet/>
      <dgm:spPr/>
      <dgm:t>
        <a:bodyPr/>
        <a:lstStyle/>
        <a:p>
          <a:endParaRPr lang="en-US"/>
        </a:p>
      </dgm:t>
    </dgm:pt>
    <dgm:pt modelId="{920A7547-B7BD-42C0-A607-45AB2C6015F3}">
      <dgm:prSet custT="1"/>
      <dgm:spPr/>
      <dgm:t>
        <a:bodyPr/>
        <a:lstStyle/>
        <a:p>
          <a:r>
            <a:rPr lang="el-GR" sz="2400" dirty="0"/>
            <a:t>Ανεπάρκεια 21- </a:t>
          </a:r>
          <a:r>
            <a:rPr lang="el-GR" sz="2400" dirty="0" err="1"/>
            <a:t>Υδροξυλάσης</a:t>
          </a:r>
          <a:endParaRPr lang="en-US" sz="2400" dirty="0"/>
        </a:p>
      </dgm:t>
    </dgm:pt>
    <dgm:pt modelId="{2AE78F55-B29B-454E-8566-2B797778A777}" type="parTrans" cxnId="{E4FEE6DF-CC9E-400E-A4C4-7848E3044C00}">
      <dgm:prSet/>
      <dgm:spPr/>
      <dgm:t>
        <a:bodyPr/>
        <a:lstStyle/>
        <a:p>
          <a:endParaRPr lang="en-US"/>
        </a:p>
      </dgm:t>
    </dgm:pt>
    <dgm:pt modelId="{73D42F98-570C-466A-B365-371CE61A7EB9}" type="sibTrans" cxnId="{E4FEE6DF-CC9E-400E-A4C4-7848E3044C00}">
      <dgm:prSet/>
      <dgm:spPr/>
      <dgm:t>
        <a:bodyPr/>
        <a:lstStyle/>
        <a:p>
          <a:endParaRPr lang="en-US"/>
        </a:p>
      </dgm:t>
    </dgm:pt>
    <dgm:pt modelId="{00C5CF5E-6EDA-4AA5-8283-BE74A8081094}">
      <dgm:prSet custT="1"/>
      <dgm:spPr/>
      <dgm:t>
        <a:bodyPr/>
        <a:lstStyle/>
        <a:p>
          <a:r>
            <a:rPr lang="en-US" sz="2400" dirty="0"/>
            <a:t>Testicular DSD</a:t>
          </a:r>
        </a:p>
      </dgm:t>
    </dgm:pt>
    <dgm:pt modelId="{D69C3D8C-89D0-4B87-90C3-0619AE98F9B7}" type="parTrans" cxnId="{FCAFA4FA-25B1-4516-AB9D-AFAA4A3FB059}">
      <dgm:prSet/>
      <dgm:spPr/>
      <dgm:t>
        <a:bodyPr/>
        <a:lstStyle/>
        <a:p>
          <a:endParaRPr lang="en-US"/>
        </a:p>
      </dgm:t>
    </dgm:pt>
    <dgm:pt modelId="{A3118174-EE60-4C67-8BB0-B1E59B8D5F6E}" type="sibTrans" cxnId="{FCAFA4FA-25B1-4516-AB9D-AFAA4A3FB059}">
      <dgm:prSet/>
      <dgm:spPr/>
      <dgm:t>
        <a:bodyPr/>
        <a:lstStyle/>
        <a:p>
          <a:endParaRPr lang="en-US"/>
        </a:p>
      </dgm:t>
    </dgm:pt>
    <dgm:pt modelId="{C1266379-0CD3-4722-A8E6-F4F5F67707F9}">
      <dgm:prSet custT="1"/>
      <dgm:spPr/>
      <dgm:t>
        <a:bodyPr/>
        <a:lstStyle/>
        <a:p>
          <a:r>
            <a:rPr lang="en-US" sz="2400" b="1" dirty="0"/>
            <a:t>Sex chromosome DSD</a:t>
          </a:r>
        </a:p>
      </dgm:t>
    </dgm:pt>
    <dgm:pt modelId="{D31346AC-F8E5-489F-95D8-400D596687AC}" type="parTrans" cxnId="{5DCE1039-67F7-4073-AB1B-30A9C3C34F33}">
      <dgm:prSet/>
      <dgm:spPr/>
      <dgm:t>
        <a:bodyPr/>
        <a:lstStyle/>
        <a:p>
          <a:endParaRPr lang="en-US"/>
        </a:p>
      </dgm:t>
    </dgm:pt>
    <dgm:pt modelId="{3BE0D713-8142-48E8-A100-C722D77F9479}" type="sibTrans" cxnId="{5DCE1039-67F7-4073-AB1B-30A9C3C34F33}">
      <dgm:prSet/>
      <dgm:spPr/>
      <dgm:t>
        <a:bodyPr/>
        <a:lstStyle/>
        <a:p>
          <a:endParaRPr lang="en-US"/>
        </a:p>
      </dgm:t>
    </dgm:pt>
    <dgm:pt modelId="{9472F0E6-7A1F-49BA-BB5B-0575808669B9}">
      <dgm:prSet custT="1"/>
      <dgm:spPr/>
      <dgm:t>
        <a:bodyPr/>
        <a:lstStyle/>
        <a:p>
          <a:r>
            <a:rPr lang="en-US" sz="2400" b="1" dirty="0" err="1"/>
            <a:t>Ovotesticular</a:t>
          </a:r>
          <a:r>
            <a:rPr lang="en-US" sz="2400" b="1" dirty="0"/>
            <a:t> DSD</a:t>
          </a:r>
        </a:p>
      </dgm:t>
    </dgm:pt>
    <dgm:pt modelId="{CF0812BF-892B-430E-B609-64D531834757}" type="parTrans" cxnId="{E884FB4A-0861-40D7-B578-7DDAD9AE1FD5}">
      <dgm:prSet/>
      <dgm:spPr/>
      <dgm:t>
        <a:bodyPr/>
        <a:lstStyle/>
        <a:p>
          <a:endParaRPr lang="en-US"/>
        </a:p>
      </dgm:t>
    </dgm:pt>
    <dgm:pt modelId="{00941F5F-0805-4502-AC4D-B7C70DC7B200}" type="sibTrans" cxnId="{E884FB4A-0861-40D7-B578-7DDAD9AE1FD5}">
      <dgm:prSet/>
      <dgm:spPr/>
      <dgm:t>
        <a:bodyPr/>
        <a:lstStyle/>
        <a:p>
          <a:endParaRPr lang="en-US"/>
        </a:p>
      </dgm:t>
    </dgm:pt>
    <dgm:pt modelId="{36AAB0A0-8798-4801-9E9D-3F89C884FF85}">
      <dgm:prSet custT="1"/>
      <dgm:spPr/>
      <dgm:t>
        <a:bodyPr/>
        <a:lstStyle/>
        <a:p>
          <a:r>
            <a:rPr lang="el-GR" sz="2400" dirty="0"/>
            <a:t>Διάγνωση </a:t>
          </a:r>
          <a:endParaRPr lang="en-US" sz="2400" dirty="0"/>
        </a:p>
      </dgm:t>
    </dgm:pt>
    <dgm:pt modelId="{912982D6-BC1D-437B-A035-1E14DE37B2AA}" type="parTrans" cxnId="{ECD00298-5AAD-419B-869C-F8A6AFC8446E}">
      <dgm:prSet/>
      <dgm:spPr/>
      <dgm:t>
        <a:bodyPr/>
        <a:lstStyle/>
        <a:p>
          <a:endParaRPr lang="el-GR"/>
        </a:p>
      </dgm:t>
    </dgm:pt>
    <dgm:pt modelId="{E612D3FA-1928-46AA-9CCE-080093B7C495}" type="sibTrans" cxnId="{ECD00298-5AAD-419B-869C-F8A6AFC8446E}">
      <dgm:prSet/>
      <dgm:spPr/>
      <dgm:t>
        <a:bodyPr/>
        <a:lstStyle/>
        <a:p>
          <a:endParaRPr lang="el-GR"/>
        </a:p>
      </dgm:t>
    </dgm:pt>
    <dgm:pt modelId="{2E7F752F-EA28-4906-AD05-44A57A48F8FE}" type="pres">
      <dgm:prSet presAssocID="{9D142CDE-C06C-45A3-B3DC-A311B628D1F8}" presName="linear" presStyleCnt="0">
        <dgm:presLayoutVars>
          <dgm:animLvl val="lvl"/>
          <dgm:resizeHandles val="exact"/>
        </dgm:presLayoutVars>
      </dgm:prSet>
      <dgm:spPr/>
    </dgm:pt>
    <dgm:pt modelId="{DCBDCD36-6D09-4CB2-A12C-A1E8B0A56282}" type="pres">
      <dgm:prSet presAssocID="{2E708799-BB9F-4705-856C-DDB5EC83499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655C4F-9CA5-4BBF-B91A-20680AD76C01}" type="pres">
      <dgm:prSet presAssocID="{0B2684A0-C6FA-40D6-98B7-1C2C02C5F4B9}" presName="spacer" presStyleCnt="0"/>
      <dgm:spPr/>
    </dgm:pt>
    <dgm:pt modelId="{A8E3E106-8160-4DE7-9B27-AC117CE7E308}" type="pres">
      <dgm:prSet presAssocID="{14300A0C-628E-4C1A-BBEF-E152F9F871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36632D7-8125-4CF8-A5F5-7CC23C0BECC1}" type="pres">
      <dgm:prSet presAssocID="{14300A0C-628E-4C1A-BBEF-E152F9F871DA}" presName="childText" presStyleLbl="revTx" presStyleIdx="0" presStyleCnt="3" custScaleY="104831">
        <dgm:presLayoutVars>
          <dgm:bulletEnabled val="1"/>
        </dgm:presLayoutVars>
      </dgm:prSet>
      <dgm:spPr/>
    </dgm:pt>
    <dgm:pt modelId="{58C0DA55-AE46-4BF9-A0D5-5225B960F1E4}" type="pres">
      <dgm:prSet presAssocID="{BA403484-F73E-4665-8C2D-E49F83944C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7076DCC-5900-4BC1-9D32-A3C5A34157E2}" type="pres">
      <dgm:prSet presAssocID="{BA403484-F73E-4665-8C2D-E49F83944C26}" presName="childText" presStyleLbl="revTx" presStyleIdx="1" presStyleCnt="3" custScaleY="156130">
        <dgm:presLayoutVars>
          <dgm:bulletEnabled val="1"/>
        </dgm:presLayoutVars>
      </dgm:prSet>
      <dgm:spPr/>
    </dgm:pt>
    <dgm:pt modelId="{D18C22BC-778F-4557-9A58-29767F089F07}" type="pres">
      <dgm:prSet presAssocID="{43931C88-7204-4D07-BF8C-5992C05DCDF5}" presName="parentText" presStyleLbl="node1" presStyleIdx="3" presStyleCnt="6" custLinFactNeighborX="-3526">
        <dgm:presLayoutVars>
          <dgm:chMax val="0"/>
          <dgm:bulletEnabled val="1"/>
        </dgm:presLayoutVars>
      </dgm:prSet>
      <dgm:spPr/>
    </dgm:pt>
    <dgm:pt modelId="{5FACDCCB-E5ED-4B4F-BE4B-B45A6DEFB119}" type="pres">
      <dgm:prSet presAssocID="{43931C88-7204-4D07-BF8C-5992C05DCDF5}" presName="childText" presStyleLbl="revTx" presStyleIdx="2" presStyleCnt="3" custScaleY="103224">
        <dgm:presLayoutVars>
          <dgm:bulletEnabled val="1"/>
        </dgm:presLayoutVars>
      </dgm:prSet>
      <dgm:spPr/>
    </dgm:pt>
    <dgm:pt modelId="{2FE00DFE-AB5F-4BF5-A2D4-26981FBC5355}" type="pres">
      <dgm:prSet presAssocID="{C1266379-0CD3-4722-A8E6-F4F5F67707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8BF720B-FC48-47B5-B4D3-C85097BE88FF}" type="pres">
      <dgm:prSet presAssocID="{3BE0D713-8142-48E8-A100-C722D77F9479}" presName="spacer" presStyleCnt="0"/>
      <dgm:spPr/>
    </dgm:pt>
    <dgm:pt modelId="{1AE80635-808B-4C13-8D29-451BC5885D76}" type="pres">
      <dgm:prSet presAssocID="{9472F0E6-7A1F-49BA-BB5B-0575808669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8CE3605-BD28-4CEF-8467-D5F73CEF497D}" type="presOf" srcId="{00C5CF5E-6EDA-4AA5-8283-BE74A8081094}" destId="{5FACDCCB-E5ED-4B4F-BE4B-B45A6DEFB119}" srcOrd="0" destOrd="1" presId="urn:microsoft.com/office/officeart/2005/8/layout/vList2#10"/>
    <dgm:cxn modelId="{6E360706-31B7-43A0-A2D3-039D34C36565}" type="presOf" srcId="{9D142CDE-C06C-45A3-B3DC-A311B628D1F8}" destId="{2E7F752F-EA28-4906-AD05-44A57A48F8FE}" srcOrd="0" destOrd="0" presId="urn:microsoft.com/office/officeart/2005/8/layout/vList2#10"/>
    <dgm:cxn modelId="{AFF9A21A-7AFB-443F-A7A7-E12205AC0353}" type="presOf" srcId="{2E708799-BB9F-4705-856C-DDB5EC834993}" destId="{DCBDCD36-6D09-4CB2-A12C-A1E8B0A56282}" srcOrd="0" destOrd="0" presId="urn:microsoft.com/office/officeart/2005/8/layout/vList2#10"/>
    <dgm:cxn modelId="{B37BE428-EBB6-44D4-9110-174ACE15FE79}" srcId="{9D142CDE-C06C-45A3-B3DC-A311B628D1F8}" destId="{BA403484-F73E-4665-8C2D-E49F83944C26}" srcOrd="2" destOrd="0" parTransId="{0BB89AD0-664B-46DF-B310-C014644A5125}" sibTransId="{7DD9642F-D048-4775-8000-8125FD3A1DDA}"/>
    <dgm:cxn modelId="{20DED230-E75E-49BD-B114-D6837D7E649B}" type="presOf" srcId="{BA403484-F73E-4665-8C2D-E49F83944C26}" destId="{58C0DA55-AE46-4BF9-A0D5-5225B960F1E4}" srcOrd="0" destOrd="0" presId="urn:microsoft.com/office/officeart/2005/8/layout/vList2#10"/>
    <dgm:cxn modelId="{5DCE1039-67F7-4073-AB1B-30A9C3C34F33}" srcId="{9D142CDE-C06C-45A3-B3DC-A311B628D1F8}" destId="{C1266379-0CD3-4722-A8E6-F4F5F67707F9}" srcOrd="4" destOrd="0" parTransId="{D31346AC-F8E5-489F-95D8-400D596687AC}" sibTransId="{3BE0D713-8142-48E8-A100-C722D77F9479}"/>
    <dgm:cxn modelId="{7BE87B69-E2B0-4CD9-AE1E-EC29FC0D76B8}" srcId="{14300A0C-628E-4C1A-BBEF-E152F9F871DA}" destId="{4BE70A76-B70C-479A-BA86-94813DEA3335}" srcOrd="0" destOrd="0" parTransId="{D6BB8880-A649-4B9D-A282-8698C53A39B9}" sibTransId="{0D648EDD-DD71-48D3-9CCE-E03992D676F0}"/>
    <dgm:cxn modelId="{E884FB4A-0861-40D7-B578-7DDAD9AE1FD5}" srcId="{9D142CDE-C06C-45A3-B3DC-A311B628D1F8}" destId="{9472F0E6-7A1F-49BA-BB5B-0575808669B9}" srcOrd="5" destOrd="0" parTransId="{CF0812BF-892B-430E-B609-64D531834757}" sibTransId="{00941F5F-0805-4502-AC4D-B7C70DC7B200}"/>
    <dgm:cxn modelId="{8DBEAF4D-8B67-43A9-B496-027B94DB0BD4}" type="presOf" srcId="{920A7547-B7BD-42C0-A607-45AB2C6015F3}" destId="{5FACDCCB-E5ED-4B4F-BE4B-B45A6DEFB119}" srcOrd="0" destOrd="0" presId="urn:microsoft.com/office/officeart/2005/8/layout/vList2#10"/>
    <dgm:cxn modelId="{64BA4371-24AA-44CB-A88D-107ECD640613}" srcId="{BA403484-F73E-4665-8C2D-E49F83944C26}" destId="{2300A477-F6C5-49E9-9A11-0C173B96343E}" srcOrd="0" destOrd="0" parTransId="{12703943-31EB-486D-84DE-226B58ADE061}" sibTransId="{9B2D0466-1C9E-4182-8C41-43F505B83C58}"/>
    <dgm:cxn modelId="{761D4257-1D8A-4E12-A32E-38EF9EFF4FAC}" type="presOf" srcId="{C1266379-0CD3-4722-A8E6-F4F5F67707F9}" destId="{2FE00DFE-AB5F-4BF5-A2D4-26981FBC5355}" srcOrd="0" destOrd="0" presId="urn:microsoft.com/office/officeart/2005/8/layout/vList2#10"/>
    <dgm:cxn modelId="{928BD07C-7E21-4713-BB48-867C0639319D}" type="presOf" srcId="{4BE70A76-B70C-479A-BA86-94813DEA3335}" destId="{736632D7-8125-4CF8-A5F5-7CC23C0BECC1}" srcOrd="0" destOrd="0" presId="urn:microsoft.com/office/officeart/2005/8/layout/vList2#10"/>
    <dgm:cxn modelId="{1D2B5181-FD62-4517-AF9C-388D546D00A3}" srcId="{14300A0C-628E-4C1A-BBEF-E152F9F871DA}" destId="{ADBC6347-8B3F-4136-A949-7758058B4F9C}" srcOrd="3" destOrd="0" parTransId="{B1D26867-6E29-4E3E-832F-95ADD54C0DE5}" sibTransId="{539CBF41-1E31-4369-80FD-29599178A061}"/>
    <dgm:cxn modelId="{6513AB88-7B8C-47C5-B88D-EF266C5E26AB}" type="presOf" srcId="{9472F0E6-7A1F-49BA-BB5B-0575808669B9}" destId="{1AE80635-808B-4C13-8D29-451BC5885D76}" srcOrd="0" destOrd="0" presId="urn:microsoft.com/office/officeart/2005/8/layout/vList2#10"/>
    <dgm:cxn modelId="{9F45D188-FD8D-4EFB-8FEA-BD687035D745}" type="presOf" srcId="{36AAB0A0-8798-4801-9E9D-3F89C884FF85}" destId="{736632D7-8125-4CF8-A5F5-7CC23C0BECC1}" srcOrd="0" destOrd="2" presId="urn:microsoft.com/office/officeart/2005/8/layout/vList2#10"/>
    <dgm:cxn modelId="{D7BDC091-2F1F-4CB5-A399-07D186B5B8E3}" type="presOf" srcId="{ADBC6347-8B3F-4136-A949-7758058B4F9C}" destId="{736632D7-8125-4CF8-A5F5-7CC23C0BECC1}" srcOrd="0" destOrd="3" presId="urn:microsoft.com/office/officeart/2005/8/layout/vList2#10"/>
    <dgm:cxn modelId="{CB5BC491-31BC-44DE-BDE2-5685FF6DE3C3}" srcId="{14300A0C-628E-4C1A-BBEF-E152F9F871DA}" destId="{5B8A1F8B-5827-4990-B3F6-C9BC0A66ED15}" srcOrd="1" destOrd="0" parTransId="{ADCD7EE3-1ABE-460E-813B-78EC71E54CC7}" sibTransId="{E55970B4-C2E7-4D00-BF51-656B9FA90CE4}"/>
    <dgm:cxn modelId="{D16B4294-B67F-4B06-96E7-FEB049D2CD46}" type="presOf" srcId="{5B8A1F8B-5827-4990-B3F6-C9BC0A66ED15}" destId="{736632D7-8125-4CF8-A5F5-7CC23C0BECC1}" srcOrd="0" destOrd="1" presId="urn:microsoft.com/office/officeart/2005/8/layout/vList2#10"/>
    <dgm:cxn modelId="{ECD00298-5AAD-419B-869C-F8A6AFC8446E}" srcId="{14300A0C-628E-4C1A-BBEF-E152F9F871DA}" destId="{36AAB0A0-8798-4801-9E9D-3F89C884FF85}" srcOrd="2" destOrd="0" parTransId="{912982D6-BC1D-437B-A035-1E14DE37B2AA}" sibTransId="{E612D3FA-1928-46AA-9CCE-080093B7C495}"/>
    <dgm:cxn modelId="{5457EABA-D7A8-46E9-A8E0-F846865D2885}" type="presOf" srcId="{14300A0C-628E-4C1A-BBEF-E152F9F871DA}" destId="{A8E3E106-8160-4DE7-9B27-AC117CE7E308}" srcOrd="0" destOrd="0" presId="urn:microsoft.com/office/officeart/2005/8/layout/vList2#10"/>
    <dgm:cxn modelId="{224655C4-3123-4FFC-BA61-D3ABA8F76CCB}" srcId="{9D142CDE-C06C-45A3-B3DC-A311B628D1F8}" destId="{2E708799-BB9F-4705-856C-DDB5EC834993}" srcOrd="0" destOrd="0" parTransId="{67B44632-E318-4FE0-BA91-0905577F0A0D}" sibTransId="{0B2684A0-C6FA-40D6-98B7-1C2C02C5F4B9}"/>
    <dgm:cxn modelId="{6327C4DC-76AE-4953-862A-8EBA6BE7BA97}" srcId="{9D142CDE-C06C-45A3-B3DC-A311B628D1F8}" destId="{43931C88-7204-4D07-BF8C-5992C05DCDF5}" srcOrd="3" destOrd="0" parTransId="{248669E3-103F-424F-AF14-B5D24D7ADC11}" sibTransId="{F591F069-9150-4A1B-9679-336E3EBA0CA2}"/>
    <dgm:cxn modelId="{5B7843DD-3A92-4EC6-9114-052A736062FC}" type="presOf" srcId="{2300A477-F6C5-49E9-9A11-0C173B96343E}" destId="{67076DCC-5900-4BC1-9D32-A3C5A34157E2}" srcOrd="0" destOrd="0" presId="urn:microsoft.com/office/officeart/2005/8/layout/vList2#10"/>
    <dgm:cxn modelId="{E4FEE6DF-CC9E-400E-A4C4-7848E3044C00}" srcId="{43931C88-7204-4D07-BF8C-5992C05DCDF5}" destId="{920A7547-B7BD-42C0-A607-45AB2C6015F3}" srcOrd="0" destOrd="0" parTransId="{2AE78F55-B29B-454E-8566-2B797778A777}" sibTransId="{73D42F98-570C-466A-B365-371CE61A7EB9}"/>
    <dgm:cxn modelId="{BCED76F8-02C3-4391-8E3E-846028428492}" srcId="{9D142CDE-C06C-45A3-B3DC-A311B628D1F8}" destId="{14300A0C-628E-4C1A-BBEF-E152F9F871DA}" srcOrd="1" destOrd="0" parTransId="{0AABC6FF-7BA6-4B25-87FE-BF9660CE2685}" sibTransId="{E664BFD7-D341-4B88-956E-8E7EE1CD3AD0}"/>
    <dgm:cxn modelId="{C92B5AF8-7759-475A-941B-65770F80DF58}" type="presOf" srcId="{43931C88-7204-4D07-BF8C-5992C05DCDF5}" destId="{D18C22BC-778F-4557-9A58-29767F089F07}" srcOrd="0" destOrd="0" presId="urn:microsoft.com/office/officeart/2005/8/layout/vList2#10"/>
    <dgm:cxn modelId="{FCAFA4FA-25B1-4516-AB9D-AFAA4A3FB059}" srcId="{43931C88-7204-4D07-BF8C-5992C05DCDF5}" destId="{00C5CF5E-6EDA-4AA5-8283-BE74A8081094}" srcOrd="1" destOrd="0" parTransId="{D69C3D8C-89D0-4B87-90C3-0619AE98F9B7}" sibTransId="{A3118174-EE60-4C67-8BB0-B1E59B8D5F6E}"/>
    <dgm:cxn modelId="{99828A94-2B36-4F20-878E-0F3ECF2E61F7}" type="presParOf" srcId="{2E7F752F-EA28-4906-AD05-44A57A48F8FE}" destId="{DCBDCD36-6D09-4CB2-A12C-A1E8B0A56282}" srcOrd="0" destOrd="0" presId="urn:microsoft.com/office/officeart/2005/8/layout/vList2#10"/>
    <dgm:cxn modelId="{D4F3A7C3-77A0-43BE-97CA-FD057C099C43}" type="presParOf" srcId="{2E7F752F-EA28-4906-AD05-44A57A48F8FE}" destId="{E3655C4F-9CA5-4BBF-B91A-20680AD76C01}" srcOrd="1" destOrd="0" presId="urn:microsoft.com/office/officeart/2005/8/layout/vList2#10"/>
    <dgm:cxn modelId="{DB04CD4D-79EE-4E4F-A10A-761A4F05BB9B}" type="presParOf" srcId="{2E7F752F-EA28-4906-AD05-44A57A48F8FE}" destId="{A8E3E106-8160-4DE7-9B27-AC117CE7E308}" srcOrd="2" destOrd="0" presId="urn:microsoft.com/office/officeart/2005/8/layout/vList2#10"/>
    <dgm:cxn modelId="{E36A4071-A1F3-468B-AD15-A3AAC72502A2}" type="presParOf" srcId="{2E7F752F-EA28-4906-AD05-44A57A48F8FE}" destId="{736632D7-8125-4CF8-A5F5-7CC23C0BECC1}" srcOrd="3" destOrd="0" presId="urn:microsoft.com/office/officeart/2005/8/layout/vList2#10"/>
    <dgm:cxn modelId="{5B8148CB-2E0F-4C7F-878C-E480E84760B2}" type="presParOf" srcId="{2E7F752F-EA28-4906-AD05-44A57A48F8FE}" destId="{58C0DA55-AE46-4BF9-A0D5-5225B960F1E4}" srcOrd="4" destOrd="0" presId="urn:microsoft.com/office/officeart/2005/8/layout/vList2#10"/>
    <dgm:cxn modelId="{828CC71B-66E7-4254-9EF6-6901EA0DA1D9}" type="presParOf" srcId="{2E7F752F-EA28-4906-AD05-44A57A48F8FE}" destId="{67076DCC-5900-4BC1-9D32-A3C5A34157E2}" srcOrd="5" destOrd="0" presId="urn:microsoft.com/office/officeart/2005/8/layout/vList2#10"/>
    <dgm:cxn modelId="{4315EF90-F700-47BB-82AF-9A631EA49D3F}" type="presParOf" srcId="{2E7F752F-EA28-4906-AD05-44A57A48F8FE}" destId="{D18C22BC-778F-4557-9A58-29767F089F07}" srcOrd="6" destOrd="0" presId="urn:microsoft.com/office/officeart/2005/8/layout/vList2#10"/>
    <dgm:cxn modelId="{ED47A642-F51A-4CDE-9FF8-B9BEA9ADB2E7}" type="presParOf" srcId="{2E7F752F-EA28-4906-AD05-44A57A48F8FE}" destId="{5FACDCCB-E5ED-4B4F-BE4B-B45A6DEFB119}" srcOrd="7" destOrd="0" presId="urn:microsoft.com/office/officeart/2005/8/layout/vList2#10"/>
    <dgm:cxn modelId="{92B8AEB6-C8A6-43D5-8AEB-D7485A884413}" type="presParOf" srcId="{2E7F752F-EA28-4906-AD05-44A57A48F8FE}" destId="{2FE00DFE-AB5F-4BF5-A2D4-26981FBC5355}" srcOrd="8" destOrd="0" presId="urn:microsoft.com/office/officeart/2005/8/layout/vList2#10"/>
    <dgm:cxn modelId="{B73D56C4-2EFB-48FA-9D82-B1FC4A8FC000}" type="presParOf" srcId="{2E7F752F-EA28-4906-AD05-44A57A48F8FE}" destId="{08BF720B-FC48-47B5-B4D3-C85097BE88FF}" srcOrd="9" destOrd="0" presId="urn:microsoft.com/office/officeart/2005/8/layout/vList2#10"/>
    <dgm:cxn modelId="{22AA812C-3740-452B-A3F3-3E22CA1005B4}" type="presParOf" srcId="{2E7F752F-EA28-4906-AD05-44A57A48F8FE}" destId="{1AE80635-808B-4C13-8D29-451BC5885D76}" srcOrd="10" destOrd="0" presId="urn:microsoft.com/office/officeart/2005/8/layout/vList2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DCD36-6D09-4CB2-A12C-A1E8B0A56282}">
      <dsp:nvSpPr>
        <dsp:cNvPr id="0" name=""/>
        <dsp:cNvSpPr/>
      </dsp:nvSpPr>
      <dsp:spPr bwMode="white">
        <a:xfrm>
          <a:off x="0" y="3293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Παρουσίαση περιστατικού </a:t>
          </a:r>
          <a:endParaRPr lang="en-US" sz="2400" kern="1200" dirty="0"/>
        </a:p>
      </dsp:txBody>
      <dsp:txXfrm>
        <a:off x="28100" y="61035"/>
        <a:ext cx="8147609" cy="519439"/>
      </dsp:txXfrm>
    </dsp:sp>
    <dsp:sp modelId="{A8E3E106-8160-4DE7-9B27-AC117CE7E308}">
      <dsp:nvSpPr>
        <dsp:cNvPr id="0" name=""/>
        <dsp:cNvSpPr/>
      </dsp:nvSpPr>
      <dsp:spPr bwMode="white">
        <a:xfrm>
          <a:off x="0" y="62585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φυλετικής Διαφοροποίησης (</a:t>
          </a:r>
          <a:r>
            <a:rPr lang="en-US" sz="2400" kern="1200" dirty="0"/>
            <a:t>DSD</a:t>
          </a:r>
          <a:r>
            <a:rPr lang="en-US" sz="1800" kern="1200" dirty="0"/>
            <a:t>)</a:t>
          </a:r>
        </a:p>
      </dsp:txBody>
      <dsp:txXfrm>
        <a:off x="28100" y="653955"/>
        <a:ext cx="8147609" cy="519439"/>
      </dsp:txXfrm>
    </dsp:sp>
    <dsp:sp modelId="{736632D7-8125-4CF8-A5F5-7CC23C0BECC1}">
      <dsp:nvSpPr>
        <dsp:cNvPr id="0" name=""/>
        <dsp:cNvSpPr/>
      </dsp:nvSpPr>
      <dsp:spPr bwMode="white">
        <a:xfrm>
          <a:off x="0" y="1201495"/>
          <a:ext cx="8203809" cy="171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Φυσιολογική διαφοροποίηση του φύλου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Διερεύνηση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Διάγνωση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Θεραπεία </a:t>
          </a:r>
          <a:endParaRPr lang="en-US" sz="2400" kern="1200" dirty="0"/>
        </a:p>
      </dsp:txBody>
      <dsp:txXfrm>
        <a:off x="0" y="1201495"/>
        <a:ext cx="8203809" cy="1718641"/>
      </dsp:txXfrm>
    </dsp:sp>
    <dsp:sp modelId="{58C0DA55-AE46-4BF9-A0D5-5225B960F1E4}">
      <dsp:nvSpPr>
        <dsp:cNvPr id="0" name=""/>
        <dsp:cNvSpPr/>
      </dsp:nvSpPr>
      <dsp:spPr bwMode="white">
        <a:xfrm>
          <a:off x="0" y="2920136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46,ΧΥ</a:t>
          </a:r>
          <a:endParaRPr lang="en-US" sz="2400" kern="1200" dirty="0"/>
        </a:p>
      </dsp:txBody>
      <dsp:txXfrm>
        <a:off x="28100" y="2948236"/>
        <a:ext cx="8147609" cy="519439"/>
      </dsp:txXfrm>
    </dsp:sp>
    <dsp:sp modelId="{67076DCC-5900-4BC1-9D32-A3C5A34157E2}">
      <dsp:nvSpPr>
        <dsp:cNvPr id="0" name=""/>
        <dsp:cNvSpPr/>
      </dsp:nvSpPr>
      <dsp:spPr bwMode="white">
        <a:xfrm>
          <a:off x="0" y="3495776"/>
          <a:ext cx="8203809" cy="15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3495776"/>
        <a:ext cx="8203809" cy="155130"/>
      </dsp:txXfrm>
    </dsp:sp>
    <dsp:sp modelId="{D18C22BC-778F-4557-9A58-29767F089F07}">
      <dsp:nvSpPr>
        <dsp:cNvPr id="0" name=""/>
        <dsp:cNvSpPr/>
      </dsp:nvSpPr>
      <dsp:spPr bwMode="white">
        <a:xfrm>
          <a:off x="0" y="3650907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46,ΧΧ</a:t>
          </a:r>
          <a:endParaRPr lang="en-US" sz="2400" kern="1200" dirty="0"/>
        </a:p>
      </dsp:txBody>
      <dsp:txXfrm>
        <a:off x="28100" y="3679007"/>
        <a:ext cx="8147609" cy="519439"/>
      </dsp:txXfrm>
    </dsp:sp>
    <dsp:sp modelId="{5FACDCCB-E5ED-4B4F-BE4B-B45A6DEFB119}">
      <dsp:nvSpPr>
        <dsp:cNvPr id="0" name=""/>
        <dsp:cNvSpPr/>
      </dsp:nvSpPr>
      <dsp:spPr bwMode="white">
        <a:xfrm>
          <a:off x="0" y="4226547"/>
          <a:ext cx="8203809" cy="84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Ανεπάρκεια 21- </a:t>
          </a:r>
          <a:r>
            <a:rPr lang="el-GR" sz="2400" kern="1200" dirty="0" err="1"/>
            <a:t>Υδροξυλάσης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Testicular DSD</a:t>
          </a:r>
        </a:p>
      </dsp:txBody>
      <dsp:txXfrm>
        <a:off x="0" y="4226547"/>
        <a:ext cx="8203809" cy="846147"/>
      </dsp:txXfrm>
    </dsp:sp>
    <dsp:sp modelId="{2FE00DFE-AB5F-4BF5-A2D4-26981FBC5355}">
      <dsp:nvSpPr>
        <dsp:cNvPr id="0" name=""/>
        <dsp:cNvSpPr/>
      </dsp:nvSpPr>
      <dsp:spPr bwMode="white">
        <a:xfrm>
          <a:off x="0" y="507269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Sex chromosome DSD</a:t>
          </a:r>
        </a:p>
      </dsp:txBody>
      <dsp:txXfrm>
        <a:off x="28100" y="5100795"/>
        <a:ext cx="8147609" cy="519439"/>
      </dsp:txXfrm>
    </dsp:sp>
    <dsp:sp modelId="{1AE80635-808B-4C13-8D29-451BC5885D76}">
      <dsp:nvSpPr>
        <dsp:cNvPr id="0" name=""/>
        <dsp:cNvSpPr/>
      </dsp:nvSpPr>
      <dsp:spPr bwMode="white">
        <a:xfrm>
          <a:off x="0" y="566561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Ovotesticular</a:t>
          </a:r>
          <a:r>
            <a:rPr lang="en-US" sz="2400" kern="1200" dirty="0"/>
            <a:t> DSD</a:t>
          </a:r>
        </a:p>
      </dsp:txBody>
      <dsp:txXfrm>
        <a:off x="28100" y="5693715"/>
        <a:ext cx="8147609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DCD36-6D09-4CB2-A12C-A1E8B0A56282}">
      <dsp:nvSpPr>
        <dsp:cNvPr id="0" name=""/>
        <dsp:cNvSpPr/>
      </dsp:nvSpPr>
      <dsp:spPr bwMode="white">
        <a:xfrm>
          <a:off x="0" y="3293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Παρουσίαση περιστατικού </a:t>
          </a:r>
          <a:endParaRPr lang="en-US" sz="2400" b="1" kern="1200" dirty="0"/>
        </a:p>
      </dsp:txBody>
      <dsp:txXfrm>
        <a:off x="28100" y="61035"/>
        <a:ext cx="8147609" cy="519439"/>
      </dsp:txXfrm>
    </dsp:sp>
    <dsp:sp modelId="{A8E3E106-8160-4DE7-9B27-AC117CE7E308}">
      <dsp:nvSpPr>
        <dsp:cNvPr id="0" name=""/>
        <dsp:cNvSpPr/>
      </dsp:nvSpPr>
      <dsp:spPr bwMode="white">
        <a:xfrm>
          <a:off x="0" y="62585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Διαταραχές φυλετικής Διαφοροποίησης (</a:t>
          </a:r>
          <a:r>
            <a:rPr lang="en-US" sz="2400" b="1" kern="1200" dirty="0"/>
            <a:t>DSD</a:t>
          </a:r>
          <a:r>
            <a:rPr lang="en-US" sz="1800" kern="1200" dirty="0"/>
            <a:t>)</a:t>
          </a:r>
        </a:p>
      </dsp:txBody>
      <dsp:txXfrm>
        <a:off x="28100" y="653955"/>
        <a:ext cx="8147609" cy="519439"/>
      </dsp:txXfrm>
    </dsp:sp>
    <dsp:sp modelId="{736632D7-8125-4CF8-A5F5-7CC23C0BECC1}">
      <dsp:nvSpPr>
        <dsp:cNvPr id="0" name=""/>
        <dsp:cNvSpPr/>
      </dsp:nvSpPr>
      <dsp:spPr bwMode="white">
        <a:xfrm>
          <a:off x="0" y="1201495"/>
          <a:ext cx="8203809" cy="171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b="1" kern="1200" dirty="0"/>
            <a:t>Φυσιολογική διαφοροποίηση του φύλου 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b="1" kern="1200" dirty="0"/>
            <a:t>Διερεύνηση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b="1" kern="1200" dirty="0"/>
            <a:t>Διάγνωση 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b="1" kern="1200" dirty="0"/>
            <a:t>Θεραπεία </a:t>
          </a:r>
          <a:endParaRPr lang="en-US" sz="2400" b="1" kern="1200" dirty="0"/>
        </a:p>
      </dsp:txBody>
      <dsp:txXfrm>
        <a:off x="0" y="1201495"/>
        <a:ext cx="8203809" cy="1718641"/>
      </dsp:txXfrm>
    </dsp:sp>
    <dsp:sp modelId="{58C0DA55-AE46-4BF9-A0D5-5225B960F1E4}">
      <dsp:nvSpPr>
        <dsp:cNvPr id="0" name=""/>
        <dsp:cNvSpPr/>
      </dsp:nvSpPr>
      <dsp:spPr bwMode="white">
        <a:xfrm>
          <a:off x="0" y="2920136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46,ΧΥ</a:t>
          </a:r>
          <a:endParaRPr lang="en-US" sz="2400" kern="1200" dirty="0"/>
        </a:p>
      </dsp:txBody>
      <dsp:txXfrm>
        <a:off x="28100" y="2948236"/>
        <a:ext cx="8147609" cy="519439"/>
      </dsp:txXfrm>
    </dsp:sp>
    <dsp:sp modelId="{67076DCC-5900-4BC1-9D32-A3C5A34157E2}">
      <dsp:nvSpPr>
        <dsp:cNvPr id="0" name=""/>
        <dsp:cNvSpPr/>
      </dsp:nvSpPr>
      <dsp:spPr bwMode="white">
        <a:xfrm>
          <a:off x="0" y="3495776"/>
          <a:ext cx="8203809" cy="15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3495776"/>
        <a:ext cx="8203809" cy="155130"/>
      </dsp:txXfrm>
    </dsp:sp>
    <dsp:sp modelId="{D18C22BC-778F-4557-9A58-29767F089F07}">
      <dsp:nvSpPr>
        <dsp:cNvPr id="0" name=""/>
        <dsp:cNvSpPr/>
      </dsp:nvSpPr>
      <dsp:spPr bwMode="white">
        <a:xfrm>
          <a:off x="0" y="3650907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46,ΧΧ</a:t>
          </a:r>
          <a:endParaRPr lang="en-US" sz="2400" kern="1200" dirty="0"/>
        </a:p>
      </dsp:txBody>
      <dsp:txXfrm>
        <a:off x="28100" y="3679007"/>
        <a:ext cx="8147609" cy="519439"/>
      </dsp:txXfrm>
    </dsp:sp>
    <dsp:sp modelId="{5FACDCCB-E5ED-4B4F-BE4B-B45A6DEFB119}">
      <dsp:nvSpPr>
        <dsp:cNvPr id="0" name=""/>
        <dsp:cNvSpPr/>
      </dsp:nvSpPr>
      <dsp:spPr bwMode="white">
        <a:xfrm>
          <a:off x="0" y="4226547"/>
          <a:ext cx="8203809" cy="84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Ανεπάρκεια 21- </a:t>
          </a:r>
          <a:r>
            <a:rPr lang="el-GR" sz="2400" kern="1200" dirty="0" err="1"/>
            <a:t>Υδροξυλάσης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Testicular DSD</a:t>
          </a:r>
        </a:p>
      </dsp:txBody>
      <dsp:txXfrm>
        <a:off x="0" y="4226547"/>
        <a:ext cx="8203809" cy="846147"/>
      </dsp:txXfrm>
    </dsp:sp>
    <dsp:sp modelId="{2FE00DFE-AB5F-4BF5-A2D4-26981FBC5355}">
      <dsp:nvSpPr>
        <dsp:cNvPr id="0" name=""/>
        <dsp:cNvSpPr/>
      </dsp:nvSpPr>
      <dsp:spPr bwMode="white">
        <a:xfrm>
          <a:off x="0" y="507269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Sex chromosome DSD</a:t>
          </a:r>
        </a:p>
      </dsp:txBody>
      <dsp:txXfrm>
        <a:off x="28100" y="5100795"/>
        <a:ext cx="8147609" cy="519439"/>
      </dsp:txXfrm>
    </dsp:sp>
    <dsp:sp modelId="{1AE80635-808B-4C13-8D29-451BC5885D76}">
      <dsp:nvSpPr>
        <dsp:cNvPr id="0" name=""/>
        <dsp:cNvSpPr/>
      </dsp:nvSpPr>
      <dsp:spPr bwMode="white">
        <a:xfrm>
          <a:off x="0" y="566561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Ovotesticular</a:t>
          </a:r>
          <a:r>
            <a:rPr lang="en-US" sz="2400" kern="1200" dirty="0"/>
            <a:t> DSD</a:t>
          </a:r>
        </a:p>
      </dsp:txBody>
      <dsp:txXfrm>
        <a:off x="28100" y="5693715"/>
        <a:ext cx="8147609" cy="519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DCD36-6D09-4CB2-A12C-A1E8B0A56282}">
      <dsp:nvSpPr>
        <dsp:cNvPr id="0" name=""/>
        <dsp:cNvSpPr/>
      </dsp:nvSpPr>
      <dsp:spPr bwMode="white">
        <a:xfrm>
          <a:off x="0" y="3293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Παρουσίαση περιστατικού </a:t>
          </a:r>
          <a:endParaRPr lang="en-US" sz="2400" kern="1200" dirty="0"/>
        </a:p>
      </dsp:txBody>
      <dsp:txXfrm>
        <a:off x="28100" y="61035"/>
        <a:ext cx="8147609" cy="519439"/>
      </dsp:txXfrm>
    </dsp:sp>
    <dsp:sp modelId="{A8E3E106-8160-4DE7-9B27-AC117CE7E308}">
      <dsp:nvSpPr>
        <dsp:cNvPr id="0" name=""/>
        <dsp:cNvSpPr/>
      </dsp:nvSpPr>
      <dsp:spPr bwMode="white">
        <a:xfrm>
          <a:off x="0" y="62585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φυλετικής Διαφοροποίησης (</a:t>
          </a:r>
          <a:r>
            <a:rPr lang="en-US" sz="2400" kern="1200" dirty="0"/>
            <a:t>DSD</a:t>
          </a:r>
          <a:r>
            <a:rPr lang="en-US" sz="1800" kern="1200" dirty="0"/>
            <a:t>)</a:t>
          </a:r>
        </a:p>
      </dsp:txBody>
      <dsp:txXfrm>
        <a:off x="28100" y="653955"/>
        <a:ext cx="8147609" cy="519439"/>
      </dsp:txXfrm>
    </dsp:sp>
    <dsp:sp modelId="{736632D7-8125-4CF8-A5F5-7CC23C0BECC1}">
      <dsp:nvSpPr>
        <dsp:cNvPr id="0" name=""/>
        <dsp:cNvSpPr/>
      </dsp:nvSpPr>
      <dsp:spPr bwMode="white">
        <a:xfrm>
          <a:off x="0" y="1201495"/>
          <a:ext cx="8203809" cy="171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Φυσιολογική διαφοροποίηση του φύλου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Διερεύνηση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Διάγνωση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Θεραπεία </a:t>
          </a:r>
          <a:endParaRPr lang="en-US" sz="2400" kern="1200" dirty="0"/>
        </a:p>
      </dsp:txBody>
      <dsp:txXfrm>
        <a:off x="0" y="1201495"/>
        <a:ext cx="8203809" cy="1718641"/>
      </dsp:txXfrm>
    </dsp:sp>
    <dsp:sp modelId="{58C0DA55-AE46-4BF9-A0D5-5225B960F1E4}">
      <dsp:nvSpPr>
        <dsp:cNvPr id="0" name=""/>
        <dsp:cNvSpPr/>
      </dsp:nvSpPr>
      <dsp:spPr bwMode="white">
        <a:xfrm>
          <a:off x="0" y="2920136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Διαταραχές 46,ΧΥ</a:t>
          </a:r>
          <a:endParaRPr lang="en-US" sz="2400" b="1" kern="1200" dirty="0"/>
        </a:p>
      </dsp:txBody>
      <dsp:txXfrm>
        <a:off x="28100" y="2948236"/>
        <a:ext cx="8147609" cy="519439"/>
      </dsp:txXfrm>
    </dsp:sp>
    <dsp:sp modelId="{67076DCC-5900-4BC1-9D32-A3C5A34157E2}">
      <dsp:nvSpPr>
        <dsp:cNvPr id="0" name=""/>
        <dsp:cNvSpPr/>
      </dsp:nvSpPr>
      <dsp:spPr bwMode="white">
        <a:xfrm>
          <a:off x="0" y="3495776"/>
          <a:ext cx="8203809" cy="15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b="1" kern="1200" dirty="0"/>
        </a:p>
      </dsp:txBody>
      <dsp:txXfrm>
        <a:off x="0" y="3495776"/>
        <a:ext cx="8203809" cy="155130"/>
      </dsp:txXfrm>
    </dsp:sp>
    <dsp:sp modelId="{D18C22BC-778F-4557-9A58-29767F089F07}">
      <dsp:nvSpPr>
        <dsp:cNvPr id="0" name=""/>
        <dsp:cNvSpPr/>
      </dsp:nvSpPr>
      <dsp:spPr bwMode="white">
        <a:xfrm>
          <a:off x="0" y="3650907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46,ΧΧ</a:t>
          </a:r>
          <a:endParaRPr lang="en-US" sz="2400" kern="1200" dirty="0"/>
        </a:p>
      </dsp:txBody>
      <dsp:txXfrm>
        <a:off x="28100" y="3679007"/>
        <a:ext cx="8147609" cy="519439"/>
      </dsp:txXfrm>
    </dsp:sp>
    <dsp:sp modelId="{5FACDCCB-E5ED-4B4F-BE4B-B45A6DEFB119}">
      <dsp:nvSpPr>
        <dsp:cNvPr id="0" name=""/>
        <dsp:cNvSpPr/>
      </dsp:nvSpPr>
      <dsp:spPr bwMode="white">
        <a:xfrm>
          <a:off x="0" y="4226547"/>
          <a:ext cx="8203809" cy="84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Ανεπάρκεια 21- </a:t>
          </a:r>
          <a:r>
            <a:rPr lang="el-GR" sz="2400" kern="1200" dirty="0" err="1"/>
            <a:t>Υδροξυλάσης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Testicular DSD</a:t>
          </a:r>
        </a:p>
      </dsp:txBody>
      <dsp:txXfrm>
        <a:off x="0" y="4226547"/>
        <a:ext cx="8203809" cy="846147"/>
      </dsp:txXfrm>
    </dsp:sp>
    <dsp:sp modelId="{2FE00DFE-AB5F-4BF5-A2D4-26981FBC5355}">
      <dsp:nvSpPr>
        <dsp:cNvPr id="0" name=""/>
        <dsp:cNvSpPr/>
      </dsp:nvSpPr>
      <dsp:spPr bwMode="white">
        <a:xfrm>
          <a:off x="0" y="507269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Sex chromosome DSD</a:t>
          </a:r>
        </a:p>
      </dsp:txBody>
      <dsp:txXfrm>
        <a:off x="28100" y="5100795"/>
        <a:ext cx="8147609" cy="519439"/>
      </dsp:txXfrm>
    </dsp:sp>
    <dsp:sp modelId="{1AE80635-808B-4C13-8D29-451BC5885D76}">
      <dsp:nvSpPr>
        <dsp:cNvPr id="0" name=""/>
        <dsp:cNvSpPr/>
      </dsp:nvSpPr>
      <dsp:spPr bwMode="white">
        <a:xfrm>
          <a:off x="0" y="566561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Ovotesticular</a:t>
          </a:r>
          <a:r>
            <a:rPr lang="en-US" sz="2400" kern="1200" dirty="0"/>
            <a:t> DSD</a:t>
          </a:r>
        </a:p>
      </dsp:txBody>
      <dsp:txXfrm>
        <a:off x="28100" y="5693715"/>
        <a:ext cx="8147609" cy="519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DCD36-6D09-4CB2-A12C-A1E8B0A56282}">
      <dsp:nvSpPr>
        <dsp:cNvPr id="0" name=""/>
        <dsp:cNvSpPr/>
      </dsp:nvSpPr>
      <dsp:spPr>
        <a:xfrm>
          <a:off x="0" y="3293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Παρουσίαση περιστατικού </a:t>
          </a:r>
          <a:endParaRPr lang="en-US" sz="2400" kern="1200" dirty="0"/>
        </a:p>
      </dsp:txBody>
      <dsp:txXfrm>
        <a:off x="28100" y="61035"/>
        <a:ext cx="8147609" cy="519439"/>
      </dsp:txXfrm>
    </dsp:sp>
    <dsp:sp modelId="{A8E3E106-8160-4DE7-9B27-AC117CE7E308}">
      <dsp:nvSpPr>
        <dsp:cNvPr id="0" name=""/>
        <dsp:cNvSpPr/>
      </dsp:nvSpPr>
      <dsp:spPr>
        <a:xfrm>
          <a:off x="0" y="62585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φυλετικής Διαφοροποίησης (</a:t>
          </a:r>
          <a:r>
            <a:rPr lang="en-US" sz="2400" kern="1200" dirty="0"/>
            <a:t>DSD</a:t>
          </a:r>
          <a:r>
            <a:rPr lang="en-US" sz="1800" kern="1200" dirty="0"/>
            <a:t>)</a:t>
          </a:r>
        </a:p>
      </dsp:txBody>
      <dsp:txXfrm>
        <a:off x="28100" y="653955"/>
        <a:ext cx="8147609" cy="519439"/>
      </dsp:txXfrm>
    </dsp:sp>
    <dsp:sp modelId="{736632D7-8125-4CF8-A5F5-7CC23C0BECC1}">
      <dsp:nvSpPr>
        <dsp:cNvPr id="0" name=""/>
        <dsp:cNvSpPr/>
      </dsp:nvSpPr>
      <dsp:spPr>
        <a:xfrm>
          <a:off x="0" y="1201495"/>
          <a:ext cx="8203809" cy="171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Φυσιολογική διαφοροποίηση του φύλου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Διερεύνηση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Διάγνωση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Θεραπεία </a:t>
          </a:r>
          <a:endParaRPr lang="en-US" sz="2400" kern="1200" dirty="0"/>
        </a:p>
      </dsp:txBody>
      <dsp:txXfrm>
        <a:off x="0" y="1201495"/>
        <a:ext cx="8203809" cy="1718641"/>
      </dsp:txXfrm>
    </dsp:sp>
    <dsp:sp modelId="{58C0DA55-AE46-4BF9-A0D5-5225B960F1E4}">
      <dsp:nvSpPr>
        <dsp:cNvPr id="0" name=""/>
        <dsp:cNvSpPr/>
      </dsp:nvSpPr>
      <dsp:spPr>
        <a:xfrm>
          <a:off x="0" y="2920136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46,ΧΥ</a:t>
          </a:r>
          <a:endParaRPr lang="en-US" sz="2400" kern="1200" dirty="0"/>
        </a:p>
      </dsp:txBody>
      <dsp:txXfrm>
        <a:off x="28100" y="2948236"/>
        <a:ext cx="8147609" cy="519439"/>
      </dsp:txXfrm>
    </dsp:sp>
    <dsp:sp modelId="{67076DCC-5900-4BC1-9D32-A3C5A34157E2}">
      <dsp:nvSpPr>
        <dsp:cNvPr id="0" name=""/>
        <dsp:cNvSpPr/>
      </dsp:nvSpPr>
      <dsp:spPr>
        <a:xfrm>
          <a:off x="0" y="3495776"/>
          <a:ext cx="8203809" cy="15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3495776"/>
        <a:ext cx="8203809" cy="155130"/>
      </dsp:txXfrm>
    </dsp:sp>
    <dsp:sp modelId="{D18C22BC-778F-4557-9A58-29767F089F07}">
      <dsp:nvSpPr>
        <dsp:cNvPr id="0" name=""/>
        <dsp:cNvSpPr/>
      </dsp:nvSpPr>
      <dsp:spPr>
        <a:xfrm>
          <a:off x="0" y="3650907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Διαταραχές 46,ΧΧ</a:t>
          </a:r>
          <a:endParaRPr lang="en-US" sz="2400" b="1" kern="1200" dirty="0"/>
        </a:p>
      </dsp:txBody>
      <dsp:txXfrm>
        <a:off x="28100" y="3679007"/>
        <a:ext cx="8147609" cy="519439"/>
      </dsp:txXfrm>
    </dsp:sp>
    <dsp:sp modelId="{5FACDCCB-E5ED-4B4F-BE4B-B45A6DEFB119}">
      <dsp:nvSpPr>
        <dsp:cNvPr id="0" name=""/>
        <dsp:cNvSpPr/>
      </dsp:nvSpPr>
      <dsp:spPr>
        <a:xfrm>
          <a:off x="0" y="4226547"/>
          <a:ext cx="8203809" cy="84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b="1" kern="1200" dirty="0"/>
            <a:t>Ανεπάρκεια 21- </a:t>
          </a:r>
          <a:r>
            <a:rPr lang="el-GR" sz="2400" b="1" kern="1200" dirty="0" err="1"/>
            <a:t>Υδροξυλάσης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/>
            <a:t>Testicular DSD</a:t>
          </a:r>
        </a:p>
      </dsp:txBody>
      <dsp:txXfrm>
        <a:off x="0" y="4226547"/>
        <a:ext cx="8203809" cy="846147"/>
      </dsp:txXfrm>
    </dsp:sp>
    <dsp:sp modelId="{2FE00DFE-AB5F-4BF5-A2D4-26981FBC5355}">
      <dsp:nvSpPr>
        <dsp:cNvPr id="0" name=""/>
        <dsp:cNvSpPr/>
      </dsp:nvSpPr>
      <dsp:spPr>
        <a:xfrm>
          <a:off x="0" y="507269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Sex chromosome DSD</a:t>
          </a:r>
        </a:p>
      </dsp:txBody>
      <dsp:txXfrm>
        <a:off x="28100" y="5100795"/>
        <a:ext cx="8147609" cy="519439"/>
      </dsp:txXfrm>
    </dsp:sp>
    <dsp:sp modelId="{1AE80635-808B-4C13-8D29-451BC5885D76}">
      <dsp:nvSpPr>
        <dsp:cNvPr id="0" name=""/>
        <dsp:cNvSpPr/>
      </dsp:nvSpPr>
      <dsp:spPr>
        <a:xfrm>
          <a:off x="0" y="566561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Ovotesticular</a:t>
          </a:r>
          <a:r>
            <a:rPr lang="en-US" sz="2400" kern="1200" dirty="0"/>
            <a:t> DSD</a:t>
          </a:r>
        </a:p>
      </dsp:txBody>
      <dsp:txXfrm>
        <a:off x="28100" y="5693715"/>
        <a:ext cx="8147609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993D2-D9C9-4C14-86A3-FDFE96740964}">
      <dsp:nvSpPr>
        <dsp:cNvPr id="0" name=""/>
        <dsp:cNvSpPr/>
      </dsp:nvSpPr>
      <dsp:spPr bwMode="white">
        <a:xfrm>
          <a:off x="5277" y="437154"/>
          <a:ext cx="2023188" cy="80212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Έκθεση σε ανδρογόνα</a:t>
          </a:r>
        </a:p>
      </dsp:txBody>
      <dsp:txXfrm>
        <a:off x="5277" y="437154"/>
        <a:ext cx="2023188" cy="802128"/>
      </dsp:txXfrm>
    </dsp:sp>
    <dsp:sp modelId="{D1B55AE7-59B3-47EF-8B6F-6330A1D657C5}">
      <dsp:nvSpPr>
        <dsp:cNvPr id="0" name=""/>
        <dsp:cNvSpPr/>
      </dsp:nvSpPr>
      <dsp:spPr bwMode="white">
        <a:xfrm>
          <a:off x="5277" y="1239282"/>
          <a:ext cx="2023188" cy="439200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b="1" kern="1200" dirty="0">
              <a:solidFill>
                <a:srgbClr val="FF0000"/>
              </a:solidFill>
            </a:rPr>
            <a:t>Συγγενής υπερπλασία των επινεφριδίων </a:t>
          </a:r>
          <a:r>
            <a:rPr lang="el-GR" sz="1600" kern="1200" dirty="0"/>
            <a:t>(ανεπάρκεια 21-Υδροξυλάσης,11β-Υδροξυλάσης, 3β-Υδροξυστεροιδικής </a:t>
          </a:r>
          <a:r>
            <a:rPr lang="el-GR" sz="1600" kern="1200" dirty="0" err="1"/>
            <a:t>δευδρογενάσης</a:t>
          </a:r>
          <a:r>
            <a:rPr lang="el-GR" sz="1600" kern="1200" dirty="0"/>
            <a:t> ΙΙ)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Ανεπάρκεια </a:t>
          </a:r>
          <a:r>
            <a:rPr lang="el-GR" sz="1600" kern="1200" dirty="0" err="1"/>
            <a:t>αρωματάσης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Ανεπάρκεια </a:t>
          </a:r>
          <a:r>
            <a:rPr lang="el-GR" sz="1600" kern="1200" dirty="0" err="1"/>
            <a:t>οξειδορεδουκτάσης</a:t>
          </a:r>
          <a:r>
            <a:rPr lang="el-GR" sz="1600" kern="1200" dirty="0"/>
            <a:t> του κυτοχρώματος Ρ450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Παθολογικό γονίδιο του υποδοχέα των </a:t>
          </a:r>
          <a:r>
            <a:rPr lang="el-GR" sz="1600" kern="1200" dirty="0" err="1"/>
            <a:t>γλυκοκορτικοειδών</a:t>
          </a:r>
          <a:endParaRPr lang="el-GR" sz="1600" kern="1200" dirty="0"/>
        </a:p>
      </dsp:txBody>
      <dsp:txXfrm>
        <a:off x="5277" y="1239282"/>
        <a:ext cx="2023188" cy="4392000"/>
      </dsp:txXfrm>
    </dsp:sp>
    <dsp:sp modelId="{0E9FD6C9-2561-4FF3-9282-D38F6C316A07}">
      <dsp:nvSpPr>
        <dsp:cNvPr id="0" name=""/>
        <dsp:cNvSpPr/>
      </dsp:nvSpPr>
      <dsp:spPr bwMode="white">
        <a:xfrm>
          <a:off x="2311712" y="437154"/>
          <a:ext cx="2023188" cy="802128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Μητρικής προέλευσης</a:t>
          </a:r>
        </a:p>
      </dsp:txBody>
      <dsp:txXfrm>
        <a:off x="2311712" y="437154"/>
        <a:ext cx="2023188" cy="802128"/>
      </dsp:txXfrm>
    </dsp:sp>
    <dsp:sp modelId="{EC3D88E3-C49A-43BC-A6A3-743CED19CD4F}">
      <dsp:nvSpPr>
        <dsp:cNvPr id="0" name=""/>
        <dsp:cNvSpPr/>
      </dsp:nvSpPr>
      <dsp:spPr bwMode="white">
        <a:xfrm>
          <a:off x="2311712" y="1239282"/>
          <a:ext cx="2023188" cy="439200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Ωοθηκικοί όγκοι που παράγουν ανδρογόνα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όγκοι των επινεφριδίων που παράγουν ανδρογόνα,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φάρμακα (ανδρογόνα, </a:t>
          </a:r>
          <a:r>
            <a:rPr lang="el-GR" sz="1600" kern="1200" dirty="0" err="1"/>
            <a:t>προγεστερινοειδή</a:t>
          </a:r>
          <a:r>
            <a:rPr lang="el-GR" sz="1600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Διαταραχές της ωοθηκικής ανάπτυξης</a:t>
          </a:r>
        </a:p>
      </dsp:txBody>
      <dsp:txXfrm>
        <a:off x="2311712" y="1239282"/>
        <a:ext cx="2023188" cy="4392000"/>
      </dsp:txXfrm>
    </dsp:sp>
    <dsp:sp modelId="{1897B729-6EE6-4F51-B39C-D9AC51C6505C}">
      <dsp:nvSpPr>
        <dsp:cNvPr id="0" name=""/>
        <dsp:cNvSpPr/>
      </dsp:nvSpPr>
      <dsp:spPr bwMode="white">
        <a:xfrm>
          <a:off x="4618147" y="437154"/>
          <a:ext cx="2023188" cy="802128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ΧΧ </a:t>
          </a:r>
          <a:r>
            <a:rPr lang="el-GR" sz="1600" kern="1200" dirty="0" err="1"/>
            <a:t>γοναδική</a:t>
          </a:r>
          <a:r>
            <a:rPr lang="el-GR" sz="1600" kern="1200" dirty="0"/>
            <a:t> δυσγενεσία </a:t>
          </a:r>
        </a:p>
      </dsp:txBody>
      <dsp:txXfrm>
        <a:off x="4618147" y="437154"/>
        <a:ext cx="2023188" cy="802128"/>
      </dsp:txXfrm>
    </dsp:sp>
    <dsp:sp modelId="{22D1A82C-AB44-4549-8537-1B51DE64DBDA}">
      <dsp:nvSpPr>
        <dsp:cNvPr id="0" name=""/>
        <dsp:cNvSpPr/>
      </dsp:nvSpPr>
      <dsp:spPr bwMode="white">
        <a:xfrm>
          <a:off x="4618147" y="1239282"/>
          <a:ext cx="2023188" cy="439200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Μετάλλαξη του υποδοχέα της </a:t>
          </a:r>
          <a:r>
            <a:rPr lang="en-US" sz="1600" kern="1200" dirty="0"/>
            <a:t>FSH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Μεταλλάξεις </a:t>
          </a:r>
          <a:r>
            <a:rPr lang="en-US" sz="1600" kern="1200" dirty="0"/>
            <a:t>NR5A1, BMP15, PSMC3IP, MCM9, SOHLH1, NUP107, MRPS22, and ESR2</a:t>
          </a:r>
          <a:endParaRPr lang="el-GR" sz="1600" kern="1200" dirty="0"/>
        </a:p>
      </dsp:txBody>
      <dsp:txXfrm>
        <a:off x="4618147" y="1239282"/>
        <a:ext cx="2023188" cy="4392000"/>
      </dsp:txXfrm>
    </dsp:sp>
    <dsp:sp modelId="{6ECE8326-D6D7-4CCF-A9A6-046C1B49898A}">
      <dsp:nvSpPr>
        <dsp:cNvPr id="0" name=""/>
        <dsp:cNvSpPr/>
      </dsp:nvSpPr>
      <dsp:spPr bwMode="white">
        <a:xfrm>
          <a:off x="6924582" y="437154"/>
          <a:ext cx="2023188" cy="802128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Testicular</a:t>
          </a:r>
          <a:r>
            <a:rPr lang="el-GR" sz="1600" kern="1200" dirty="0"/>
            <a:t> </a:t>
          </a:r>
          <a:r>
            <a:rPr lang="en-US" sz="1600" kern="1200" dirty="0"/>
            <a:t>DSD</a:t>
          </a:r>
          <a:endParaRPr lang="el-GR" sz="1600" kern="1200" dirty="0"/>
        </a:p>
      </dsp:txBody>
      <dsp:txXfrm>
        <a:off x="6924582" y="437154"/>
        <a:ext cx="2023188" cy="802128"/>
      </dsp:txXfrm>
    </dsp:sp>
    <dsp:sp modelId="{3134DE33-6B05-4422-8549-15CB63D3B69F}">
      <dsp:nvSpPr>
        <dsp:cNvPr id="0" name=""/>
        <dsp:cNvSpPr/>
      </dsp:nvSpPr>
      <dsp:spPr bwMode="white">
        <a:xfrm>
          <a:off x="6924582" y="1239282"/>
          <a:ext cx="2023188" cy="439200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SRY positive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SOX9, SOX3 </a:t>
          </a:r>
          <a:r>
            <a:rPr lang="el-GR" sz="1600" kern="1200" dirty="0"/>
            <a:t>ή </a:t>
          </a:r>
          <a:r>
            <a:rPr lang="en-US" sz="1600" kern="1200" dirty="0"/>
            <a:t>SOX10 </a:t>
          </a:r>
          <a:r>
            <a:rPr lang="el-GR" sz="1600" kern="1200" dirty="0"/>
            <a:t>μεταλλάξεις</a:t>
          </a:r>
        </a:p>
      </dsp:txBody>
      <dsp:txXfrm>
        <a:off x="6924582" y="1239282"/>
        <a:ext cx="2023188" cy="4392000"/>
      </dsp:txXfrm>
    </dsp:sp>
    <dsp:sp modelId="{CB3C7A2F-AC79-4B59-8574-56246103547F}">
      <dsp:nvSpPr>
        <dsp:cNvPr id="0" name=""/>
        <dsp:cNvSpPr/>
      </dsp:nvSpPr>
      <dsp:spPr bwMode="white">
        <a:xfrm>
          <a:off x="9231017" y="437154"/>
          <a:ext cx="2023188" cy="802128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Σχετιζόμενη με ουρογεννητικό γαστρεντερικό </a:t>
          </a:r>
        </a:p>
      </dsp:txBody>
      <dsp:txXfrm>
        <a:off x="9231017" y="437154"/>
        <a:ext cx="2023188" cy="802128"/>
      </dsp:txXfrm>
    </dsp:sp>
    <dsp:sp modelId="{3D96BD38-A268-412E-8510-55B28075B20D}">
      <dsp:nvSpPr>
        <dsp:cNvPr id="0" name=""/>
        <dsp:cNvSpPr/>
      </dsp:nvSpPr>
      <dsp:spPr bwMode="white">
        <a:xfrm>
          <a:off x="9231017" y="1239282"/>
          <a:ext cx="2023188" cy="439200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Cloacal exstrophy 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MURCS association </a:t>
          </a:r>
          <a:endParaRPr lang="el-G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Σύνδρομο                 </a:t>
          </a:r>
          <a:r>
            <a:rPr lang="en-US" sz="1600" kern="1200" dirty="0"/>
            <a:t>Mayer-Rokitansky-Küster-Hauser</a:t>
          </a:r>
          <a:endParaRPr lang="el-GR" sz="1600" kern="1200" dirty="0"/>
        </a:p>
      </dsp:txBody>
      <dsp:txXfrm>
        <a:off x="9231017" y="1239282"/>
        <a:ext cx="2023188" cy="4392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DCD36-6D09-4CB2-A12C-A1E8B0A56282}">
      <dsp:nvSpPr>
        <dsp:cNvPr id="0" name=""/>
        <dsp:cNvSpPr/>
      </dsp:nvSpPr>
      <dsp:spPr>
        <a:xfrm>
          <a:off x="0" y="3293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Παρουσίαση περιστατικού </a:t>
          </a:r>
          <a:endParaRPr lang="en-US" sz="2400" kern="1200" dirty="0"/>
        </a:p>
      </dsp:txBody>
      <dsp:txXfrm>
        <a:off x="28100" y="61035"/>
        <a:ext cx="8147609" cy="519439"/>
      </dsp:txXfrm>
    </dsp:sp>
    <dsp:sp modelId="{A8E3E106-8160-4DE7-9B27-AC117CE7E308}">
      <dsp:nvSpPr>
        <dsp:cNvPr id="0" name=""/>
        <dsp:cNvSpPr/>
      </dsp:nvSpPr>
      <dsp:spPr>
        <a:xfrm>
          <a:off x="0" y="62585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φυλετικής Διαφοροποίησης (</a:t>
          </a:r>
          <a:r>
            <a:rPr lang="en-US" sz="2400" kern="1200" dirty="0"/>
            <a:t>DSD</a:t>
          </a:r>
          <a:r>
            <a:rPr lang="en-US" sz="1800" kern="1200" dirty="0"/>
            <a:t>)</a:t>
          </a:r>
        </a:p>
      </dsp:txBody>
      <dsp:txXfrm>
        <a:off x="28100" y="653955"/>
        <a:ext cx="8147609" cy="519439"/>
      </dsp:txXfrm>
    </dsp:sp>
    <dsp:sp modelId="{736632D7-8125-4CF8-A5F5-7CC23C0BECC1}">
      <dsp:nvSpPr>
        <dsp:cNvPr id="0" name=""/>
        <dsp:cNvSpPr/>
      </dsp:nvSpPr>
      <dsp:spPr>
        <a:xfrm>
          <a:off x="0" y="1201495"/>
          <a:ext cx="8203809" cy="171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Φυσιολογική διαφοροποίηση του φύλου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Διερεύνηση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Διάγνωση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Θεραπεία </a:t>
          </a:r>
          <a:endParaRPr lang="en-US" sz="2400" kern="1200" dirty="0"/>
        </a:p>
      </dsp:txBody>
      <dsp:txXfrm>
        <a:off x="0" y="1201495"/>
        <a:ext cx="8203809" cy="1718641"/>
      </dsp:txXfrm>
    </dsp:sp>
    <dsp:sp modelId="{58C0DA55-AE46-4BF9-A0D5-5225B960F1E4}">
      <dsp:nvSpPr>
        <dsp:cNvPr id="0" name=""/>
        <dsp:cNvSpPr/>
      </dsp:nvSpPr>
      <dsp:spPr>
        <a:xfrm>
          <a:off x="0" y="2920136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46,ΧΥ</a:t>
          </a:r>
          <a:endParaRPr lang="en-US" sz="2400" kern="1200" dirty="0"/>
        </a:p>
      </dsp:txBody>
      <dsp:txXfrm>
        <a:off x="28100" y="2948236"/>
        <a:ext cx="8147609" cy="519439"/>
      </dsp:txXfrm>
    </dsp:sp>
    <dsp:sp modelId="{67076DCC-5900-4BC1-9D32-A3C5A34157E2}">
      <dsp:nvSpPr>
        <dsp:cNvPr id="0" name=""/>
        <dsp:cNvSpPr/>
      </dsp:nvSpPr>
      <dsp:spPr>
        <a:xfrm>
          <a:off x="0" y="3495776"/>
          <a:ext cx="8203809" cy="15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3495776"/>
        <a:ext cx="8203809" cy="155130"/>
      </dsp:txXfrm>
    </dsp:sp>
    <dsp:sp modelId="{D18C22BC-778F-4557-9A58-29767F089F07}">
      <dsp:nvSpPr>
        <dsp:cNvPr id="0" name=""/>
        <dsp:cNvSpPr/>
      </dsp:nvSpPr>
      <dsp:spPr>
        <a:xfrm>
          <a:off x="0" y="3650907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Διαταραχές 46,ΧΧ</a:t>
          </a:r>
          <a:endParaRPr lang="en-US" sz="2400" kern="1200" dirty="0"/>
        </a:p>
      </dsp:txBody>
      <dsp:txXfrm>
        <a:off x="28100" y="3679007"/>
        <a:ext cx="8147609" cy="519439"/>
      </dsp:txXfrm>
    </dsp:sp>
    <dsp:sp modelId="{5FACDCCB-E5ED-4B4F-BE4B-B45A6DEFB119}">
      <dsp:nvSpPr>
        <dsp:cNvPr id="0" name=""/>
        <dsp:cNvSpPr/>
      </dsp:nvSpPr>
      <dsp:spPr>
        <a:xfrm>
          <a:off x="0" y="4226547"/>
          <a:ext cx="8203809" cy="846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4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400" kern="1200" dirty="0"/>
            <a:t>Ανεπάρκεια 21- </a:t>
          </a:r>
          <a:r>
            <a:rPr lang="el-GR" sz="2400" kern="1200" dirty="0" err="1"/>
            <a:t>Υδροξυλάσης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Testicular DSD</a:t>
          </a:r>
        </a:p>
      </dsp:txBody>
      <dsp:txXfrm>
        <a:off x="0" y="4226547"/>
        <a:ext cx="8203809" cy="846147"/>
      </dsp:txXfrm>
    </dsp:sp>
    <dsp:sp modelId="{2FE00DFE-AB5F-4BF5-A2D4-26981FBC5355}">
      <dsp:nvSpPr>
        <dsp:cNvPr id="0" name=""/>
        <dsp:cNvSpPr/>
      </dsp:nvSpPr>
      <dsp:spPr>
        <a:xfrm>
          <a:off x="0" y="507269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Sex chromosome DSD</a:t>
          </a:r>
        </a:p>
      </dsp:txBody>
      <dsp:txXfrm>
        <a:off x="28100" y="5100795"/>
        <a:ext cx="8147609" cy="519439"/>
      </dsp:txXfrm>
    </dsp:sp>
    <dsp:sp modelId="{1AE80635-808B-4C13-8D29-451BC5885D76}">
      <dsp:nvSpPr>
        <dsp:cNvPr id="0" name=""/>
        <dsp:cNvSpPr/>
      </dsp:nvSpPr>
      <dsp:spPr>
        <a:xfrm>
          <a:off x="0" y="5665615"/>
          <a:ext cx="820380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Ovotesticular</a:t>
          </a:r>
          <a:r>
            <a:rPr lang="en-US" sz="2400" b="1" kern="1200" dirty="0"/>
            <a:t> DSD</a:t>
          </a:r>
        </a:p>
      </dsp:txBody>
      <dsp:txXfrm>
        <a:off x="28100" y="5693715"/>
        <a:ext cx="8147609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9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#10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698F3-721A-0548-A5D5-24C919AE3ACF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0251F-324B-244B-8773-75CE40882829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7550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5972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0018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Δυσχεδές</a:t>
            </a:r>
            <a:r>
              <a:rPr lang="el-GR" dirty="0"/>
              <a:t> όσχεο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διαγνωστική προσέγγιση του DSD περιλαμβάνει όπως βλέπουμε σε αυτόν τον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αλγόριρθμο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μετρήσεις ορμονών, απεικόνιση,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κυτταρογενετικές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μοριακές μελέτες. </a:t>
            </a:r>
          </a:p>
          <a:p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απεικονιση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κυρίως γίνεται με το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Υπερηχογράφημα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αλλα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μπορει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να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βοηθησει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η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κυστεοουρηθρογραφία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κα η μαγνητική τομογραφία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0251F-324B-244B-8773-75CE4088282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Δεκάδες γονίδια, όπως AR, NR5A1, MAP3K1, SRD5A2, κ.λπ.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φαινεται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να εμπλέκονται, όμως μέχρι σήμερα, στα ¾ των περιπτώσεων, τα ακριβή αίτια παραμένουν άγνωστα, υποδηλώνοντας ότι εμπλέκονται και άλλα γονίδια που δεν έχουν ακόμη ανακαλυφθεί.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Οι </a:t>
            </a:r>
            <a:r>
              <a:rPr lang="el-GR" sz="1800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μεθοδοι</a:t>
            </a:r>
            <a:r>
              <a:rPr lang="el-GR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NGS </a:t>
            </a:r>
            <a:r>
              <a:rPr lang="el-GR" sz="1800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αποτελουν</a:t>
            </a:r>
            <a:r>
              <a:rPr lang="el-GR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το </a:t>
            </a:r>
            <a:r>
              <a:rPr lang="el-GR" sz="1800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μελλον</a:t>
            </a:r>
            <a:r>
              <a:rPr lang="el-GR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της </a:t>
            </a:r>
            <a:r>
              <a:rPr lang="el-GR" sz="1800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διαγνωσης</a:t>
            </a:r>
            <a:r>
              <a:rPr lang="el-GR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καθως</a:t>
            </a:r>
            <a:endParaRPr lang="el-GR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0251F-324B-244B-8773-75CE4088282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25eff180b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7" name="Google Shape;2067;g25eff180b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Όλα τα προηγούμενα συμβάλλουν και στον προσδιορισμό του φύλου ανατροφής του παιδιού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25% των ατόμων </a:t>
            </a:r>
            <a:r>
              <a:rPr lang="el-GR" dirty="0" err="1"/>
              <a:t>αυτων</a:t>
            </a:r>
            <a:r>
              <a:rPr lang="el-GR" dirty="0"/>
              <a:t> Εμφανίζουν δυσφορία φύλου </a:t>
            </a:r>
            <a:r>
              <a:rPr lang="el-GR" dirty="0" err="1"/>
              <a:t>δηλαδη</a:t>
            </a:r>
            <a:r>
              <a:rPr lang="el-GR" dirty="0"/>
              <a:t> είναι </a:t>
            </a:r>
            <a:r>
              <a:rPr lang="el-GR" dirty="0" err="1"/>
              <a:t>δυσαρεστημενα</a:t>
            </a:r>
            <a:r>
              <a:rPr lang="el-GR" dirty="0"/>
              <a:t> </a:t>
            </a:r>
            <a:r>
              <a:rPr lang="el-GR" dirty="0" err="1"/>
              <a:t>ανεξαρτητα</a:t>
            </a:r>
            <a:r>
              <a:rPr lang="el-GR" dirty="0"/>
              <a:t> από το </a:t>
            </a:r>
            <a:r>
              <a:rPr lang="el-GR" dirty="0" err="1"/>
              <a:t>φυλο</a:t>
            </a:r>
            <a:r>
              <a:rPr lang="el-GR" dirty="0"/>
              <a:t> </a:t>
            </a:r>
            <a:r>
              <a:rPr lang="el-GR" dirty="0" err="1"/>
              <a:t>ανατροφης</a:t>
            </a:r>
            <a:r>
              <a:rPr lang="el-GR" dirty="0"/>
              <a:t> που </a:t>
            </a:r>
            <a:r>
              <a:rPr lang="el-GR" dirty="0" err="1"/>
              <a:t>επιλεχθηκε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προστίθενται 5–10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οξικής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μεδροξυπρογεστερόνης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για να προκληθεί έμμηνος ρύση.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χρήση του τοπικού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τζελ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DHT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διυδροτεστοστερονης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για την αύξηση του μεγέθους του πέους με το πλεονέκτημα ότι δεν προκαλεί γυναικομαστία, προάγει την ταχύτερη αύξηση και δεν έχει καμία επίδραση στην ωρίμανση των οστών.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0251F-324B-244B-8773-75CE4088282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sz="1800" dirty="0"/>
              <a:t>Το γονίδιο WT1 παράγει μια πρωτεΐνη «παράγοντα μεταγραφής.» −KTS που ενεργοποιεί και «απενεργοποιεί» άλλα γονίδια που ρυθμίζουν τον τρόπο με τον οποίο αναπτύσσονται τα κύτταρα που αποτελούν το ουρογεννητικό σύστημα.</a:t>
            </a:r>
            <a:endParaRPr lang="el-G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Συνήθως προκαλείται από σημειακές μεταλλάξεις που επηρεάζουν τις θέσεις ματίσματος στο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ιντρόνιο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 του γονιδίου WT1. πχ όπως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βλεπουμε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εδώ Στη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θεση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+4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l-GR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-Η νεφροπάθεια είναι το χαρακτηριστικό γνώρισμα της νόσου. Αναπτύσσεται κατά την παιδική ηλικία και παρουσιάζεται ως επίμονη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πρωτεϊνουρία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στη συνέχεια ως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Κορτικοανθεκτικό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νεφρωσικό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σύνδρομο (SRNS) με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υπολευκωματιναιμία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οίδημα και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υπερλιπιδαιμία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και εξελίσσεται βραδέως σε νεφρική νόσο τελικού σταδίου (ESRD) στη δεύτερη ή τρίτη δεκαετία της ζωής.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0251F-324B-244B-8773-75CE40882829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077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D588-F880-F647-B7F6-EFD591706CA0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1D44-E8CD-A848-9E46-D9403981BF28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2A3C-6D5F-F747-9084-F60A2E38C531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5C732-D3B9-DA42-ABF9-A15791918A2C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CE80-9430-494D-8619-FA48AEE299E1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35C5-7BC0-6948-BAAE-A3EC5FEE915C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D270-71AC-DF41-8260-146C22C382CB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93962-1E27-CC44-BA52-EEE3D1AD4986}" type="datetime1">
              <a:rPr lang="el-GR" smtClean="0"/>
              <a:t>29/9/2023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5665-4142-5541-B12E-B40BF84F07A7}" type="datetime1">
              <a:rPr lang="el-GR" smtClean="0"/>
              <a:t>29/9/2023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D0087-7E42-CF4A-A961-8A39210E1727}" type="datetime1">
              <a:rPr lang="el-GR" smtClean="0"/>
              <a:t>29/9/2023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E542-1229-0441-A269-42A8D7FE01D1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F79F-892D-2D42-84CF-41AAFB206136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9FFB-3C31-BB47-BACA-BFD92066CF5D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92913-B01A-8B4D-ABF0-F087F8A3CADE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D8E7-C8A3-494D-96E8-9A31969588D0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828233" y="1574133"/>
            <a:ext cx="54128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28233" y="5021700"/>
            <a:ext cx="5412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198963" y="17"/>
            <a:ext cx="1993044" cy="2374535"/>
            <a:chOff x="2170900" y="3347000"/>
            <a:chExt cx="753875" cy="898175"/>
          </a:xfrm>
        </p:grpSpPr>
        <p:sp>
          <p:nvSpPr>
            <p:cNvPr id="12" name="Google Shape;12;p2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900016">
            <a:off x="11113057" y="5691136"/>
            <a:ext cx="929208" cy="961761"/>
            <a:chOff x="4816100" y="2420500"/>
            <a:chExt cx="415325" cy="429875"/>
          </a:xfrm>
        </p:grpSpPr>
        <p:sp>
          <p:nvSpPr>
            <p:cNvPr id="22" name="Google Shape;22;p2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362118" y="3716369"/>
            <a:ext cx="431079" cy="428505"/>
            <a:chOff x="5303950" y="2812875"/>
            <a:chExt cx="192675" cy="191525"/>
          </a:xfrm>
        </p:grpSpPr>
        <p:sp>
          <p:nvSpPr>
            <p:cNvPr id="30" name="Google Shape;30;p2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068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3972217" y="3398651"/>
            <a:ext cx="7268800" cy="13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3972217" y="4708851"/>
            <a:ext cx="72688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6749017" y="1569156"/>
            <a:ext cx="1715200" cy="1679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41" name="Google Shape;41;p3"/>
          <p:cNvGrpSpPr/>
          <p:nvPr/>
        </p:nvGrpSpPr>
        <p:grpSpPr>
          <a:xfrm rot="10800000">
            <a:off x="-6" y="17"/>
            <a:ext cx="1993044" cy="2374535"/>
            <a:chOff x="2170900" y="3347000"/>
            <a:chExt cx="753875" cy="898175"/>
          </a:xfrm>
        </p:grpSpPr>
        <p:sp>
          <p:nvSpPr>
            <p:cNvPr id="42" name="Google Shape;42;p3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3"/>
          <p:cNvGrpSpPr/>
          <p:nvPr/>
        </p:nvGrpSpPr>
        <p:grpSpPr>
          <a:xfrm flipH="1">
            <a:off x="3093330" y="5852336"/>
            <a:ext cx="431079" cy="428505"/>
            <a:chOff x="5303950" y="2812875"/>
            <a:chExt cx="192675" cy="191525"/>
          </a:xfrm>
        </p:grpSpPr>
        <p:sp>
          <p:nvSpPr>
            <p:cNvPr id="52" name="Google Shape;52;p3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3"/>
          <p:cNvGrpSpPr/>
          <p:nvPr/>
        </p:nvGrpSpPr>
        <p:grpSpPr>
          <a:xfrm flipH="1">
            <a:off x="10894894" y="5774210"/>
            <a:ext cx="692287" cy="716729"/>
            <a:chOff x="5483250" y="2213600"/>
            <a:chExt cx="309425" cy="320350"/>
          </a:xfrm>
        </p:grpSpPr>
        <p:sp>
          <p:nvSpPr>
            <p:cNvPr id="60" name="Google Shape;60;p3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4204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955467" y="2303300"/>
            <a:ext cx="4389600" cy="2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●"/>
              <a:defRPr sz="213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27A"/>
              </a:buClr>
              <a:buSzPts val="1400"/>
              <a:buFont typeface="Montserrat Medium"/>
              <a:buChar char="■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 flipH="1">
            <a:off x="11190666" y="15"/>
            <a:ext cx="1038380" cy="1506204"/>
            <a:chOff x="1808975" y="1423950"/>
            <a:chExt cx="455350" cy="660500"/>
          </a:xfrm>
        </p:grpSpPr>
        <p:sp>
          <p:nvSpPr>
            <p:cNvPr id="71" name="Google Shape;71;p4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-7" y="15"/>
            <a:ext cx="1302736" cy="1506204"/>
            <a:chOff x="2276800" y="1423950"/>
            <a:chExt cx="571275" cy="660500"/>
          </a:xfrm>
        </p:grpSpPr>
        <p:sp>
          <p:nvSpPr>
            <p:cNvPr id="76" name="Google Shape;76;p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6792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8705529" y="3872768"/>
            <a:ext cx="2109200" cy="1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1369693" y="3872765"/>
            <a:ext cx="2109200" cy="1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8705527" y="3077500"/>
            <a:ext cx="2109200" cy="9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1369493" y="3077500"/>
            <a:ext cx="2109200" cy="9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>
            <a:spLocks noGrp="1"/>
          </p:cNvSpPr>
          <p:nvPr>
            <p:ph type="pic" idx="5"/>
          </p:nvPr>
        </p:nvSpPr>
        <p:spPr>
          <a:xfrm>
            <a:off x="4023217" y="1991840"/>
            <a:ext cx="4138000" cy="41380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sp>
      <p:grpSp>
        <p:nvGrpSpPr>
          <p:cNvPr id="88" name="Google Shape;88;p5"/>
          <p:cNvGrpSpPr/>
          <p:nvPr/>
        </p:nvGrpSpPr>
        <p:grpSpPr>
          <a:xfrm rot="-900016" flipH="1">
            <a:off x="210225" y="5554969"/>
            <a:ext cx="929208" cy="961761"/>
            <a:chOff x="4816100" y="2420500"/>
            <a:chExt cx="415325" cy="429875"/>
          </a:xfrm>
        </p:grpSpPr>
        <p:sp>
          <p:nvSpPr>
            <p:cNvPr id="89" name="Google Shape;89;p5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5"/>
          <p:cNvGrpSpPr/>
          <p:nvPr/>
        </p:nvGrpSpPr>
        <p:grpSpPr>
          <a:xfrm flipH="1">
            <a:off x="11272727" y="5677493"/>
            <a:ext cx="692287" cy="716729"/>
            <a:chOff x="5483250" y="2213600"/>
            <a:chExt cx="309425" cy="320350"/>
          </a:xfrm>
        </p:grpSpPr>
        <p:sp>
          <p:nvSpPr>
            <p:cNvPr id="97" name="Google Shape;97;p5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4594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6"/>
          <p:cNvGrpSpPr/>
          <p:nvPr/>
        </p:nvGrpSpPr>
        <p:grpSpPr>
          <a:xfrm rot="1799990">
            <a:off x="400357" y="361050"/>
            <a:ext cx="692291" cy="716733"/>
            <a:chOff x="5483250" y="2213600"/>
            <a:chExt cx="309425" cy="320350"/>
          </a:xfrm>
        </p:grpSpPr>
        <p:sp>
          <p:nvSpPr>
            <p:cNvPr id="107" name="Google Shape;107;p6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6"/>
          <p:cNvGrpSpPr/>
          <p:nvPr/>
        </p:nvGrpSpPr>
        <p:grpSpPr>
          <a:xfrm>
            <a:off x="11453851" y="6132569"/>
            <a:ext cx="431079" cy="428505"/>
            <a:chOff x="5303950" y="2812875"/>
            <a:chExt cx="192675" cy="191525"/>
          </a:xfrm>
        </p:grpSpPr>
        <p:sp>
          <p:nvSpPr>
            <p:cNvPr id="115" name="Google Shape;115;p6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6"/>
          <p:cNvGrpSpPr/>
          <p:nvPr/>
        </p:nvGrpSpPr>
        <p:grpSpPr>
          <a:xfrm>
            <a:off x="-4" y="5379465"/>
            <a:ext cx="1302736" cy="1506204"/>
            <a:chOff x="2276800" y="1423950"/>
            <a:chExt cx="571275" cy="660500"/>
          </a:xfrm>
        </p:grpSpPr>
        <p:sp>
          <p:nvSpPr>
            <p:cNvPr id="123" name="Google Shape;123;p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4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subTitle" idx="1"/>
          </p:nvPr>
        </p:nvSpPr>
        <p:spPr>
          <a:xfrm>
            <a:off x="5610100" y="2665533"/>
            <a:ext cx="5306000" cy="2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>
            <a:spLocks noGrp="1"/>
          </p:cNvSpPr>
          <p:nvPr>
            <p:ph type="pic" idx="2"/>
          </p:nvPr>
        </p:nvSpPr>
        <p:spPr>
          <a:xfrm>
            <a:off x="1269900" y="2173467"/>
            <a:ext cx="3623600" cy="36236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sp>
      <p:grpSp>
        <p:nvGrpSpPr>
          <p:cNvPr id="132" name="Google Shape;132;p7"/>
          <p:cNvGrpSpPr/>
          <p:nvPr/>
        </p:nvGrpSpPr>
        <p:grpSpPr>
          <a:xfrm>
            <a:off x="-6" y="15"/>
            <a:ext cx="1038380" cy="1506204"/>
            <a:chOff x="1808975" y="1423950"/>
            <a:chExt cx="455350" cy="660500"/>
          </a:xfrm>
        </p:grpSpPr>
        <p:sp>
          <p:nvSpPr>
            <p:cNvPr id="133" name="Google Shape;133;p7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4744318" y="5993702"/>
            <a:ext cx="431079" cy="428505"/>
            <a:chOff x="5303950" y="2812875"/>
            <a:chExt cx="192675" cy="191525"/>
          </a:xfrm>
        </p:grpSpPr>
        <p:sp>
          <p:nvSpPr>
            <p:cNvPr id="138" name="Google Shape;138;p7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" name="Google Shape;145;p7"/>
          <p:cNvGrpSpPr/>
          <p:nvPr/>
        </p:nvGrpSpPr>
        <p:grpSpPr>
          <a:xfrm>
            <a:off x="10894895" y="5774210"/>
            <a:ext cx="692287" cy="716729"/>
            <a:chOff x="5483250" y="2213600"/>
            <a:chExt cx="309425" cy="320350"/>
          </a:xfrm>
        </p:grpSpPr>
        <p:sp>
          <p:nvSpPr>
            <p:cNvPr id="146" name="Google Shape;146;p7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539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3B01-BF64-4946-84F5-B61DBCECAF70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5184000" y="2019800"/>
            <a:ext cx="6057200" cy="2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5" name="Google Shape;155;p8"/>
          <p:cNvGrpSpPr/>
          <p:nvPr/>
        </p:nvGrpSpPr>
        <p:grpSpPr>
          <a:xfrm flipH="1">
            <a:off x="5184003" y="5638977"/>
            <a:ext cx="692287" cy="716729"/>
            <a:chOff x="5483250" y="2213600"/>
            <a:chExt cx="309425" cy="320350"/>
          </a:xfrm>
        </p:grpSpPr>
        <p:sp>
          <p:nvSpPr>
            <p:cNvPr id="156" name="Google Shape;156;p8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" name="Google Shape;163;p8"/>
          <p:cNvGrpSpPr/>
          <p:nvPr/>
        </p:nvGrpSpPr>
        <p:grpSpPr>
          <a:xfrm flipH="1">
            <a:off x="635973" y="538869"/>
            <a:ext cx="431079" cy="428505"/>
            <a:chOff x="5303950" y="2812875"/>
            <a:chExt cx="192675" cy="191525"/>
          </a:xfrm>
        </p:grpSpPr>
        <p:sp>
          <p:nvSpPr>
            <p:cNvPr id="164" name="Google Shape;164;p8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2752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2872300" y="2003967"/>
            <a:ext cx="6447600" cy="11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ubTitle" idx="1"/>
          </p:nvPr>
        </p:nvSpPr>
        <p:spPr>
          <a:xfrm>
            <a:off x="2872300" y="3251233"/>
            <a:ext cx="6447600" cy="1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9"/>
          <p:cNvGrpSpPr/>
          <p:nvPr/>
        </p:nvGrpSpPr>
        <p:grpSpPr>
          <a:xfrm rot="-5400000">
            <a:off x="190739" y="4674210"/>
            <a:ext cx="1993044" cy="2374535"/>
            <a:chOff x="2170900" y="3347000"/>
            <a:chExt cx="753875" cy="898175"/>
          </a:xfrm>
        </p:grpSpPr>
        <p:sp>
          <p:nvSpPr>
            <p:cNvPr id="175" name="Google Shape;175;p9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9"/>
          <p:cNvGrpSpPr/>
          <p:nvPr/>
        </p:nvGrpSpPr>
        <p:grpSpPr>
          <a:xfrm>
            <a:off x="10198963" y="17"/>
            <a:ext cx="1993044" cy="2374535"/>
            <a:chOff x="2170900" y="3347000"/>
            <a:chExt cx="753875" cy="898175"/>
          </a:xfrm>
        </p:grpSpPr>
        <p:sp>
          <p:nvSpPr>
            <p:cNvPr id="185" name="Google Shape;185;p9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9"/>
          <p:cNvGrpSpPr/>
          <p:nvPr/>
        </p:nvGrpSpPr>
        <p:grpSpPr>
          <a:xfrm rot="-900016" flipH="1">
            <a:off x="4458868" y="312536"/>
            <a:ext cx="929208" cy="961761"/>
            <a:chOff x="4816100" y="2420500"/>
            <a:chExt cx="415325" cy="429875"/>
          </a:xfrm>
        </p:grpSpPr>
        <p:sp>
          <p:nvSpPr>
            <p:cNvPr id="195" name="Google Shape;195;p9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" name="Google Shape;202;p9"/>
          <p:cNvGrpSpPr/>
          <p:nvPr/>
        </p:nvGrpSpPr>
        <p:grpSpPr>
          <a:xfrm flipH="1">
            <a:off x="650039" y="858569"/>
            <a:ext cx="431079" cy="428505"/>
            <a:chOff x="5303950" y="2812875"/>
            <a:chExt cx="192675" cy="191525"/>
          </a:xfrm>
        </p:grpSpPr>
        <p:sp>
          <p:nvSpPr>
            <p:cNvPr id="203" name="Google Shape;203;p9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9"/>
          <p:cNvGrpSpPr/>
          <p:nvPr/>
        </p:nvGrpSpPr>
        <p:grpSpPr>
          <a:xfrm flipH="1">
            <a:off x="6656270" y="5774210"/>
            <a:ext cx="692287" cy="716729"/>
            <a:chOff x="5483250" y="2213600"/>
            <a:chExt cx="309425" cy="320350"/>
          </a:xfrm>
        </p:grpSpPr>
        <p:sp>
          <p:nvSpPr>
            <p:cNvPr id="211" name="Google Shape;211;p9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9"/>
          <p:cNvGrpSpPr/>
          <p:nvPr/>
        </p:nvGrpSpPr>
        <p:grpSpPr>
          <a:xfrm flipH="1">
            <a:off x="11153627" y="5351782"/>
            <a:ext cx="1038380" cy="1506204"/>
            <a:chOff x="1808975" y="1423950"/>
            <a:chExt cx="455350" cy="660500"/>
          </a:xfrm>
        </p:grpSpPr>
        <p:sp>
          <p:nvSpPr>
            <p:cNvPr id="219" name="Google Shape;219;p9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8125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5136000" cy="16728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79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81248"/>
            <a:ext cx="8768000" cy="1759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335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28" name="Google Shape;228;p11"/>
          <p:cNvSpPr txBox="1">
            <a:spLocks noGrp="1"/>
          </p:cNvSpPr>
          <p:nvPr>
            <p:ph type="subTitle" idx="1"/>
          </p:nvPr>
        </p:nvSpPr>
        <p:spPr>
          <a:xfrm>
            <a:off x="1712000" y="411394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grpSp>
        <p:nvGrpSpPr>
          <p:cNvPr id="229" name="Google Shape;229;p11"/>
          <p:cNvGrpSpPr/>
          <p:nvPr/>
        </p:nvGrpSpPr>
        <p:grpSpPr>
          <a:xfrm rot="900016">
            <a:off x="6803924" y="312536"/>
            <a:ext cx="929208" cy="961761"/>
            <a:chOff x="4816100" y="2420500"/>
            <a:chExt cx="415325" cy="429875"/>
          </a:xfrm>
        </p:grpSpPr>
        <p:sp>
          <p:nvSpPr>
            <p:cNvPr id="230" name="Google Shape;230;p11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" name="Google Shape;237;p11"/>
          <p:cNvGrpSpPr/>
          <p:nvPr/>
        </p:nvGrpSpPr>
        <p:grpSpPr>
          <a:xfrm>
            <a:off x="11110885" y="858569"/>
            <a:ext cx="431079" cy="428505"/>
            <a:chOff x="5303950" y="2812875"/>
            <a:chExt cx="192675" cy="191525"/>
          </a:xfrm>
        </p:grpSpPr>
        <p:sp>
          <p:nvSpPr>
            <p:cNvPr id="238" name="Google Shape;238;p11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11"/>
          <p:cNvGrpSpPr/>
          <p:nvPr/>
        </p:nvGrpSpPr>
        <p:grpSpPr>
          <a:xfrm>
            <a:off x="4843446" y="5774210"/>
            <a:ext cx="692287" cy="716729"/>
            <a:chOff x="5483250" y="2213600"/>
            <a:chExt cx="309425" cy="320350"/>
          </a:xfrm>
        </p:grpSpPr>
        <p:sp>
          <p:nvSpPr>
            <p:cNvPr id="246" name="Google Shape;246;p11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3" name="Google Shape;253;p11"/>
          <p:cNvGrpSpPr/>
          <p:nvPr/>
        </p:nvGrpSpPr>
        <p:grpSpPr>
          <a:xfrm>
            <a:off x="-6" y="5351782"/>
            <a:ext cx="1038380" cy="1506204"/>
            <a:chOff x="1808975" y="1423950"/>
            <a:chExt cx="455350" cy="660500"/>
          </a:xfrm>
        </p:grpSpPr>
        <p:sp>
          <p:nvSpPr>
            <p:cNvPr id="254" name="Google Shape;254;p11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6225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21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>
            <a:spLocks noGrp="1"/>
          </p:cNvSpPr>
          <p:nvPr>
            <p:ph type="subTitle" idx="1"/>
          </p:nvPr>
        </p:nvSpPr>
        <p:spPr>
          <a:xfrm>
            <a:off x="2766172" y="2516768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hasCustomPrompt="1"/>
          </p:nvPr>
        </p:nvSpPr>
        <p:spPr>
          <a:xfrm>
            <a:off x="1651352" y="2182239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2"/>
          </p:nvPr>
        </p:nvSpPr>
        <p:spPr>
          <a:xfrm>
            <a:off x="2766172" y="2175692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3"/>
          </p:nvPr>
        </p:nvSpPr>
        <p:spPr>
          <a:xfrm>
            <a:off x="7757271" y="2516768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4" hasCustomPrompt="1"/>
          </p:nvPr>
        </p:nvSpPr>
        <p:spPr>
          <a:xfrm>
            <a:off x="6642452" y="2182239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5"/>
          </p:nvPr>
        </p:nvSpPr>
        <p:spPr>
          <a:xfrm>
            <a:off x="7757269" y="2175692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6"/>
          </p:nvPr>
        </p:nvSpPr>
        <p:spPr>
          <a:xfrm>
            <a:off x="2766172" y="3939584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35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7" hasCustomPrompt="1"/>
          </p:nvPr>
        </p:nvSpPr>
        <p:spPr>
          <a:xfrm>
            <a:off x="1651352" y="3605056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8"/>
          </p:nvPr>
        </p:nvSpPr>
        <p:spPr>
          <a:xfrm>
            <a:off x="2766172" y="3598504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9"/>
          </p:nvPr>
        </p:nvSpPr>
        <p:spPr>
          <a:xfrm>
            <a:off x="7757271" y="3939585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2452" y="3605056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14"/>
          </p:nvPr>
        </p:nvSpPr>
        <p:spPr>
          <a:xfrm>
            <a:off x="7757269" y="3598505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15"/>
          </p:nvPr>
        </p:nvSpPr>
        <p:spPr>
          <a:xfrm>
            <a:off x="2766172" y="5368967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16" hasCustomPrompt="1"/>
          </p:nvPr>
        </p:nvSpPr>
        <p:spPr>
          <a:xfrm>
            <a:off x="1651352" y="5034439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17"/>
          </p:nvPr>
        </p:nvSpPr>
        <p:spPr>
          <a:xfrm>
            <a:off x="2766172" y="5027881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8"/>
          </p:nvPr>
        </p:nvSpPr>
        <p:spPr>
          <a:xfrm>
            <a:off x="7757271" y="5368969"/>
            <a:ext cx="30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9" hasCustomPrompt="1"/>
          </p:nvPr>
        </p:nvSpPr>
        <p:spPr>
          <a:xfrm>
            <a:off x="6642452" y="5034439"/>
            <a:ext cx="1114800" cy="109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20"/>
          </p:nvPr>
        </p:nvSpPr>
        <p:spPr>
          <a:xfrm>
            <a:off x="7757269" y="5027884"/>
            <a:ext cx="3016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21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13"/>
          <p:cNvGrpSpPr/>
          <p:nvPr/>
        </p:nvGrpSpPr>
        <p:grpSpPr>
          <a:xfrm>
            <a:off x="11407985" y="1482936"/>
            <a:ext cx="431079" cy="428505"/>
            <a:chOff x="5303950" y="2812875"/>
            <a:chExt cx="192675" cy="191525"/>
          </a:xfrm>
        </p:grpSpPr>
        <p:sp>
          <p:nvSpPr>
            <p:cNvPr id="280" name="Google Shape;280;p13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11154913" y="5846844"/>
            <a:ext cx="692287" cy="716729"/>
            <a:chOff x="5483250" y="2213600"/>
            <a:chExt cx="309425" cy="320350"/>
          </a:xfrm>
        </p:grpSpPr>
        <p:sp>
          <p:nvSpPr>
            <p:cNvPr id="288" name="Google Shape;288;p13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13"/>
          <p:cNvGrpSpPr/>
          <p:nvPr/>
        </p:nvGrpSpPr>
        <p:grpSpPr>
          <a:xfrm>
            <a:off x="-6" y="5351782"/>
            <a:ext cx="1038380" cy="1506204"/>
            <a:chOff x="1808975" y="1423950"/>
            <a:chExt cx="455350" cy="660500"/>
          </a:xfrm>
        </p:grpSpPr>
        <p:sp>
          <p:nvSpPr>
            <p:cNvPr id="296" name="Google Shape;296;p13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2416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"/>
          <p:cNvSpPr txBox="1">
            <a:spLocks noGrp="1"/>
          </p:cNvSpPr>
          <p:nvPr>
            <p:ph type="title"/>
          </p:nvPr>
        </p:nvSpPr>
        <p:spPr>
          <a:xfrm>
            <a:off x="958697" y="4093633"/>
            <a:ext cx="7983600" cy="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subTitle" idx="1"/>
          </p:nvPr>
        </p:nvSpPr>
        <p:spPr>
          <a:xfrm>
            <a:off x="960113" y="1982351"/>
            <a:ext cx="7983600" cy="2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303" name="Google Shape;303;p14"/>
          <p:cNvGrpSpPr/>
          <p:nvPr/>
        </p:nvGrpSpPr>
        <p:grpSpPr>
          <a:xfrm rot="10800000" flipH="1">
            <a:off x="10198963" y="17"/>
            <a:ext cx="1993044" cy="2374535"/>
            <a:chOff x="2170900" y="3347000"/>
            <a:chExt cx="753875" cy="898175"/>
          </a:xfrm>
        </p:grpSpPr>
        <p:sp>
          <p:nvSpPr>
            <p:cNvPr id="304" name="Google Shape;304;p14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" name="Google Shape;313;p14"/>
          <p:cNvGrpSpPr/>
          <p:nvPr/>
        </p:nvGrpSpPr>
        <p:grpSpPr>
          <a:xfrm>
            <a:off x="9838054" y="5379465"/>
            <a:ext cx="2369564" cy="1506204"/>
            <a:chOff x="1808975" y="1423950"/>
            <a:chExt cx="1039100" cy="660500"/>
          </a:xfrm>
        </p:grpSpPr>
        <p:sp>
          <p:nvSpPr>
            <p:cNvPr id="314" name="Google Shape;314;p14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14"/>
          <p:cNvGrpSpPr/>
          <p:nvPr/>
        </p:nvGrpSpPr>
        <p:grpSpPr>
          <a:xfrm>
            <a:off x="735427" y="660035"/>
            <a:ext cx="431079" cy="428505"/>
            <a:chOff x="5303950" y="2812875"/>
            <a:chExt cx="192675" cy="191525"/>
          </a:xfrm>
        </p:grpSpPr>
        <p:sp>
          <p:nvSpPr>
            <p:cNvPr id="324" name="Google Shape;324;p14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14"/>
          <p:cNvGrpSpPr/>
          <p:nvPr/>
        </p:nvGrpSpPr>
        <p:grpSpPr>
          <a:xfrm>
            <a:off x="2504755" y="5774210"/>
            <a:ext cx="692287" cy="716729"/>
            <a:chOff x="5483250" y="2213600"/>
            <a:chExt cx="309425" cy="320350"/>
          </a:xfrm>
        </p:grpSpPr>
        <p:sp>
          <p:nvSpPr>
            <p:cNvPr id="332" name="Google Shape;332;p14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3184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2461584" y="3398651"/>
            <a:ext cx="7268800" cy="13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1"/>
          </p:nvPr>
        </p:nvSpPr>
        <p:spPr>
          <a:xfrm>
            <a:off x="2461584" y="4708851"/>
            <a:ext cx="72688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2" hasCustomPrompt="1"/>
          </p:nvPr>
        </p:nvSpPr>
        <p:spPr>
          <a:xfrm>
            <a:off x="5156533" y="1569167"/>
            <a:ext cx="1878800" cy="1679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343" name="Google Shape;343;p15"/>
          <p:cNvGrpSpPr/>
          <p:nvPr/>
        </p:nvGrpSpPr>
        <p:grpSpPr>
          <a:xfrm>
            <a:off x="10198963" y="17"/>
            <a:ext cx="1993044" cy="2374535"/>
            <a:chOff x="2170900" y="3347000"/>
            <a:chExt cx="753875" cy="898175"/>
          </a:xfrm>
        </p:grpSpPr>
        <p:sp>
          <p:nvSpPr>
            <p:cNvPr id="344" name="Google Shape;344;p15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15"/>
          <p:cNvGrpSpPr/>
          <p:nvPr/>
        </p:nvGrpSpPr>
        <p:grpSpPr>
          <a:xfrm rot="900016">
            <a:off x="10644591" y="5425302"/>
            <a:ext cx="929208" cy="961761"/>
            <a:chOff x="4816100" y="2420500"/>
            <a:chExt cx="415325" cy="429875"/>
          </a:xfrm>
        </p:grpSpPr>
        <p:sp>
          <p:nvSpPr>
            <p:cNvPr id="354" name="Google Shape;354;p15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15"/>
          <p:cNvGrpSpPr/>
          <p:nvPr/>
        </p:nvGrpSpPr>
        <p:grpSpPr>
          <a:xfrm>
            <a:off x="778746" y="5774210"/>
            <a:ext cx="692287" cy="716729"/>
            <a:chOff x="5483250" y="2213600"/>
            <a:chExt cx="309425" cy="320350"/>
          </a:xfrm>
        </p:grpSpPr>
        <p:sp>
          <p:nvSpPr>
            <p:cNvPr id="362" name="Google Shape;362;p15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9" name="Google Shape;369;p15"/>
          <p:cNvGrpSpPr/>
          <p:nvPr/>
        </p:nvGrpSpPr>
        <p:grpSpPr>
          <a:xfrm>
            <a:off x="-6" y="15"/>
            <a:ext cx="2369564" cy="1506204"/>
            <a:chOff x="1808975" y="1423950"/>
            <a:chExt cx="1039100" cy="660500"/>
          </a:xfrm>
        </p:grpSpPr>
        <p:sp>
          <p:nvSpPr>
            <p:cNvPr id="370" name="Google Shape;370;p15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15"/>
          <p:cNvGrpSpPr/>
          <p:nvPr/>
        </p:nvGrpSpPr>
        <p:grpSpPr>
          <a:xfrm>
            <a:off x="11362118" y="3716369"/>
            <a:ext cx="431079" cy="428505"/>
            <a:chOff x="5303950" y="2812875"/>
            <a:chExt cx="192675" cy="191525"/>
          </a:xfrm>
        </p:grpSpPr>
        <p:sp>
          <p:nvSpPr>
            <p:cNvPr id="380" name="Google Shape;380;p15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7" name="Google Shape;387;p15"/>
          <p:cNvGrpSpPr/>
          <p:nvPr/>
        </p:nvGrpSpPr>
        <p:grpSpPr>
          <a:xfrm rot="-5400201" flipH="1">
            <a:off x="5611333" y="5582874"/>
            <a:ext cx="1038380" cy="1506204"/>
            <a:chOff x="1808975" y="1423950"/>
            <a:chExt cx="455350" cy="660500"/>
          </a:xfrm>
        </p:grpSpPr>
        <p:sp>
          <p:nvSpPr>
            <p:cNvPr id="388" name="Google Shape;388;p15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" name="Google Shape;392;p15"/>
          <p:cNvGrpSpPr/>
          <p:nvPr/>
        </p:nvGrpSpPr>
        <p:grpSpPr>
          <a:xfrm rot="5400000">
            <a:off x="670573" y="4784637"/>
            <a:ext cx="431079" cy="428505"/>
            <a:chOff x="5303950" y="2812875"/>
            <a:chExt cx="192675" cy="191525"/>
          </a:xfrm>
        </p:grpSpPr>
        <p:sp>
          <p:nvSpPr>
            <p:cNvPr id="393" name="Google Shape;393;p15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7128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6"/>
          <p:cNvGrpSpPr/>
          <p:nvPr/>
        </p:nvGrpSpPr>
        <p:grpSpPr>
          <a:xfrm rot="5400201">
            <a:off x="101768" y="-101701"/>
            <a:ext cx="1302736" cy="1506204"/>
            <a:chOff x="2276800" y="1423950"/>
            <a:chExt cx="571275" cy="660500"/>
          </a:xfrm>
        </p:grpSpPr>
        <p:sp>
          <p:nvSpPr>
            <p:cNvPr id="403" name="Google Shape;403;p1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8" name="Google Shape;408;p16"/>
          <p:cNvGrpSpPr/>
          <p:nvPr/>
        </p:nvGrpSpPr>
        <p:grpSpPr>
          <a:xfrm flipH="1">
            <a:off x="11241021" y="3934610"/>
            <a:ext cx="692287" cy="716729"/>
            <a:chOff x="5483250" y="2213600"/>
            <a:chExt cx="309425" cy="320350"/>
          </a:xfrm>
        </p:grpSpPr>
        <p:sp>
          <p:nvSpPr>
            <p:cNvPr id="409" name="Google Shape;409;p16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6" name="Google Shape;416;p16"/>
          <p:cNvGrpSpPr/>
          <p:nvPr/>
        </p:nvGrpSpPr>
        <p:grpSpPr>
          <a:xfrm flipH="1">
            <a:off x="408658" y="6132569"/>
            <a:ext cx="431079" cy="428505"/>
            <a:chOff x="5303950" y="2812875"/>
            <a:chExt cx="192675" cy="191525"/>
          </a:xfrm>
        </p:grpSpPr>
        <p:sp>
          <p:nvSpPr>
            <p:cNvPr id="417" name="Google Shape;417;p16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8572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7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" y="15"/>
            <a:ext cx="1038380" cy="1506204"/>
            <a:chOff x="1808975" y="1423950"/>
            <a:chExt cx="455350" cy="660500"/>
          </a:xfrm>
        </p:grpSpPr>
        <p:sp>
          <p:nvSpPr>
            <p:cNvPr id="427" name="Google Shape;427;p17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17"/>
          <p:cNvGrpSpPr/>
          <p:nvPr/>
        </p:nvGrpSpPr>
        <p:grpSpPr>
          <a:xfrm>
            <a:off x="11446151" y="5918318"/>
            <a:ext cx="431079" cy="428505"/>
            <a:chOff x="5303950" y="2812875"/>
            <a:chExt cx="192675" cy="191525"/>
          </a:xfrm>
        </p:grpSpPr>
        <p:sp>
          <p:nvSpPr>
            <p:cNvPr id="432" name="Google Shape;432;p17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7"/>
          <p:cNvGrpSpPr/>
          <p:nvPr/>
        </p:nvGrpSpPr>
        <p:grpSpPr>
          <a:xfrm>
            <a:off x="407195" y="5774210"/>
            <a:ext cx="692287" cy="716729"/>
            <a:chOff x="5483250" y="2213600"/>
            <a:chExt cx="309425" cy="320350"/>
          </a:xfrm>
        </p:grpSpPr>
        <p:sp>
          <p:nvSpPr>
            <p:cNvPr id="440" name="Google Shape;440;p17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287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E279-BBCB-E849-9754-47F4E03911E7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8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9" name="Google Shape;449;p18"/>
          <p:cNvGrpSpPr/>
          <p:nvPr/>
        </p:nvGrpSpPr>
        <p:grpSpPr>
          <a:xfrm>
            <a:off x="11241046" y="5657544"/>
            <a:ext cx="692287" cy="716729"/>
            <a:chOff x="5483250" y="2213600"/>
            <a:chExt cx="309425" cy="320350"/>
          </a:xfrm>
        </p:grpSpPr>
        <p:sp>
          <p:nvSpPr>
            <p:cNvPr id="450" name="Google Shape;450;p18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8"/>
          <p:cNvGrpSpPr/>
          <p:nvPr/>
        </p:nvGrpSpPr>
        <p:grpSpPr>
          <a:xfrm>
            <a:off x="344985" y="5518669"/>
            <a:ext cx="431079" cy="428505"/>
            <a:chOff x="5303950" y="2812875"/>
            <a:chExt cx="192675" cy="191525"/>
          </a:xfrm>
        </p:grpSpPr>
        <p:sp>
          <p:nvSpPr>
            <p:cNvPr id="458" name="Google Shape;458;p18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2620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9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7" name="Google Shape;467;p19"/>
          <p:cNvGrpSpPr/>
          <p:nvPr/>
        </p:nvGrpSpPr>
        <p:grpSpPr>
          <a:xfrm rot="-900016" flipH="1">
            <a:off x="210225" y="5554969"/>
            <a:ext cx="929208" cy="961761"/>
            <a:chOff x="4816100" y="2420500"/>
            <a:chExt cx="415325" cy="429875"/>
          </a:xfrm>
        </p:grpSpPr>
        <p:sp>
          <p:nvSpPr>
            <p:cNvPr id="468" name="Google Shape;468;p19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9"/>
          <p:cNvGrpSpPr/>
          <p:nvPr/>
        </p:nvGrpSpPr>
        <p:grpSpPr>
          <a:xfrm flipH="1">
            <a:off x="11272727" y="5677493"/>
            <a:ext cx="692287" cy="716729"/>
            <a:chOff x="5483250" y="2213600"/>
            <a:chExt cx="309425" cy="320350"/>
          </a:xfrm>
        </p:grpSpPr>
        <p:sp>
          <p:nvSpPr>
            <p:cNvPr id="476" name="Google Shape;476;p19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9253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0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5" name="Google Shape;485;p20"/>
          <p:cNvGrpSpPr/>
          <p:nvPr/>
        </p:nvGrpSpPr>
        <p:grpSpPr>
          <a:xfrm flipH="1">
            <a:off x="11190666" y="15"/>
            <a:ext cx="1038380" cy="1506204"/>
            <a:chOff x="1808975" y="1423950"/>
            <a:chExt cx="455350" cy="660500"/>
          </a:xfrm>
        </p:grpSpPr>
        <p:sp>
          <p:nvSpPr>
            <p:cNvPr id="486" name="Google Shape;486;p20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0" name="Google Shape;490;p20"/>
          <p:cNvGrpSpPr/>
          <p:nvPr/>
        </p:nvGrpSpPr>
        <p:grpSpPr>
          <a:xfrm flipH="1">
            <a:off x="5868111" y="6132569"/>
            <a:ext cx="431079" cy="428505"/>
            <a:chOff x="5303950" y="2812875"/>
            <a:chExt cx="192675" cy="191525"/>
          </a:xfrm>
        </p:grpSpPr>
        <p:sp>
          <p:nvSpPr>
            <p:cNvPr id="491" name="Google Shape;491;p20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" name="Google Shape;498;p20"/>
          <p:cNvGrpSpPr/>
          <p:nvPr/>
        </p:nvGrpSpPr>
        <p:grpSpPr>
          <a:xfrm flipH="1">
            <a:off x="540258" y="5875810"/>
            <a:ext cx="692287" cy="716729"/>
            <a:chOff x="5483250" y="2213600"/>
            <a:chExt cx="309425" cy="320350"/>
          </a:xfrm>
        </p:grpSpPr>
        <p:sp>
          <p:nvSpPr>
            <p:cNvPr id="499" name="Google Shape;499;p20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" name="Google Shape;506;p20"/>
          <p:cNvGrpSpPr/>
          <p:nvPr/>
        </p:nvGrpSpPr>
        <p:grpSpPr>
          <a:xfrm rot="-900016" flipH="1">
            <a:off x="10852656" y="5665126"/>
            <a:ext cx="929208" cy="961761"/>
            <a:chOff x="4816100" y="2420500"/>
            <a:chExt cx="415325" cy="429875"/>
          </a:xfrm>
        </p:grpSpPr>
        <p:sp>
          <p:nvSpPr>
            <p:cNvPr id="507" name="Google Shape;507;p20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471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16" name="Google Shape;516;p21"/>
          <p:cNvGrpSpPr/>
          <p:nvPr/>
        </p:nvGrpSpPr>
        <p:grpSpPr>
          <a:xfrm rot="900016">
            <a:off x="10997500" y="5500636"/>
            <a:ext cx="929208" cy="961761"/>
            <a:chOff x="4816100" y="2420500"/>
            <a:chExt cx="415325" cy="429875"/>
          </a:xfrm>
        </p:grpSpPr>
        <p:sp>
          <p:nvSpPr>
            <p:cNvPr id="517" name="Google Shape;517;p21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" name="Google Shape;524;p21"/>
          <p:cNvGrpSpPr/>
          <p:nvPr/>
        </p:nvGrpSpPr>
        <p:grpSpPr>
          <a:xfrm>
            <a:off x="345022" y="5623160"/>
            <a:ext cx="692287" cy="716729"/>
            <a:chOff x="5483250" y="2213600"/>
            <a:chExt cx="309425" cy="320350"/>
          </a:xfrm>
        </p:grpSpPr>
        <p:sp>
          <p:nvSpPr>
            <p:cNvPr id="525" name="Google Shape;525;p21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2779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2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34" name="Google Shape;534;p22"/>
          <p:cNvGrpSpPr/>
          <p:nvPr/>
        </p:nvGrpSpPr>
        <p:grpSpPr>
          <a:xfrm>
            <a:off x="5525946" y="5872544"/>
            <a:ext cx="692287" cy="716729"/>
            <a:chOff x="5483250" y="2213600"/>
            <a:chExt cx="309425" cy="320350"/>
          </a:xfrm>
        </p:grpSpPr>
        <p:sp>
          <p:nvSpPr>
            <p:cNvPr id="535" name="Google Shape;535;p22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7121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3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4" name="Google Shape;544;p23"/>
          <p:cNvGrpSpPr/>
          <p:nvPr/>
        </p:nvGrpSpPr>
        <p:grpSpPr>
          <a:xfrm>
            <a:off x="11407985" y="1482936"/>
            <a:ext cx="431079" cy="428505"/>
            <a:chOff x="5303950" y="2812875"/>
            <a:chExt cx="192675" cy="191525"/>
          </a:xfrm>
        </p:grpSpPr>
        <p:sp>
          <p:nvSpPr>
            <p:cNvPr id="545" name="Google Shape;545;p23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23"/>
          <p:cNvGrpSpPr/>
          <p:nvPr/>
        </p:nvGrpSpPr>
        <p:grpSpPr>
          <a:xfrm>
            <a:off x="11154913" y="5846844"/>
            <a:ext cx="692287" cy="716729"/>
            <a:chOff x="5483250" y="2213600"/>
            <a:chExt cx="309425" cy="320350"/>
          </a:xfrm>
        </p:grpSpPr>
        <p:sp>
          <p:nvSpPr>
            <p:cNvPr id="553" name="Google Shape;553;p23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23"/>
          <p:cNvGrpSpPr/>
          <p:nvPr/>
        </p:nvGrpSpPr>
        <p:grpSpPr>
          <a:xfrm>
            <a:off x="-6" y="5351782"/>
            <a:ext cx="1038380" cy="1506204"/>
            <a:chOff x="1808975" y="1423950"/>
            <a:chExt cx="455350" cy="660500"/>
          </a:xfrm>
        </p:grpSpPr>
        <p:sp>
          <p:nvSpPr>
            <p:cNvPr id="561" name="Google Shape;561;p23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503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4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24"/>
          <p:cNvGrpSpPr/>
          <p:nvPr/>
        </p:nvGrpSpPr>
        <p:grpSpPr>
          <a:xfrm rot="5400201">
            <a:off x="101768" y="-101701"/>
            <a:ext cx="1302736" cy="1506204"/>
            <a:chOff x="2276800" y="1423950"/>
            <a:chExt cx="571275" cy="660500"/>
          </a:xfrm>
        </p:grpSpPr>
        <p:sp>
          <p:nvSpPr>
            <p:cNvPr id="568" name="Google Shape;568;p2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24"/>
          <p:cNvGrpSpPr/>
          <p:nvPr/>
        </p:nvGrpSpPr>
        <p:grpSpPr>
          <a:xfrm flipH="1">
            <a:off x="11188587" y="5788910"/>
            <a:ext cx="692287" cy="716729"/>
            <a:chOff x="5483250" y="2213600"/>
            <a:chExt cx="309425" cy="320350"/>
          </a:xfrm>
        </p:grpSpPr>
        <p:sp>
          <p:nvSpPr>
            <p:cNvPr id="574" name="Google Shape;574;p24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" name="Google Shape;581;p24"/>
          <p:cNvGrpSpPr/>
          <p:nvPr/>
        </p:nvGrpSpPr>
        <p:grpSpPr>
          <a:xfrm flipH="1">
            <a:off x="510258" y="5929369"/>
            <a:ext cx="431079" cy="428505"/>
            <a:chOff x="5303950" y="2812875"/>
            <a:chExt cx="192675" cy="191525"/>
          </a:xfrm>
        </p:grpSpPr>
        <p:sp>
          <p:nvSpPr>
            <p:cNvPr id="582" name="Google Shape;582;p24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8363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5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25"/>
          <p:cNvGrpSpPr/>
          <p:nvPr/>
        </p:nvGrpSpPr>
        <p:grpSpPr>
          <a:xfrm>
            <a:off x="-6" y="15"/>
            <a:ext cx="1038380" cy="1506204"/>
            <a:chOff x="1808975" y="1423950"/>
            <a:chExt cx="455350" cy="660500"/>
          </a:xfrm>
        </p:grpSpPr>
        <p:sp>
          <p:nvSpPr>
            <p:cNvPr id="592" name="Google Shape;592;p25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" name="Google Shape;596;p25"/>
          <p:cNvGrpSpPr/>
          <p:nvPr/>
        </p:nvGrpSpPr>
        <p:grpSpPr>
          <a:xfrm flipH="1">
            <a:off x="10926311" y="15"/>
            <a:ext cx="1302736" cy="1506204"/>
            <a:chOff x="2276800" y="1423950"/>
            <a:chExt cx="571275" cy="660500"/>
          </a:xfrm>
        </p:grpSpPr>
        <p:sp>
          <p:nvSpPr>
            <p:cNvPr id="597" name="Google Shape;597;p25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7844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6"/>
          <p:cNvSpPr txBox="1">
            <a:spLocks noGrp="1"/>
          </p:cNvSpPr>
          <p:nvPr>
            <p:ph type="title"/>
          </p:nvPr>
        </p:nvSpPr>
        <p:spPr>
          <a:xfrm>
            <a:off x="1182993" y="1198784"/>
            <a:ext cx="3814400" cy="28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6"/>
          <p:cNvSpPr txBox="1">
            <a:spLocks noGrp="1"/>
          </p:cNvSpPr>
          <p:nvPr>
            <p:ph type="subTitle" idx="1"/>
          </p:nvPr>
        </p:nvSpPr>
        <p:spPr>
          <a:xfrm>
            <a:off x="1181060" y="4105217"/>
            <a:ext cx="3818400" cy="1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6"/>
          <p:cNvSpPr>
            <a:spLocks noGrp="1"/>
          </p:cNvSpPr>
          <p:nvPr>
            <p:ph type="pic" idx="2"/>
          </p:nvPr>
        </p:nvSpPr>
        <p:spPr>
          <a:xfrm>
            <a:off x="5991888" y="920567"/>
            <a:ext cx="5016800" cy="50168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sp>
      <p:grpSp>
        <p:nvGrpSpPr>
          <p:cNvPr id="606" name="Google Shape;606;p26"/>
          <p:cNvGrpSpPr/>
          <p:nvPr/>
        </p:nvGrpSpPr>
        <p:grpSpPr>
          <a:xfrm flipH="1">
            <a:off x="11190666" y="15"/>
            <a:ext cx="1038380" cy="1506204"/>
            <a:chOff x="1808975" y="1423950"/>
            <a:chExt cx="455350" cy="660500"/>
          </a:xfrm>
        </p:grpSpPr>
        <p:sp>
          <p:nvSpPr>
            <p:cNvPr id="607" name="Google Shape;607;p26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26"/>
          <p:cNvGrpSpPr/>
          <p:nvPr/>
        </p:nvGrpSpPr>
        <p:grpSpPr>
          <a:xfrm flipH="1">
            <a:off x="435827" y="5918318"/>
            <a:ext cx="431079" cy="428505"/>
            <a:chOff x="5303950" y="2812875"/>
            <a:chExt cx="192675" cy="191525"/>
          </a:xfrm>
        </p:grpSpPr>
        <p:sp>
          <p:nvSpPr>
            <p:cNvPr id="612" name="Google Shape;612;p26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26"/>
          <p:cNvGrpSpPr/>
          <p:nvPr/>
        </p:nvGrpSpPr>
        <p:grpSpPr>
          <a:xfrm flipH="1">
            <a:off x="-7" y="15"/>
            <a:ext cx="1302736" cy="1506204"/>
            <a:chOff x="2276800" y="1423950"/>
            <a:chExt cx="571275" cy="660500"/>
          </a:xfrm>
        </p:grpSpPr>
        <p:sp>
          <p:nvSpPr>
            <p:cNvPr id="620" name="Google Shape;620;p2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6"/>
          <p:cNvGrpSpPr/>
          <p:nvPr/>
        </p:nvGrpSpPr>
        <p:grpSpPr>
          <a:xfrm flipH="1">
            <a:off x="11008691" y="5552977"/>
            <a:ext cx="692287" cy="716729"/>
            <a:chOff x="5483250" y="2213600"/>
            <a:chExt cx="309425" cy="320350"/>
          </a:xfrm>
        </p:grpSpPr>
        <p:sp>
          <p:nvSpPr>
            <p:cNvPr id="626" name="Google Shape;626;p26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033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7"/>
          <p:cNvSpPr txBox="1">
            <a:spLocks noGrp="1"/>
          </p:cNvSpPr>
          <p:nvPr>
            <p:ph type="title"/>
          </p:nvPr>
        </p:nvSpPr>
        <p:spPr>
          <a:xfrm>
            <a:off x="2271227" y="1910567"/>
            <a:ext cx="3479600" cy="16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7"/>
          <p:cNvSpPr txBox="1">
            <a:spLocks noGrp="1"/>
          </p:cNvSpPr>
          <p:nvPr>
            <p:ph type="subTitle" idx="1"/>
          </p:nvPr>
        </p:nvSpPr>
        <p:spPr>
          <a:xfrm>
            <a:off x="2271227" y="3417433"/>
            <a:ext cx="3479600" cy="15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6" name="Google Shape;636;p27"/>
          <p:cNvGrpSpPr/>
          <p:nvPr/>
        </p:nvGrpSpPr>
        <p:grpSpPr>
          <a:xfrm rot="5400000" flipH="1">
            <a:off x="10008218" y="-190757"/>
            <a:ext cx="1993044" cy="2374535"/>
            <a:chOff x="2170900" y="3347000"/>
            <a:chExt cx="753875" cy="898175"/>
          </a:xfrm>
        </p:grpSpPr>
        <p:sp>
          <p:nvSpPr>
            <p:cNvPr id="637" name="Google Shape;637;p27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6" name="Google Shape;646;p27"/>
          <p:cNvGrpSpPr/>
          <p:nvPr/>
        </p:nvGrpSpPr>
        <p:grpSpPr>
          <a:xfrm rot="10800000" flipH="1">
            <a:off x="-6" y="15"/>
            <a:ext cx="2369564" cy="1506204"/>
            <a:chOff x="1808975" y="1423950"/>
            <a:chExt cx="1039100" cy="660500"/>
          </a:xfrm>
        </p:grpSpPr>
        <p:sp>
          <p:nvSpPr>
            <p:cNvPr id="647" name="Google Shape;647;p27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7"/>
          <p:cNvGrpSpPr/>
          <p:nvPr/>
        </p:nvGrpSpPr>
        <p:grpSpPr>
          <a:xfrm rot="900016">
            <a:off x="10980791" y="5282369"/>
            <a:ext cx="929208" cy="961761"/>
            <a:chOff x="4816100" y="2420500"/>
            <a:chExt cx="415325" cy="429875"/>
          </a:xfrm>
        </p:grpSpPr>
        <p:sp>
          <p:nvSpPr>
            <p:cNvPr id="657" name="Google Shape;657;p27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27"/>
          <p:cNvGrpSpPr/>
          <p:nvPr/>
        </p:nvGrpSpPr>
        <p:grpSpPr>
          <a:xfrm>
            <a:off x="709979" y="5694510"/>
            <a:ext cx="692287" cy="716729"/>
            <a:chOff x="5483250" y="2213600"/>
            <a:chExt cx="309425" cy="320350"/>
          </a:xfrm>
        </p:grpSpPr>
        <p:sp>
          <p:nvSpPr>
            <p:cNvPr id="665" name="Google Shape;665;p27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27"/>
          <p:cNvGrpSpPr/>
          <p:nvPr/>
        </p:nvGrpSpPr>
        <p:grpSpPr>
          <a:xfrm>
            <a:off x="5506685" y="5694502"/>
            <a:ext cx="431079" cy="428505"/>
            <a:chOff x="5303950" y="2812875"/>
            <a:chExt cx="192675" cy="191525"/>
          </a:xfrm>
        </p:grpSpPr>
        <p:sp>
          <p:nvSpPr>
            <p:cNvPr id="673" name="Google Shape;673;p27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273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7E73-7180-B146-A8C9-CB3130C8A069}" type="datetime1">
              <a:rPr lang="el-GR" smtClean="0"/>
              <a:t>29/9/2023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8"/>
          <p:cNvSpPr txBox="1">
            <a:spLocks noGrp="1"/>
          </p:cNvSpPr>
          <p:nvPr>
            <p:ph type="title"/>
          </p:nvPr>
        </p:nvSpPr>
        <p:spPr>
          <a:xfrm>
            <a:off x="6846200" y="1910567"/>
            <a:ext cx="3479600" cy="16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28"/>
          <p:cNvSpPr txBox="1">
            <a:spLocks noGrp="1"/>
          </p:cNvSpPr>
          <p:nvPr>
            <p:ph type="subTitle" idx="1"/>
          </p:nvPr>
        </p:nvSpPr>
        <p:spPr>
          <a:xfrm>
            <a:off x="6846200" y="3417433"/>
            <a:ext cx="3479600" cy="15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3" name="Google Shape;683;p28"/>
          <p:cNvGrpSpPr/>
          <p:nvPr/>
        </p:nvGrpSpPr>
        <p:grpSpPr>
          <a:xfrm rot="10800000">
            <a:off x="-6" y="17"/>
            <a:ext cx="1993044" cy="2374535"/>
            <a:chOff x="2170900" y="3347000"/>
            <a:chExt cx="753875" cy="898175"/>
          </a:xfrm>
        </p:grpSpPr>
        <p:sp>
          <p:nvSpPr>
            <p:cNvPr id="684" name="Google Shape;684;p28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3" name="Google Shape;693;p28"/>
          <p:cNvGrpSpPr/>
          <p:nvPr/>
        </p:nvGrpSpPr>
        <p:grpSpPr>
          <a:xfrm flipH="1">
            <a:off x="9822445" y="15"/>
            <a:ext cx="2369564" cy="1506204"/>
            <a:chOff x="1808975" y="1423950"/>
            <a:chExt cx="1039100" cy="660500"/>
          </a:xfrm>
        </p:grpSpPr>
        <p:sp>
          <p:nvSpPr>
            <p:cNvPr id="694" name="Google Shape;694;p28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28"/>
          <p:cNvGrpSpPr/>
          <p:nvPr/>
        </p:nvGrpSpPr>
        <p:grpSpPr>
          <a:xfrm rot="-900016" flipH="1">
            <a:off x="317325" y="5426169"/>
            <a:ext cx="929208" cy="961761"/>
            <a:chOff x="4816100" y="2420500"/>
            <a:chExt cx="415325" cy="429875"/>
          </a:xfrm>
        </p:grpSpPr>
        <p:sp>
          <p:nvSpPr>
            <p:cNvPr id="704" name="Google Shape;704;p28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1" name="Google Shape;711;p28"/>
          <p:cNvGrpSpPr/>
          <p:nvPr/>
        </p:nvGrpSpPr>
        <p:grpSpPr>
          <a:xfrm flipH="1">
            <a:off x="6229530" y="5774202"/>
            <a:ext cx="431079" cy="428505"/>
            <a:chOff x="5303950" y="2812875"/>
            <a:chExt cx="192675" cy="191525"/>
          </a:xfrm>
        </p:grpSpPr>
        <p:sp>
          <p:nvSpPr>
            <p:cNvPr id="712" name="Google Shape;712;p28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9" name="Google Shape;719;p28"/>
          <p:cNvGrpSpPr/>
          <p:nvPr/>
        </p:nvGrpSpPr>
        <p:grpSpPr>
          <a:xfrm flipH="1">
            <a:off x="10894894" y="5774210"/>
            <a:ext cx="692287" cy="716729"/>
            <a:chOff x="5483250" y="2213600"/>
            <a:chExt cx="309425" cy="320350"/>
          </a:xfrm>
        </p:grpSpPr>
        <p:sp>
          <p:nvSpPr>
            <p:cNvPr id="720" name="Google Shape;720;p28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397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29"/>
          <p:cNvGrpSpPr/>
          <p:nvPr/>
        </p:nvGrpSpPr>
        <p:grpSpPr>
          <a:xfrm rot="-5400000">
            <a:off x="190739" y="-190757"/>
            <a:ext cx="1993044" cy="2374535"/>
            <a:chOff x="2170900" y="3347000"/>
            <a:chExt cx="753875" cy="898175"/>
          </a:xfrm>
        </p:grpSpPr>
        <p:sp>
          <p:nvSpPr>
            <p:cNvPr id="729" name="Google Shape;729;p29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8" name="Google Shape;738;p29"/>
          <p:cNvGrpSpPr/>
          <p:nvPr/>
        </p:nvGrpSpPr>
        <p:grpSpPr>
          <a:xfrm rot="10800000">
            <a:off x="9822445" y="15"/>
            <a:ext cx="2369564" cy="1506204"/>
            <a:chOff x="1808975" y="1423950"/>
            <a:chExt cx="1039100" cy="660500"/>
          </a:xfrm>
        </p:grpSpPr>
        <p:sp>
          <p:nvSpPr>
            <p:cNvPr id="739" name="Google Shape;739;p29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9"/>
          <p:cNvGrpSpPr/>
          <p:nvPr/>
        </p:nvGrpSpPr>
        <p:grpSpPr>
          <a:xfrm flipH="1">
            <a:off x="11196137" y="5694510"/>
            <a:ext cx="692287" cy="716729"/>
            <a:chOff x="5483250" y="2213600"/>
            <a:chExt cx="309425" cy="320350"/>
          </a:xfrm>
        </p:grpSpPr>
        <p:sp>
          <p:nvSpPr>
            <p:cNvPr id="749" name="Google Shape;749;p29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9"/>
          <p:cNvGrpSpPr/>
          <p:nvPr/>
        </p:nvGrpSpPr>
        <p:grpSpPr>
          <a:xfrm flipH="1">
            <a:off x="633823" y="5816718"/>
            <a:ext cx="431079" cy="428505"/>
            <a:chOff x="5303950" y="2812875"/>
            <a:chExt cx="192675" cy="191525"/>
          </a:xfrm>
        </p:grpSpPr>
        <p:sp>
          <p:nvSpPr>
            <p:cNvPr id="757" name="Google Shape;757;p29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4" name="Google Shape;764;p29"/>
          <p:cNvGrpSpPr/>
          <p:nvPr/>
        </p:nvGrpSpPr>
        <p:grpSpPr>
          <a:xfrm rot="-5400201" flipH="1">
            <a:off x="5611333" y="5582874"/>
            <a:ext cx="1038380" cy="1506204"/>
            <a:chOff x="1808975" y="1423950"/>
            <a:chExt cx="455350" cy="660500"/>
          </a:xfrm>
        </p:grpSpPr>
        <p:sp>
          <p:nvSpPr>
            <p:cNvPr id="765" name="Google Shape;765;p29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9" name="Google Shape;769;p29"/>
          <p:cNvSpPr txBox="1">
            <a:spLocks noGrp="1"/>
          </p:cNvSpPr>
          <p:nvPr>
            <p:ph type="title"/>
          </p:nvPr>
        </p:nvSpPr>
        <p:spPr>
          <a:xfrm>
            <a:off x="2271227" y="1910567"/>
            <a:ext cx="3479600" cy="16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9"/>
          <p:cNvSpPr txBox="1">
            <a:spLocks noGrp="1"/>
          </p:cNvSpPr>
          <p:nvPr>
            <p:ph type="subTitle" idx="1"/>
          </p:nvPr>
        </p:nvSpPr>
        <p:spPr>
          <a:xfrm>
            <a:off x="2271227" y="3417433"/>
            <a:ext cx="3479600" cy="15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555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0"/>
          <p:cNvSpPr txBox="1">
            <a:spLocks noGrp="1"/>
          </p:cNvSpPr>
          <p:nvPr>
            <p:ph type="title"/>
          </p:nvPr>
        </p:nvSpPr>
        <p:spPr>
          <a:xfrm>
            <a:off x="950967" y="1964533"/>
            <a:ext cx="4986800" cy="18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30"/>
          <p:cNvSpPr txBox="1">
            <a:spLocks noGrp="1"/>
          </p:cNvSpPr>
          <p:nvPr>
            <p:ph type="subTitle" idx="1"/>
          </p:nvPr>
        </p:nvSpPr>
        <p:spPr>
          <a:xfrm>
            <a:off x="950967" y="3761067"/>
            <a:ext cx="4986800" cy="1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4" name="Google Shape;774;p30"/>
          <p:cNvGrpSpPr/>
          <p:nvPr/>
        </p:nvGrpSpPr>
        <p:grpSpPr>
          <a:xfrm rot="5400000" flipH="1">
            <a:off x="10008218" y="-190757"/>
            <a:ext cx="1993044" cy="2374535"/>
            <a:chOff x="2170900" y="3347000"/>
            <a:chExt cx="753875" cy="898175"/>
          </a:xfrm>
        </p:grpSpPr>
        <p:sp>
          <p:nvSpPr>
            <p:cNvPr id="775" name="Google Shape;775;p30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 rot="10800000" flipH="1">
            <a:off x="-6" y="15"/>
            <a:ext cx="2369564" cy="1506204"/>
            <a:chOff x="1808975" y="1423950"/>
            <a:chExt cx="1039100" cy="660500"/>
          </a:xfrm>
        </p:grpSpPr>
        <p:sp>
          <p:nvSpPr>
            <p:cNvPr id="785" name="Google Shape;785;p30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4" name="Google Shape;794;p30"/>
          <p:cNvGrpSpPr/>
          <p:nvPr/>
        </p:nvGrpSpPr>
        <p:grpSpPr>
          <a:xfrm rot="900016">
            <a:off x="5684357" y="272236"/>
            <a:ext cx="929208" cy="961761"/>
            <a:chOff x="4816100" y="2420500"/>
            <a:chExt cx="415325" cy="429875"/>
          </a:xfrm>
        </p:grpSpPr>
        <p:sp>
          <p:nvSpPr>
            <p:cNvPr id="795" name="Google Shape;795;p30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2" name="Google Shape;802;p30"/>
          <p:cNvGrpSpPr/>
          <p:nvPr/>
        </p:nvGrpSpPr>
        <p:grpSpPr>
          <a:xfrm>
            <a:off x="709979" y="5694510"/>
            <a:ext cx="692287" cy="716729"/>
            <a:chOff x="5483250" y="2213600"/>
            <a:chExt cx="309425" cy="320350"/>
          </a:xfrm>
        </p:grpSpPr>
        <p:sp>
          <p:nvSpPr>
            <p:cNvPr id="803" name="Google Shape;803;p30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30"/>
          <p:cNvGrpSpPr/>
          <p:nvPr/>
        </p:nvGrpSpPr>
        <p:grpSpPr>
          <a:xfrm>
            <a:off x="5506685" y="5694502"/>
            <a:ext cx="431079" cy="428505"/>
            <a:chOff x="5303950" y="2812875"/>
            <a:chExt cx="192675" cy="191525"/>
          </a:xfrm>
        </p:grpSpPr>
        <p:sp>
          <p:nvSpPr>
            <p:cNvPr id="811" name="Google Shape;811;p30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1653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1"/>
          <p:cNvSpPr txBox="1">
            <a:spLocks noGrp="1"/>
          </p:cNvSpPr>
          <p:nvPr>
            <p:ph type="subTitle" idx="1"/>
          </p:nvPr>
        </p:nvSpPr>
        <p:spPr>
          <a:xfrm>
            <a:off x="2589200" y="2289267"/>
            <a:ext cx="7013600" cy="2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0" name="Google Shape;820;p31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1" name="Google Shape;821;p31"/>
          <p:cNvGrpSpPr/>
          <p:nvPr/>
        </p:nvGrpSpPr>
        <p:grpSpPr>
          <a:xfrm rot="-5400201" flipH="1">
            <a:off x="5611333" y="5582874"/>
            <a:ext cx="1038380" cy="1506204"/>
            <a:chOff x="1808975" y="1423950"/>
            <a:chExt cx="455350" cy="660500"/>
          </a:xfrm>
        </p:grpSpPr>
        <p:sp>
          <p:nvSpPr>
            <p:cNvPr id="822" name="Google Shape;822;p31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6" name="Google Shape;826;p31"/>
          <p:cNvGrpSpPr/>
          <p:nvPr/>
        </p:nvGrpSpPr>
        <p:grpSpPr>
          <a:xfrm rot="-5400201" flipH="1">
            <a:off x="10813508" y="-101701"/>
            <a:ext cx="1302736" cy="1506204"/>
            <a:chOff x="2276800" y="1423950"/>
            <a:chExt cx="571275" cy="660500"/>
          </a:xfrm>
        </p:grpSpPr>
        <p:sp>
          <p:nvSpPr>
            <p:cNvPr id="827" name="Google Shape;827;p31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1"/>
          <p:cNvGrpSpPr/>
          <p:nvPr/>
        </p:nvGrpSpPr>
        <p:grpSpPr>
          <a:xfrm>
            <a:off x="549073" y="5100010"/>
            <a:ext cx="692287" cy="716729"/>
            <a:chOff x="5483250" y="2213600"/>
            <a:chExt cx="309425" cy="320350"/>
          </a:xfrm>
        </p:grpSpPr>
        <p:sp>
          <p:nvSpPr>
            <p:cNvPr id="833" name="Google Shape;833;p31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0" name="Google Shape;840;p31"/>
          <p:cNvGrpSpPr/>
          <p:nvPr/>
        </p:nvGrpSpPr>
        <p:grpSpPr>
          <a:xfrm>
            <a:off x="11154911" y="4589469"/>
            <a:ext cx="431079" cy="428505"/>
            <a:chOff x="5303950" y="2812875"/>
            <a:chExt cx="192675" cy="191525"/>
          </a:xfrm>
        </p:grpSpPr>
        <p:sp>
          <p:nvSpPr>
            <p:cNvPr id="841" name="Google Shape;841;p31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6567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2"/>
          <p:cNvSpPr txBox="1">
            <a:spLocks noGrp="1"/>
          </p:cNvSpPr>
          <p:nvPr>
            <p:ph type="subTitle" idx="1"/>
          </p:nvPr>
        </p:nvSpPr>
        <p:spPr>
          <a:xfrm>
            <a:off x="6635533" y="4026189"/>
            <a:ext cx="3696000" cy="1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32"/>
          <p:cNvSpPr txBox="1">
            <a:spLocks noGrp="1"/>
          </p:cNvSpPr>
          <p:nvPr>
            <p:ph type="subTitle" idx="2"/>
          </p:nvPr>
        </p:nvSpPr>
        <p:spPr>
          <a:xfrm>
            <a:off x="1858100" y="4026189"/>
            <a:ext cx="3696000" cy="1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2"/>
          <p:cNvSpPr txBox="1">
            <a:spLocks noGrp="1"/>
          </p:cNvSpPr>
          <p:nvPr>
            <p:ph type="subTitle" idx="3"/>
          </p:nvPr>
        </p:nvSpPr>
        <p:spPr>
          <a:xfrm>
            <a:off x="1858113" y="3465367"/>
            <a:ext cx="3696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2" name="Google Shape;852;p32"/>
          <p:cNvSpPr txBox="1">
            <a:spLocks noGrp="1"/>
          </p:cNvSpPr>
          <p:nvPr>
            <p:ph type="subTitle" idx="4"/>
          </p:nvPr>
        </p:nvSpPr>
        <p:spPr>
          <a:xfrm>
            <a:off x="6635549" y="3465367"/>
            <a:ext cx="3696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3" name="Google Shape;853;p32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32"/>
          <p:cNvGrpSpPr/>
          <p:nvPr/>
        </p:nvGrpSpPr>
        <p:grpSpPr>
          <a:xfrm rot="-5400201" flipH="1">
            <a:off x="10813508" y="5453499"/>
            <a:ext cx="1302736" cy="1506204"/>
            <a:chOff x="2276800" y="1423950"/>
            <a:chExt cx="571275" cy="660500"/>
          </a:xfrm>
        </p:grpSpPr>
        <p:sp>
          <p:nvSpPr>
            <p:cNvPr id="855" name="Google Shape;855;p32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2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0" name="Google Shape;860;p32"/>
          <p:cNvGrpSpPr/>
          <p:nvPr/>
        </p:nvGrpSpPr>
        <p:grpSpPr>
          <a:xfrm>
            <a:off x="345013" y="2173677"/>
            <a:ext cx="692287" cy="716729"/>
            <a:chOff x="5483250" y="2213600"/>
            <a:chExt cx="309425" cy="320350"/>
          </a:xfrm>
        </p:grpSpPr>
        <p:sp>
          <p:nvSpPr>
            <p:cNvPr id="861" name="Google Shape;861;p32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2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8" name="Google Shape;868;p32"/>
          <p:cNvGrpSpPr/>
          <p:nvPr/>
        </p:nvGrpSpPr>
        <p:grpSpPr>
          <a:xfrm>
            <a:off x="11349751" y="2173669"/>
            <a:ext cx="431079" cy="428505"/>
            <a:chOff x="5303950" y="2812875"/>
            <a:chExt cx="192675" cy="191525"/>
          </a:xfrm>
        </p:grpSpPr>
        <p:sp>
          <p:nvSpPr>
            <p:cNvPr id="869" name="Google Shape;869;p32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6" name="Google Shape;876;p32"/>
          <p:cNvGrpSpPr/>
          <p:nvPr/>
        </p:nvGrpSpPr>
        <p:grpSpPr>
          <a:xfrm flipH="1">
            <a:off x="-4" y="5379465"/>
            <a:ext cx="1302736" cy="1506204"/>
            <a:chOff x="2276800" y="1423950"/>
            <a:chExt cx="571275" cy="660500"/>
          </a:xfrm>
        </p:grpSpPr>
        <p:sp>
          <p:nvSpPr>
            <p:cNvPr id="877" name="Google Shape;877;p32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5067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3"/>
          <p:cNvSpPr txBox="1">
            <a:spLocks noGrp="1"/>
          </p:cNvSpPr>
          <p:nvPr>
            <p:ph type="subTitle" idx="1"/>
          </p:nvPr>
        </p:nvSpPr>
        <p:spPr>
          <a:xfrm>
            <a:off x="6331767" y="2398931"/>
            <a:ext cx="4823200" cy="31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33"/>
          <p:cNvSpPr txBox="1">
            <a:spLocks noGrp="1"/>
          </p:cNvSpPr>
          <p:nvPr>
            <p:ph type="subTitle" idx="2"/>
          </p:nvPr>
        </p:nvSpPr>
        <p:spPr>
          <a:xfrm>
            <a:off x="1036867" y="2398633"/>
            <a:ext cx="4823200" cy="3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33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6" name="Google Shape;886;p33"/>
          <p:cNvGrpSpPr/>
          <p:nvPr/>
        </p:nvGrpSpPr>
        <p:grpSpPr>
          <a:xfrm rot="5400201">
            <a:off x="101768" y="-101701"/>
            <a:ext cx="1302736" cy="1506204"/>
            <a:chOff x="2276800" y="1423950"/>
            <a:chExt cx="571275" cy="660500"/>
          </a:xfrm>
        </p:grpSpPr>
        <p:sp>
          <p:nvSpPr>
            <p:cNvPr id="887" name="Google Shape;887;p33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33"/>
          <p:cNvGrpSpPr/>
          <p:nvPr/>
        </p:nvGrpSpPr>
        <p:grpSpPr>
          <a:xfrm flipH="1">
            <a:off x="11200987" y="564177"/>
            <a:ext cx="692287" cy="716729"/>
            <a:chOff x="5483250" y="2213600"/>
            <a:chExt cx="309425" cy="320350"/>
          </a:xfrm>
        </p:grpSpPr>
        <p:sp>
          <p:nvSpPr>
            <p:cNvPr id="893" name="Google Shape;893;p33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33"/>
          <p:cNvGrpSpPr/>
          <p:nvPr/>
        </p:nvGrpSpPr>
        <p:grpSpPr>
          <a:xfrm flipH="1">
            <a:off x="408658" y="6132569"/>
            <a:ext cx="431079" cy="428505"/>
            <a:chOff x="5303950" y="2812875"/>
            <a:chExt cx="192675" cy="191525"/>
          </a:xfrm>
        </p:grpSpPr>
        <p:sp>
          <p:nvSpPr>
            <p:cNvPr id="901" name="Google Shape;901;p33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8" name="Google Shape;908;p33"/>
          <p:cNvGrpSpPr/>
          <p:nvPr/>
        </p:nvGrpSpPr>
        <p:grpSpPr>
          <a:xfrm>
            <a:off x="10915280" y="5379465"/>
            <a:ext cx="1302736" cy="1506204"/>
            <a:chOff x="2276800" y="1423950"/>
            <a:chExt cx="571275" cy="660500"/>
          </a:xfrm>
        </p:grpSpPr>
        <p:sp>
          <p:nvSpPr>
            <p:cNvPr id="909" name="Google Shape;909;p33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1163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4"/>
          <p:cNvSpPr txBox="1">
            <a:spLocks noGrp="1"/>
          </p:cNvSpPr>
          <p:nvPr>
            <p:ph type="subTitle" idx="1"/>
          </p:nvPr>
        </p:nvSpPr>
        <p:spPr>
          <a:xfrm>
            <a:off x="6250132" y="2303659"/>
            <a:ext cx="4986400" cy="38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sz="213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9pPr>
          </a:lstStyle>
          <a:p>
            <a:endParaRPr/>
          </a:p>
        </p:txBody>
      </p:sp>
      <p:sp>
        <p:nvSpPr>
          <p:cNvPr id="916" name="Google Shape;916;p34"/>
          <p:cNvSpPr txBox="1">
            <a:spLocks noGrp="1"/>
          </p:cNvSpPr>
          <p:nvPr>
            <p:ph type="subTitle" idx="2"/>
          </p:nvPr>
        </p:nvSpPr>
        <p:spPr>
          <a:xfrm>
            <a:off x="955467" y="2303300"/>
            <a:ext cx="4986000" cy="3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 Medium"/>
              <a:buChar char="●"/>
              <a:defRPr sz="213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022"/>
              </a:buClr>
              <a:buSzPts val="1400"/>
              <a:buFont typeface="Manrope Medium"/>
              <a:buChar char="■"/>
              <a:defRPr/>
            </a:lvl9pPr>
          </a:lstStyle>
          <a:p>
            <a:endParaRPr/>
          </a:p>
        </p:txBody>
      </p:sp>
      <p:sp>
        <p:nvSpPr>
          <p:cNvPr id="917" name="Google Shape;917;p34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34"/>
          <p:cNvGrpSpPr/>
          <p:nvPr/>
        </p:nvGrpSpPr>
        <p:grpSpPr>
          <a:xfrm>
            <a:off x="-6" y="15"/>
            <a:ext cx="1038380" cy="1506204"/>
            <a:chOff x="1808975" y="1423950"/>
            <a:chExt cx="455350" cy="660500"/>
          </a:xfrm>
        </p:grpSpPr>
        <p:sp>
          <p:nvSpPr>
            <p:cNvPr id="919" name="Google Shape;919;p34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34"/>
          <p:cNvGrpSpPr/>
          <p:nvPr/>
        </p:nvGrpSpPr>
        <p:grpSpPr>
          <a:xfrm>
            <a:off x="532234" y="5996385"/>
            <a:ext cx="431079" cy="428505"/>
            <a:chOff x="5303950" y="2812875"/>
            <a:chExt cx="192675" cy="191525"/>
          </a:xfrm>
        </p:grpSpPr>
        <p:sp>
          <p:nvSpPr>
            <p:cNvPr id="924" name="Google Shape;924;p34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1" name="Google Shape;931;p34"/>
          <p:cNvGrpSpPr/>
          <p:nvPr/>
        </p:nvGrpSpPr>
        <p:grpSpPr>
          <a:xfrm>
            <a:off x="10926311" y="15"/>
            <a:ext cx="1302736" cy="1506204"/>
            <a:chOff x="2276800" y="1423950"/>
            <a:chExt cx="571275" cy="660500"/>
          </a:xfrm>
        </p:grpSpPr>
        <p:sp>
          <p:nvSpPr>
            <p:cNvPr id="932" name="Google Shape;932;p3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34"/>
          <p:cNvGrpSpPr/>
          <p:nvPr/>
        </p:nvGrpSpPr>
        <p:grpSpPr>
          <a:xfrm rot="-900016">
            <a:off x="11141715" y="5852211"/>
            <a:ext cx="692277" cy="716720"/>
            <a:chOff x="5483250" y="2213600"/>
            <a:chExt cx="309425" cy="320350"/>
          </a:xfrm>
        </p:grpSpPr>
        <p:sp>
          <p:nvSpPr>
            <p:cNvPr id="938" name="Google Shape;938;p34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13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5"/>
          <p:cNvSpPr txBox="1">
            <a:spLocks noGrp="1"/>
          </p:cNvSpPr>
          <p:nvPr>
            <p:ph type="subTitle" idx="1"/>
          </p:nvPr>
        </p:nvSpPr>
        <p:spPr>
          <a:xfrm>
            <a:off x="2557100" y="2562200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35"/>
          <p:cNvSpPr txBox="1">
            <a:spLocks noGrp="1"/>
          </p:cNvSpPr>
          <p:nvPr>
            <p:ph type="subTitle" idx="2"/>
          </p:nvPr>
        </p:nvSpPr>
        <p:spPr>
          <a:xfrm>
            <a:off x="2557100" y="3965567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35"/>
          <p:cNvSpPr txBox="1">
            <a:spLocks noGrp="1"/>
          </p:cNvSpPr>
          <p:nvPr>
            <p:ph type="subTitle" idx="3"/>
          </p:nvPr>
        </p:nvSpPr>
        <p:spPr>
          <a:xfrm>
            <a:off x="2557288" y="5368933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5"/>
          <p:cNvSpPr txBox="1">
            <a:spLocks noGrp="1"/>
          </p:cNvSpPr>
          <p:nvPr>
            <p:ph type="subTitle" idx="4"/>
          </p:nvPr>
        </p:nvSpPr>
        <p:spPr>
          <a:xfrm>
            <a:off x="2557132" y="2039900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0" name="Google Shape;950;p35"/>
          <p:cNvSpPr txBox="1">
            <a:spLocks noGrp="1"/>
          </p:cNvSpPr>
          <p:nvPr>
            <p:ph type="subTitle" idx="5"/>
          </p:nvPr>
        </p:nvSpPr>
        <p:spPr>
          <a:xfrm>
            <a:off x="2557132" y="3443267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1" name="Google Shape;951;p35"/>
          <p:cNvSpPr txBox="1">
            <a:spLocks noGrp="1"/>
          </p:cNvSpPr>
          <p:nvPr>
            <p:ph type="subTitle" idx="6"/>
          </p:nvPr>
        </p:nvSpPr>
        <p:spPr>
          <a:xfrm>
            <a:off x="2557319" y="4846633"/>
            <a:ext cx="70776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52" name="Google Shape;952;p35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35"/>
          <p:cNvGrpSpPr/>
          <p:nvPr/>
        </p:nvGrpSpPr>
        <p:grpSpPr>
          <a:xfrm flipH="1">
            <a:off x="664297" y="3014769"/>
            <a:ext cx="431079" cy="428505"/>
            <a:chOff x="5303950" y="2812875"/>
            <a:chExt cx="192675" cy="191525"/>
          </a:xfrm>
        </p:grpSpPr>
        <p:sp>
          <p:nvSpPr>
            <p:cNvPr id="954" name="Google Shape;954;p35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1" name="Google Shape;961;p35"/>
          <p:cNvGrpSpPr/>
          <p:nvPr/>
        </p:nvGrpSpPr>
        <p:grpSpPr>
          <a:xfrm flipH="1">
            <a:off x="763461" y="5351777"/>
            <a:ext cx="692287" cy="716729"/>
            <a:chOff x="5483250" y="2213600"/>
            <a:chExt cx="309425" cy="320350"/>
          </a:xfrm>
        </p:grpSpPr>
        <p:sp>
          <p:nvSpPr>
            <p:cNvPr id="962" name="Google Shape;962;p35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9" name="Google Shape;969;p35"/>
          <p:cNvGrpSpPr/>
          <p:nvPr/>
        </p:nvGrpSpPr>
        <p:grpSpPr>
          <a:xfrm flipH="1">
            <a:off x="11178685" y="5351782"/>
            <a:ext cx="1038380" cy="1506204"/>
            <a:chOff x="1808975" y="1423950"/>
            <a:chExt cx="455350" cy="660500"/>
          </a:xfrm>
        </p:grpSpPr>
        <p:sp>
          <p:nvSpPr>
            <p:cNvPr id="970" name="Google Shape;970;p35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3141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6"/>
          <p:cNvSpPr txBox="1">
            <a:spLocks noGrp="1"/>
          </p:cNvSpPr>
          <p:nvPr>
            <p:ph type="subTitle" idx="1"/>
          </p:nvPr>
        </p:nvSpPr>
        <p:spPr>
          <a:xfrm>
            <a:off x="2791080" y="2865568"/>
            <a:ext cx="2784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6"/>
          <p:cNvSpPr txBox="1">
            <a:spLocks noGrp="1"/>
          </p:cNvSpPr>
          <p:nvPr>
            <p:ph type="subTitle" idx="2"/>
          </p:nvPr>
        </p:nvSpPr>
        <p:spPr>
          <a:xfrm>
            <a:off x="7455819" y="2865568"/>
            <a:ext cx="2784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36"/>
          <p:cNvSpPr txBox="1">
            <a:spLocks noGrp="1"/>
          </p:cNvSpPr>
          <p:nvPr>
            <p:ph type="subTitle" idx="3"/>
          </p:nvPr>
        </p:nvSpPr>
        <p:spPr>
          <a:xfrm>
            <a:off x="2791080" y="4573571"/>
            <a:ext cx="2784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6"/>
          <p:cNvSpPr txBox="1">
            <a:spLocks noGrp="1"/>
          </p:cNvSpPr>
          <p:nvPr>
            <p:ph type="subTitle" idx="4"/>
          </p:nvPr>
        </p:nvSpPr>
        <p:spPr>
          <a:xfrm>
            <a:off x="7455819" y="4573571"/>
            <a:ext cx="27844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36"/>
          <p:cNvSpPr txBox="1">
            <a:spLocks noGrp="1"/>
          </p:cNvSpPr>
          <p:nvPr>
            <p:ph type="subTitle" idx="5"/>
          </p:nvPr>
        </p:nvSpPr>
        <p:spPr>
          <a:xfrm>
            <a:off x="2791080" y="2543900"/>
            <a:ext cx="278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0" name="Google Shape;980;p36"/>
          <p:cNvSpPr txBox="1">
            <a:spLocks noGrp="1"/>
          </p:cNvSpPr>
          <p:nvPr>
            <p:ph type="subTitle" idx="6"/>
          </p:nvPr>
        </p:nvSpPr>
        <p:spPr>
          <a:xfrm>
            <a:off x="2791080" y="4252004"/>
            <a:ext cx="278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1" name="Google Shape;981;p36"/>
          <p:cNvSpPr txBox="1">
            <a:spLocks noGrp="1"/>
          </p:cNvSpPr>
          <p:nvPr>
            <p:ph type="subTitle" idx="7"/>
          </p:nvPr>
        </p:nvSpPr>
        <p:spPr>
          <a:xfrm>
            <a:off x="7455813" y="2543900"/>
            <a:ext cx="278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2" name="Google Shape;982;p36"/>
          <p:cNvSpPr txBox="1">
            <a:spLocks noGrp="1"/>
          </p:cNvSpPr>
          <p:nvPr>
            <p:ph type="subTitle" idx="8"/>
          </p:nvPr>
        </p:nvSpPr>
        <p:spPr>
          <a:xfrm>
            <a:off x="7455813" y="4252004"/>
            <a:ext cx="278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3" name="Google Shape;983;p36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4" name="Google Shape;984;p36"/>
          <p:cNvGrpSpPr/>
          <p:nvPr/>
        </p:nvGrpSpPr>
        <p:grpSpPr>
          <a:xfrm flipH="1">
            <a:off x="11196137" y="5694510"/>
            <a:ext cx="692287" cy="716729"/>
            <a:chOff x="5483250" y="2213600"/>
            <a:chExt cx="309425" cy="320350"/>
          </a:xfrm>
        </p:grpSpPr>
        <p:sp>
          <p:nvSpPr>
            <p:cNvPr id="985" name="Google Shape;985;p36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36"/>
          <p:cNvGrpSpPr/>
          <p:nvPr/>
        </p:nvGrpSpPr>
        <p:grpSpPr>
          <a:xfrm flipH="1">
            <a:off x="633823" y="5816718"/>
            <a:ext cx="431079" cy="428505"/>
            <a:chOff x="5303950" y="2812875"/>
            <a:chExt cx="192675" cy="191525"/>
          </a:xfrm>
        </p:grpSpPr>
        <p:sp>
          <p:nvSpPr>
            <p:cNvPr id="993" name="Google Shape;993;p36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36"/>
          <p:cNvGrpSpPr/>
          <p:nvPr/>
        </p:nvGrpSpPr>
        <p:grpSpPr>
          <a:xfrm rot="-5400201" flipH="1">
            <a:off x="5611333" y="5582874"/>
            <a:ext cx="1038380" cy="1506204"/>
            <a:chOff x="1808975" y="1423950"/>
            <a:chExt cx="455350" cy="660500"/>
          </a:xfrm>
        </p:grpSpPr>
        <p:sp>
          <p:nvSpPr>
            <p:cNvPr id="1001" name="Google Shape;1001;p36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445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7"/>
          <p:cNvSpPr txBox="1">
            <a:spLocks noGrp="1"/>
          </p:cNvSpPr>
          <p:nvPr>
            <p:ph type="subTitle" idx="1"/>
          </p:nvPr>
        </p:nvSpPr>
        <p:spPr>
          <a:xfrm>
            <a:off x="1446519" y="2998003"/>
            <a:ext cx="28040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7"/>
          <p:cNvSpPr txBox="1">
            <a:spLocks noGrp="1"/>
          </p:cNvSpPr>
          <p:nvPr>
            <p:ph type="subTitle" idx="2"/>
          </p:nvPr>
        </p:nvSpPr>
        <p:spPr>
          <a:xfrm>
            <a:off x="4699260" y="2997968"/>
            <a:ext cx="28024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37"/>
          <p:cNvSpPr txBox="1">
            <a:spLocks noGrp="1"/>
          </p:cNvSpPr>
          <p:nvPr>
            <p:ph type="subTitle" idx="3"/>
          </p:nvPr>
        </p:nvSpPr>
        <p:spPr>
          <a:xfrm>
            <a:off x="1446519" y="4861771"/>
            <a:ext cx="28040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7"/>
          <p:cNvSpPr txBox="1">
            <a:spLocks noGrp="1"/>
          </p:cNvSpPr>
          <p:nvPr>
            <p:ph type="subTitle" idx="4"/>
          </p:nvPr>
        </p:nvSpPr>
        <p:spPr>
          <a:xfrm>
            <a:off x="4698860" y="4861769"/>
            <a:ext cx="2803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37"/>
          <p:cNvSpPr txBox="1">
            <a:spLocks noGrp="1"/>
          </p:cNvSpPr>
          <p:nvPr>
            <p:ph type="subTitle" idx="5"/>
          </p:nvPr>
        </p:nvSpPr>
        <p:spPr>
          <a:xfrm>
            <a:off x="7954945" y="2997968"/>
            <a:ext cx="28040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7"/>
          <p:cNvSpPr txBox="1">
            <a:spLocks noGrp="1"/>
          </p:cNvSpPr>
          <p:nvPr>
            <p:ph type="subTitle" idx="6"/>
          </p:nvPr>
        </p:nvSpPr>
        <p:spPr>
          <a:xfrm>
            <a:off x="7954945" y="4861769"/>
            <a:ext cx="28040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7"/>
          <p:cNvSpPr txBox="1">
            <a:spLocks noGrp="1"/>
          </p:cNvSpPr>
          <p:nvPr>
            <p:ph type="subTitle" idx="7"/>
          </p:nvPr>
        </p:nvSpPr>
        <p:spPr>
          <a:xfrm>
            <a:off x="1446911" y="2208625"/>
            <a:ext cx="28032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3" name="Google Shape;1013;p37"/>
          <p:cNvSpPr txBox="1">
            <a:spLocks noGrp="1"/>
          </p:cNvSpPr>
          <p:nvPr>
            <p:ph type="subTitle" idx="8"/>
          </p:nvPr>
        </p:nvSpPr>
        <p:spPr>
          <a:xfrm>
            <a:off x="4698455" y="2208560"/>
            <a:ext cx="28040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4" name="Google Shape;1014;p37"/>
          <p:cNvSpPr txBox="1">
            <a:spLocks noGrp="1"/>
          </p:cNvSpPr>
          <p:nvPr>
            <p:ph type="subTitle" idx="9"/>
          </p:nvPr>
        </p:nvSpPr>
        <p:spPr>
          <a:xfrm>
            <a:off x="7954941" y="2208560"/>
            <a:ext cx="28040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5" name="Google Shape;1015;p37"/>
          <p:cNvSpPr txBox="1">
            <a:spLocks noGrp="1"/>
          </p:cNvSpPr>
          <p:nvPr>
            <p:ph type="subTitle" idx="13"/>
          </p:nvPr>
        </p:nvSpPr>
        <p:spPr>
          <a:xfrm>
            <a:off x="1446911" y="4070799"/>
            <a:ext cx="28032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6" name="Google Shape;1016;p37"/>
          <p:cNvSpPr txBox="1">
            <a:spLocks noGrp="1"/>
          </p:cNvSpPr>
          <p:nvPr>
            <p:ph type="subTitle" idx="14"/>
          </p:nvPr>
        </p:nvSpPr>
        <p:spPr>
          <a:xfrm>
            <a:off x="4698455" y="4070789"/>
            <a:ext cx="28040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7" name="Google Shape;1017;p37"/>
          <p:cNvSpPr txBox="1">
            <a:spLocks noGrp="1"/>
          </p:cNvSpPr>
          <p:nvPr>
            <p:ph type="subTitle" idx="15"/>
          </p:nvPr>
        </p:nvSpPr>
        <p:spPr>
          <a:xfrm>
            <a:off x="7954941" y="4070789"/>
            <a:ext cx="2804000" cy="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8" name="Google Shape;1018;p37"/>
          <p:cNvSpPr txBox="1">
            <a:spLocks noGrp="1"/>
          </p:cNvSpPr>
          <p:nvPr>
            <p:ph type="title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9" name="Google Shape;1019;p37"/>
          <p:cNvGrpSpPr/>
          <p:nvPr/>
        </p:nvGrpSpPr>
        <p:grpSpPr>
          <a:xfrm rot="-900016" flipH="1">
            <a:off x="210225" y="5554969"/>
            <a:ext cx="929208" cy="961761"/>
            <a:chOff x="4816100" y="2420500"/>
            <a:chExt cx="415325" cy="429875"/>
          </a:xfrm>
        </p:grpSpPr>
        <p:sp>
          <p:nvSpPr>
            <p:cNvPr id="1020" name="Google Shape;1020;p37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7" name="Google Shape;1027;p37"/>
          <p:cNvGrpSpPr/>
          <p:nvPr/>
        </p:nvGrpSpPr>
        <p:grpSpPr>
          <a:xfrm flipH="1">
            <a:off x="11272727" y="5677493"/>
            <a:ext cx="692287" cy="716729"/>
            <a:chOff x="5483250" y="2213600"/>
            <a:chExt cx="309425" cy="320350"/>
          </a:xfrm>
        </p:grpSpPr>
        <p:sp>
          <p:nvSpPr>
            <p:cNvPr id="1028" name="Google Shape;1028;p37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427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11B6-0AFB-E14F-9CFE-5452FEB437D0}" type="datetime1">
              <a:rPr lang="el-GR" smtClean="0"/>
              <a:t>29/9/2023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8"/>
          <p:cNvSpPr txBox="1">
            <a:spLocks noGrp="1"/>
          </p:cNvSpPr>
          <p:nvPr>
            <p:ph type="title" hasCustomPrompt="1"/>
          </p:nvPr>
        </p:nvSpPr>
        <p:spPr>
          <a:xfrm>
            <a:off x="3110201" y="768688"/>
            <a:ext cx="5971600" cy="1025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7" name="Google Shape;1037;p38"/>
          <p:cNvSpPr txBox="1">
            <a:spLocks noGrp="1"/>
          </p:cNvSpPr>
          <p:nvPr>
            <p:ph type="subTitle" idx="1"/>
          </p:nvPr>
        </p:nvSpPr>
        <p:spPr>
          <a:xfrm>
            <a:off x="3110200" y="1742088"/>
            <a:ext cx="5971600" cy="6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38" name="Google Shape;1038;p38"/>
          <p:cNvSpPr txBox="1">
            <a:spLocks noGrp="1"/>
          </p:cNvSpPr>
          <p:nvPr>
            <p:ph type="title" idx="2" hasCustomPrompt="1"/>
          </p:nvPr>
        </p:nvSpPr>
        <p:spPr>
          <a:xfrm>
            <a:off x="3110201" y="2600568"/>
            <a:ext cx="5971600" cy="1025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39" name="Google Shape;1039;p38"/>
          <p:cNvSpPr txBox="1">
            <a:spLocks noGrp="1"/>
          </p:cNvSpPr>
          <p:nvPr>
            <p:ph type="subTitle" idx="3"/>
          </p:nvPr>
        </p:nvSpPr>
        <p:spPr>
          <a:xfrm>
            <a:off x="3110200" y="3590920"/>
            <a:ext cx="5971600" cy="6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40" name="Google Shape;1040;p38"/>
          <p:cNvSpPr txBox="1">
            <a:spLocks noGrp="1"/>
          </p:cNvSpPr>
          <p:nvPr>
            <p:ph type="title" idx="4" hasCustomPrompt="1"/>
          </p:nvPr>
        </p:nvSpPr>
        <p:spPr>
          <a:xfrm>
            <a:off x="3110201" y="4432448"/>
            <a:ext cx="5971600" cy="1025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1" name="Google Shape;1041;p38"/>
          <p:cNvSpPr txBox="1">
            <a:spLocks noGrp="1"/>
          </p:cNvSpPr>
          <p:nvPr>
            <p:ph type="subTitle" idx="5"/>
          </p:nvPr>
        </p:nvSpPr>
        <p:spPr>
          <a:xfrm>
            <a:off x="3110200" y="5439753"/>
            <a:ext cx="5971600" cy="6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042" name="Google Shape;1042;p38"/>
          <p:cNvGrpSpPr/>
          <p:nvPr/>
        </p:nvGrpSpPr>
        <p:grpSpPr>
          <a:xfrm rot="-5400201" flipH="1">
            <a:off x="10254037" y="434186"/>
            <a:ext cx="2369564" cy="1506204"/>
            <a:chOff x="1808975" y="1423950"/>
            <a:chExt cx="1039100" cy="660500"/>
          </a:xfrm>
        </p:grpSpPr>
        <p:sp>
          <p:nvSpPr>
            <p:cNvPr id="1043" name="Google Shape;1043;p38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8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2" name="Google Shape;1052;p38"/>
          <p:cNvGrpSpPr/>
          <p:nvPr/>
        </p:nvGrpSpPr>
        <p:grpSpPr>
          <a:xfrm>
            <a:off x="400313" y="360977"/>
            <a:ext cx="692287" cy="716729"/>
            <a:chOff x="5483250" y="2213600"/>
            <a:chExt cx="309425" cy="320350"/>
          </a:xfrm>
        </p:grpSpPr>
        <p:sp>
          <p:nvSpPr>
            <p:cNvPr id="1053" name="Google Shape;1053;p38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0" name="Google Shape;1060;p38"/>
          <p:cNvGrpSpPr/>
          <p:nvPr/>
        </p:nvGrpSpPr>
        <p:grpSpPr>
          <a:xfrm>
            <a:off x="11453851" y="6132569"/>
            <a:ext cx="431079" cy="428505"/>
            <a:chOff x="5303950" y="2812875"/>
            <a:chExt cx="192675" cy="191525"/>
          </a:xfrm>
        </p:grpSpPr>
        <p:sp>
          <p:nvSpPr>
            <p:cNvPr id="1061" name="Google Shape;1061;p38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8" name="Google Shape;1068;p38"/>
          <p:cNvGrpSpPr/>
          <p:nvPr/>
        </p:nvGrpSpPr>
        <p:grpSpPr>
          <a:xfrm>
            <a:off x="-4" y="5379465"/>
            <a:ext cx="1302736" cy="1506204"/>
            <a:chOff x="2276800" y="1423950"/>
            <a:chExt cx="571275" cy="660500"/>
          </a:xfrm>
        </p:grpSpPr>
        <p:sp>
          <p:nvSpPr>
            <p:cNvPr id="1069" name="Google Shape;1069;p38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38"/>
          <p:cNvGrpSpPr/>
          <p:nvPr/>
        </p:nvGrpSpPr>
        <p:grpSpPr>
          <a:xfrm rot="900016" flipH="1">
            <a:off x="376949" y="3007435"/>
            <a:ext cx="929208" cy="961761"/>
            <a:chOff x="4816100" y="2420500"/>
            <a:chExt cx="415325" cy="429875"/>
          </a:xfrm>
        </p:grpSpPr>
        <p:sp>
          <p:nvSpPr>
            <p:cNvPr id="1075" name="Google Shape;1075;p38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2" name="Google Shape;1082;p38"/>
          <p:cNvGrpSpPr/>
          <p:nvPr/>
        </p:nvGrpSpPr>
        <p:grpSpPr>
          <a:xfrm>
            <a:off x="10894895" y="4073077"/>
            <a:ext cx="692287" cy="716729"/>
            <a:chOff x="5483250" y="2213600"/>
            <a:chExt cx="309425" cy="320350"/>
          </a:xfrm>
        </p:grpSpPr>
        <p:sp>
          <p:nvSpPr>
            <p:cNvPr id="1083" name="Google Shape;1083;p38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93272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39"/>
          <p:cNvSpPr txBox="1">
            <a:spLocks noGrp="1"/>
          </p:cNvSpPr>
          <p:nvPr>
            <p:ph type="title" hasCustomPrompt="1"/>
          </p:nvPr>
        </p:nvSpPr>
        <p:spPr>
          <a:xfrm>
            <a:off x="1716367" y="1907317"/>
            <a:ext cx="1865200" cy="826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2" name="Google Shape;1092;p39"/>
          <p:cNvSpPr txBox="1">
            <a:spLocks noGrp="1"/>
          </p:cNvSpPr>
          <p:nvPr>
            <p:ph type="subTitle" idx="1"/>
          </p:nvPr>
        </p:nvSpPr>
        <p:spPr>
          <a:xfrm>
            <a:off x="1099233" y="5074467"/>
            <a:ext cx="3099600" cy="10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93" name="Google Shape;1093;p39"/>
          <p:cNvSpPr txBox="1">
            <a:spLocks noGrp="1"/>
          </p:cNvSpPr>
          <p:nvPr>
            <p:ph type="subTitle" idx="2"/>
          </p:nvPr>
        </p:nvSpPr>
        <p:spPr>
          <a:xfrm>
            <a:off x="1099233" y="4669467"/>
            <a:ext cx="3099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4" name="Google Shape;1094;p39"/>
          <p:cNvSpPr txBox="1">
            <a:spLocks noGrp="1"/>
          </p:cNvSpPr>
          <p:nvPr>
            <p:ph type="title" idx="3" hasCustomPrompt="1"/>
          </p:nvPr>
        </p:nvSpPr>
        <p:spPr>
          <a:xfrm>
            <a:off x="5164200" y="1907317"/>
            <a:ext cx="1863600" cy="826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5" name="Google Shape;1095;p39"/>
          <p:cNvSpPr txBox="1">
            <a:spLocks noGrp="1"/>
          </p:cNvSpPr>
          <p:nvPr>
            <p:ph type="subTitle" idx="4"/>
          </p:nvPr>
        </p:nvSpPr>
        <p:spPr>
          <a:xfrm>
            <a:off x="4543400" y="5074469"/>
            <a:ext cx="3099600" cy="10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96" name="Google Shape;1096;p39"/>
          <p:cNvSpPr txBox="1">
            <a:spLocks noGrp="1"/>
          </p:cNvSpPr>
          <p:nvPr>
            <p:ph type="subTitle" idx="5"/>
          </p:nvPr>
        </p:nvSpPr>
        <p:spPr>
          <a:xfrm>
            <a:off x="4543400" y="4669467"/>
            <a:ext cx="3099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7" name="Google Shape;1097;p39"/>
          <p:cNvSpPr txBox="1">
            <a:spLocks noGrp="1"/>
          </p:cNvSpPr>
          <p:nvPr>
            <p:ph type="title" idx="6" hasCustomPrompt="1"/>
          </p:nvPr>
        </p:nvSpPr>
        <p:spPr>
          <a:xfrm>
            <a:off x="8608433" y="1907317"/>
            <a:ext cx="1863600" cy="826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8" name="Google Shape;1098;p39"/>
          <p:cNvSpPr txBox="1">
            <a:spLocks noGrp="1"/>
          </p:cNvSpPr>
          <p:nvPr>
            <p:ph type="subTitle" idx="7"/>
          </p:nvPr>
        </p:nvSpPr>
        <p:spPr>
          <a:xfrm>
            <a:off x="7990433" y="5074468"/>
            <a:ext cx="3099600" cy="10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99" name="Google Shape;1099;p39"/>
          <p:cNvSpPr txBox="1">
            <a:spLocks noGrp="1"/>
          </p:cNvSpPr>
          <p:nvPr>
            <p:ph type="subTitle" idx="8"/>
          </p:nvPr>
        </p:nvSpPr>
        <p:spPr>
          <a:xfrm>
            <a:off x="7990433" y="4669467"/>
            <a:ext cx="3099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5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0" name="Google Shape;1100;p39"/>
          <p:cNvSpPr txBox="1">
            <a:spLocks noGrp="1"/>
          </p:cNvSpPr>
          <p:nvPr>
            <p:ph type="title" idx="9"/>
          </p:nvPr>
        </p:nvSpPr>
        <p:spPr>
          <a:xfrm>
            <a:off x="1037284" y="719333"/>
            <a:ext cx="10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1" name="Google Shape;1101;p39"/>
          <p:cNvGrpSpPr/>
          <p:nvPr/>
        </p:nvGrpSpPr>
        <p:grpSpPr>
          <a:xfrm rot="-5400201" flipH="1">
            <a:off x="10813508" y="-101701"/>
            <a:ext cx="1302736" cy="1506204"/>
            <a:chOff x="2276800" y="1423950"/>
            <a:chExt cx="571275" cy="660500"/>
          </a:xfrm>
        </p:grpSpPr>
        <p:sp>
          <p:nvSpPr>
            <p:cNvPr id="1102" name="Google Shape;1102;p39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7" name="Google Shape;1107;p39"/>
          <p:cNvGrpSpPr/>
          <p:nvPr/>
        </p:nvGrpSpPr>
        <p:grpSpPr>
          <a:xfrm>
            <a:off x="11154906" y="3745677"/>
            <a:ext cx="692287" cy="716729"/>
            <a:chOff x="5483250" y="2213600"/>
            <a:chExt cx="309425" cy="320350"/>
          </a:xfrm>
        </p:grpSpPr>
        <p:sp>
          <p:nvSpPr>
            <p:cNvPr id="1108" name="Google Shape;1108;p39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5" name="Google Shape;1115;p39"/>
          <p:cNvGrpSpPr/>
          <p:nvPr/>
        </p:nvGrpSpPr>
        <p:grpSpPr>
          <a:xfrm>
            <a:off x="356011" y="4033902"/>
            <a:ext cx="431079" cy="428505"/>
            <a:chOff x="5303950" y="2812875"/>
            <a:chExt cx="192675" cy="191525"/>
          </a:xfrm>
        </p:grpSpPr>
        <p:sp>
          <p:nvSpPr>
            <p:cNvPr id="1116" name="Google Shape;1116;p39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4112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0"/>
          <p:cNvSpPr txBox="1">
            <a:spLocks noGrp="1"/>
          </p:cNvSpPr>
          <p:nvPr>
            <p:ph type="title"/>
          </p:nvPr>
        </p:nvSpPr>
        <p:spPr>
          <a:xfrm>
            <a:off x="5693933" y="828567"/>
            <a:ext cx="54920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0"/>
          <p:cNvSpPr txBox="1">
            <a:spLocks noGrp="1"/>
          </p:cNvSpPr>
          <p:nvPr>
            <p:ph type="subTitle" idx="1"/>
          </p:nvPr>
        </p:nvSpPr>
        <p:spPr>
          <a:xfrm>
            <a:off x="5693933" y="2360635"/>
            <a:ext cx="54920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40"/>
          <p:cNvSpPr txBox="1"/>
          <p:nvPr/>
        </p:nvSpPr>
        <p:spPr>
          <a:xfrm>
            <a:off x="5693933" y="4460000"/>
            <a:ext cx="5492000" cy="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 b="1" u="sng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and includes icons by</a:t>
            </a:r>
            <a:r>
              <a:rPr lang="en-GB" sz="1465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1465" b="1" u="sng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-GB" sz="1465" b="1" u="sng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 u="sng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 u="sng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127" name="Google Shape;1127;p40"/>
          <p:cNvGrpSpPr/>
          <p:nvPr/>
        </p:nvGrpSpPr>
        <p:grpSpPr>
          <a:xfrm rot="-5400201" flipH="1">
            <a:off x="10813508" y="5453499"/>
            <a:ext cx="1302736" cy="1506204"/>
            <a:chOff x="2276800" y="1423950"/>
            <a:chExt cx="571275" cy="660500"/>
          </a:xfrm>
        </p:grpSpPr>
        <p:sp>
          <p:nvSpPr>
            <p:cNvPr id="1128" name="Google Shape;1128;p40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3" name="Google Shape;1133;p40"/>
          <p:cNvGrpSpPr/>
          <p:nvPr/>
        </p:nvGrpSpPr>
        <p:grpSpPr>
          <a:xfrm>
            <a:off x="11118729" y="3148310"/>
            <a:ext cx="692287" cy="716729"/>
            <a:chOff x="5483250" y="2213600"/>
            <a:chExt cx="309425" cy="320350"/>
          </a:xfrm>
        </p:grpSpPr>
        <p:sp>
          <p:nvSpPr>
            <p:cNvPr id="1134" name="Google Shape;1134;p40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1" name="Google Shape;1141;p40"/>
          <p:cNvGrpSpPr/>
          <p:nvPr/>
        </p:nvGrpSpPr>
        <p:grpSpPr>
          <a:xfrm>
            <a:off x="11300218" y="505085"/>
            <a:ext cx="431079" cy="428505"/>
            <a:chOff x="5303950" y="2812875"/>
            <a:chExt cx="192675" cy="191525"/>
          </a:xfrm>
        </p:grpSpPr>
        <p:sp>
          <p:nvSpPr>
            <p:cNvPr id="1142" name="Google Shape;1142;p40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40"/>
          <p:cNvGrpSpPr/>
          <p:nvPr/>
        </p:nvGrpSpPr>
        <p:grpSpPr>
          <a:xfrm flipH="1">
            <a:off x="-12273" y="-2"/>
            <a:ext cx="1302736" cy="1506204"/>
            <a:chOff x="2276800" y="1423950"/>
            <a:chExt cx="571275" cy="660500"/>
          </a:xfrm>
        </p:grpSpPr>
        <p:sp>
          <p:nvSpPr>
            <p:cNvPr id="1150" name="Google Shape;1150;p40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7656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41"/>
          <p:cNvGrpSpPr/>
          <p:nvPr/>
        </p:nvGrpSpPr>
        <p:grpSpPr>
          <a:xfrm rot="-5399799">
            <a:off x="10813508" y="-87046"/>
            <a:ext cx="1302736" cy="1506204"/>
            <a:chOff x="2276800" y="1423950"/>
            <a:chExt cx="571275" cy="660500"/>
          </a:xfrm>
        </p:grpSpPr>
        <p:sp>
          <p:nvSpPr>
            <p:cNvPr id="1157" name="Google Shape;1157;p41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41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41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2" name="Google Shape;1162;p41"/>
          <p:cNvGrpSpPr/>
          <p:nvPr/>
        </p:nvGrpSpPr>
        <p:grpSpPr>
          <a:xfrm rot="10800000" flipH="1">
            <a:off x="371013" y="5140418"/>
            <a:ext cx="692287" cy="716729"/>
            <a:chOff x="5483250" y="2213600"/>
            <a:chExt cx="309425" cy="320350"/>
          </a:xfrm>
        </p:grpSpPr>
        <p:sp>
          <p:nvSpPr>
            <p:cNvPr id="1163" name="Google Shape;1163;p41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41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41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41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0" name="Google Shape;1170;p41"/>
          <p:cNvGrpSpPr/>
          <p:nvPr/>
        </p:nvGrpSpPr>
        <p:grpSpPr>
          <a:xfrm rot="10800000" flipH="1">
            <a:off x="11440851" y="4960184"/>
            <a:ext cx="431079" cy="428505"/>
            <a:chOff x="5303950" y="2812875"/>
            <a:chExt cx="192675" cy="191525"/>
          </a:xfrm>
        </p:grpSpPr>
        <p:sp>
          <p:nvSpPr>
            <p:cNvPr id="1171" name="Google Shape;1171;p41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8" name="Google Shape;1178;p41"/>
          <p:cNvGrpSpPr/>
          <p:nvPr/>
        </p:nvGrpSpPr>
        <p:grpSpPr>
          <a:xfrm rot="10800000">
            <a:off x="-4" y="-13011"/>
            <a:ext cx="1302736" cy="1506204"/>
            <a:chOff x="2276800" y="1423950"/>
            <a:chExt cx="571275" cy="660500"/>
          </a:xfrm>
        </p:grpSpPr>
        <p:sp>
          <p:nvSpPr>
            <p:cNvPr id="1179" name="Google Shape;1179;p41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41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41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41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0916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oogle Shape;1185;p42"/>
          <p:cNvGrpSpPr/>
          <p:nvPr/>
        </p:nvGrpSpPr>
        <p:grpSpPr>
          <a:xfrm rot="10800000" flipH="1">
            <a:off x="10198969" y="17"/>
            <a:ext cx="1993044" cy="2374535"/>
            <a:chOff x="2170900" y="3347000"/>
            <a:chExt cx="753875" cy="898175"/>
          </a:xfrm>
        </p:grpSpPr>
        <p:sp>
          <p:nvSpPr>
            <p:cNvPr id="1186" name="Google Shape;1186;p42"/>
            <p:cNvSpPr/>
            <p:nvPr/>
          </p:nvSpPr>
          <p:spPr>
            <a:xfrm>
              <a:off x="2370200" y="3545475"/>
              <a:ext cx="211000" cy="211850"/>
            </a:xfrm>
            <a:custGeom>
              <a:avLst/>
              <a:gdLst/>
              <a:ahLst/>
              <a:cxnLst/>
              <a:rect l="l" t="t" r="r" b="b"/>
              <a:pathLst>
                <a:path w="8440" h="8474" extrusionOk="0">
                  <a:moveTo>
                    <a:pt x="3103" y="1"/>
                  </a:moveTo>
                  <a:lnTo>
                    <a:pt x="0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222600" y="339870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1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4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2424400" y="334700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2170900" y="3600525"/>
              <a:ext cx="211825" cy="211000"/>
            </a:xfrm>
            <a:custGeom>
              <a:avLst/>
              <a:gdLst/>
              <a:ahLst/>
              <a:cxnLst/>
              <a:rect l="l" t="t" r="r" b="b"/>
              <a:pathLst>
                <a:path w="8473" h="8440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2658725" y="3834850"/>
              <a:ext cx="211850" cy="211850"/>
            </a:xfrm>
            <a:custGeom>
              <a:avLst/>
              <a:gdLst/>
              <a:ahLst/>
              <a:cxnLst/>
              <a:rect l="l" t="t" r="r" b="b"/>
              <a:pathLst>
                <a:path w="8474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74" y="5371"/>
                  </a:lnTo>
                  <a:lnTo>
                    <a:pt x="7340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2511975" y="3688075"/>
              <a:ext cx="211825" cy="211025"/>
            </a:xfrm>
            <a:custGeom>
              <a:avLst/>
              <a:gdLst/>
              <a:ahLst/>
              <a:cxnLst/>
              <a:rect l="l" t="t" r="r" b="b"/>
              <a:pathLst>
                <a:path w="8473" h="8441" extrusionOk="0">
                  <a:moveTo>
                    <a:pt x="3102" y="1"/>
                  </a:moveTo>
                  <a:lnTo>
                    <a:pt x="0" y="3070"/>
                  </a:lnTo>
                  <a:lnTo>
                    <a:pt x="1134" y="7306"/>
                  </a:lnTo>
                  <a:lnTo>
                    <a:pt x="5371" y="8440"/>
                  </a:lnTo>
                  <a:lnTo>
                    <a:pt x="8473" y="5338"/>
                  </a:lnTo>
                  <a:lnTo>
                    <a:pt x="7339" y="1135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2712950" y="3635550"/>
              <a:ext cx="211825" cy="211850"/>
            </a:xfrm>
            <a:custGeom>
              <a:avLst/>
              <a:gdLst/>
              <a:ahLst/>
              <a:cxnLst/>
              <a:rect l="l" t="t" r="r" b="b"/>
              <a:pathLst>
                <a:path w="8473" h="8474" extrusionOk="0">
                  <a:moveTo>
                    <a:pt x="3102" y="0"/>
                  </a:moveTo>
                  <a:lnTo>
                    <a:pt x="0" y="3103"/>
                  </a:lnTo>
                  <a:lnTo>
                    <a:pt x="1134" y="7339"/>
                  </a:lnTo>
                  <a:lnTo>
                    <a:pt x="5371" y="8473"/>
                  </a:lnTo>
                  <a:lnTo>
                    <a:pt x="8473" y="5371"/>
                  </a:lnTo>
                  <a:lnTo>
                    <a:pt x="7339" y="1134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2604525" y="4033325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3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2460250" y="3889050"/>
              <a:ext cx="211025" cy="211850"/>
            </a:xfrm>
            <a:custGeom>
              <a:avLst/>
              <a:gdLst/>
              <a:ahLst/>
              <a:cxnLst/>
              <a:rect l="l" t="t" r="r" b="b"/>
              <a:pathLst>
                <a:path w="8441" h="8474" extrusionOk="0">
                  <a:moveTo>
                    <a:pt x="3103" y="1"/>
                  </a:moveTo>
                  <a:lnTo>
                    <a:pt x="1" y="3103"/>
                  </a:lnTo>
                  <a:lnTo>
                    <a:pt x="1135" y="7339"/>
                  </a:lnTo>
                  <a:lnTo>
                    <a:pt x="5371" y="8474"/>
                  </a:lnTo>
                  <a:lnTo>
                    <a:pt x="8440" y="5371"/>
                  </a:lnTo>
                  <a:lnTo>
                    <a:pt x="7306" y="1135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5" name="Google Shape;1195;p42"/>
          <p:cNvGrpSpPr/>
          <p:nvPr/>
        </p:nvGrpSpPr>
        <p:grpSpPr>
          <a:xfrm>
            <a:off x="596966" y="1453836"/>
            <a:ext cx="431079" cy="428505"/>
            <a:chOff x="5303950" y="2812875"/>
            <a:chExt cx="192675" cy="191525"/>
          </a:xfrm>
        </p:grpSpPr>
        <p:sp>
          <p:nvSpPr>
            <p:cNvPr id="1196" name="Google Shape;1196;p42"/>
            <p:cNvSpPr/>
            <p:nvPr/>
          </p:nvSpPr>
          <p:spPr>
            <a:xfrm>
              <a:off x="5447400" y="2831625"/>
              <a:ext cx="30875" cy="58400"/>
            </a:xfrm>
            <a:custGeom>
              <a:avLst/>
              <a:gdLst/>
              <a:ahLst/>
              <a:cxnLst/>
              <a:rect l="l" t="t" r="r" b="b"/>
              <a:pathLst>
                <a:path w="1235" h="2336" fill="none" extrusionOk="0">
                  <a:moveTo>
                    <a:pt x="0" y="2336"/>
                  </a:moveTo>
                  <a:lnTo>
                    <a:pt x="1234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5420700" y="2950050"/>
              <a:ext cx="24225" cy="40900"/>
            </a:xfrm>
            <a:custGeom>
              <a:avLst/>
              <a:gdLst/>
              <a:ahLst/>
              <a:cxnLst/>
              <a:rect l="l" t="t" r="r" b="b"/>
              <a:pathLst>
                <a:path w="969" h="1636" fill="none" extrusionOk="0">
                  <a:moveTo>
                    <a:pt x="1" y="1"/>
                  </a:moveTo>
                  <a:lnTo>
                    <a:pt x="968" y="1635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5318975" y="2885000"/>
              <a:ext cx="60900" cy="27550"/>
            </a:xfrm>
            <a:custGeom>
              <a:avLst/>
              <a:gdLst/>
              <a:ahLst/>
              <a:cxnLst/>
              <a:rect l="l" t="t" r="r" b="b"/>
              <a:pathLst>
                <a:path w="2436" h="1102" fill="none" extrusionOk="0">
                  <a:moveTo>
                    <a:pt x="2435" y="1102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5369000" y="2872500"/>
              <a:ext cx="95100" cy="85925"/>
            </a:xfrm>
            <a:custGeom>
              <a:avLst/>
              <a:gdLst/>
              <a:ahLst/>
              <a:cxnLst/>
              <a:rect l="l" t="t" r="r" b="b"/>
              <a:pathLst>
                <a:path w="3804" h="3437" extrusionOk="0">
                  <a:moveTo>
                    <a:pt x="1898" y="0"/>
                  </a:moveTo>
                  <a:cubicBezTo>
                    <a:pt x="1471" y="0"/>
                    <a:pt x="1043" y="158"/>
                    <a:pt x="701" y="467"/>
                  </a:cubicBezTo>
                  <a:cubicBezTo>
                    <a:pt x="34" y="1135"/>
                    <a:pt x="1" y="2235"/>
                    <a:pt x="668" y="2903"/>
                  </a:cubicBezTo>
                  <a:cubicBezTo>
                    <a:pt x="1010" y="3262"/>
                    <a:pt x="1457" y="3437"/>
                    <a:pt x="1906" y="3437"/>
                  </a:cubicBezTo>
                  <a:cubicBezTo>
                    <a:pt x="2333" y="3437"/>
                    <a:pt x="2761" y="3278"/>
                    <a:pt x="3103" y="2969"/>
                  </a:cubicBezTo>
                  <a:cubicBezTo>
                    <a:pt x="3770" y="2302"/>
                    <a:pt x="3803" y="1201"/>
                    <a:pt x="3136" y="534"/>
                  </a:cubicBezTo>
                  <a:cubicBezTo>
                    <a:pt x="2794" y="175"/>
                    <a:pt x="2347" y="0"/>
                    <a:pt x="1898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5303950" y="2871250"/>
              <a:ext cx="30050" cy="27450"/>
            </a:xfrm>
            <a:custGeom>
              <a:avLst/>
              <a:gdLst/>
              <a:ahLst/>
              <a:cxnLst/>
              <a:rect l="l" t="t" r="r" b="b"/>
              <a:pathLst>
                <a:path w="1202" h="1098" extrusionOk="0">
                  <a:moveTo>
                    <a:pt x="601" y="0"/>
                  </a:moveTo>
                  <a:cubicBezTo>
                    <a:pt x="460" y="0"/>
                    <a:pt x="318" y="50"/>
                    <a:pt x="201" y="151"/>
                  </a:cubicBezTo>
                  <a:cubicBezTo>
                    <a:pt x="1" y="351"/>
                    <a:pt x="1" y="718"/>
                    <a:pt x="201" y="918"/>
                  </a:cubicBezTo>
                  <a:cubicBezTo>
                    <a:pt x="305" y="1039"/>
                    <a:pt x="454" y="1097"/>
                    <a:pt x="601" y="1097"/>
                  </a:cubicBezTo>
                  <a:cubicBezTo>
                    <a:pt x="737" y="1097"/>
                    <a:pt x="872" y="1047"/>
                    <a:pt x="968" y="951"/>
                  </a:cubicBezTo>
                  <a:cubicBezTo>
                    <a:pt x="1202" y="718"/>
                    <a:pt x="1202" y="384"/>
                    <a:pt x="1002" y="151"/>
                  </a:cubicBezTo>
                  <a:cubicBezTo>
                    <a:pt x="885" y="5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5465750" y="2812875"/>
              <a:ext cx="30875" cy="2745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630" y="0"/>
                  </a:moveTo>
                  <a:cubicBezTo>
                    <a:pt x="492" y="0"/>
                    <a:pt x="350" y="50"/>
                    <a:pt x="234" y="151"/>
                  </a:cubicBezTo>
                  <a:cubicBezTo>
                    <a:pt x="0" y="351"/>
                    <a:pt x="0" y="718"/>
                    <a:pt x="234" y="918"/>
                  </a:cubicBezTo>
                  <a:cubicBezTo>
                    <a:pt x="338" y="1039"/>
                    <a:pt x="477" y="1097"/>
                    <a:pt x="621" y="1097"/>
                  </a:cubicBezTo>
                  <a:cubicBezTo>
                    <a:pt x="753" y="1097"/>
                    <a:pt x="889" y="1047"/>
                    <a:pt x="1001" y="951"/>
                  </a:cubicBezTo>
                  <a:cubicBezTo>
                    <a:pt x="1201" y="718"/>
                    <a:pt x="1234" y="384"/>
                    <a:pt x="1001" y="151"/>
                  </a:cubicBezTo>
                  <a:cubicBezTo>
                    <a:pt x="901" y="50"/>
                    <a:pt x="767" y="0"/>
                    <a:pt x="630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5435725" y="2984950"/>
              <a:ext cx="21700" cy="19450"/>
            </a:xfrm>
            <a:custGeom>
              <a:avLst/>
              <a:gdLst/>
              <a:ahLst/>
              <a:cxnLst/>
              <a:rect l="l" t="t" r="r" b="b"/>
              <a:pathLst>
                <a:path w="868" h="778" extrusionOk="0">
                  <a:moveTo>
                    <a:pt x="430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7" y="39"/>
                    <a:pt x="0" y="273"/>
                    <a:pt x="67" y="473"/>
                  </a:cubicBezTo>
                  <a:cubicBezTo>
                    <a:pt x="97" y="652"/>
                    <a:pt x="288" y="778"/>
                    <a:pt x="471" y="778"/>
                  </a:cubicBezTo>
                  <a:cubicBezTo>
                    <a:pt x="492" y="778"/>
                    <a:pt x="513" y="776"/>
                    <a:pt x="534" y="773"/>
                  </a:cubicBezTo>
                  <a:cubicBezTo>
                    <a:pt x="734" y="740"/>
                    <a:pt x="868" y="506"/>
                    <a:pt x="834" y="306"/>
                  </a:cubicBezTo>
                  <a:cubicBezTo>
                    <a:pt x="804" y="126"/>
                    <a:pt x="613" y="1"/>
                    <a:pt x="43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3" name="Google Shape;1203;p42"/>
          <p:cNvGrpSpPr/>
          <p:nvPr/>
        </p:nvGrpSpPr>
        <p:grpSpPr>
          <a:xfrm>
            <a:off x="1028027" y="425777"/>
            <a:ext cx="692287" cy="716729"/>
            <a:chOff x="5483250" y="2213600"/>
            <a:chExt cx="309425" cy="320350"/>
          </a:xfrm>
        </p:grpSpPr>
        <p:sp>
          <p:nvSpPr>
            <p:cNvPr id="1204" name="Google Shape;1204;p42"/>
            <p:cNvSpPr/>
            <p:nvPr/>
          </p:nvSpPr>
          <p:spPr>
            <a:xfrm>
              <a:off x="5515775" y="2355450"/>
              <a:ext cx="105925" cy="34225"/>
            </a:xfrm>
            <a:custGeom>
              <a:avLst/>
              <a:gdLst/>
              <a:ahLst/>
              <a:cxnLst/>
              <a:rect l="l" t="t" r="r" b="b"/>
              <a:pathLst>
                <a:path w="4237" h="1369" fill="none" extrusionOk="0">
                  <a:moveTo>
                    <a:pt x="4237" y="1"/>
                  </a:moveTo>
                  <a:lnTo>
                    <a:pt x="1" y="1369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5722600" y="2236200"/>
              <a:ext cx="19200" cy="77600"/>
            </a:xfrm>
            <a:custGeom>
              <a:avLst/>
              <a:gdLst/>
              <a:ahLst/>
              <a:cxnLst/>
              <a:rect l="l" t="t" r="r" b="b"/>
              <a:pathLst>
                <a:path w="768" h="3104" fill="none" extrusionOk="0">
                  <a:moveTo>
                    <a:pt x="0" y="3103"/>
                  </a:moveTo>
                  <a:lnTo>
                    <a:pt x="767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5728425" y="2408000"/>
              <a:ext cx="41725" cy="103425"/>
            </a:xfrm>
            <a:custGeom>
              <a:avLst/>
              <a:gdLst/>
              <a:ahLst/>
              <a:cxnLst/>
              <a:rect l="l" t="t" r="r" b="b"/>
              <a:pathLst>
                <a:path w="1669" h="4137" fill="none" extrusionOk="0">
                  <a:moveTo>
                    <a:pt x="1" y="0"/>
                  </a:moveTo>
                  <a:lnTo>
                    <a:pt x="1668" y="4137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5615850" y="2288750"/>
              <a:ext cx="144300" cy="144300"/>
            </a:xfrm>
            <a:custGeom>
              <a:avLst/>
              <a:gdLst/>
              <a:ahLst/>
              <a:cxnLst/>
              <a:rect l="l" t="t" r="r" b="b"/>
              <a:pathLst>
                <a:path w="5772" h="5772" extrusionOk="0">
                  <a:moveTo>
                    <a:pt x="2902" y="0"/>
                  </a:moveTo>
                  <a:cubicBezTo>
                    <a:pt x="1301" y="0"/>
                    <a:pt x="0" y="1301"/>
                    <a:pt x="0" y="2869"/>
                  </a:cubicBezTo>
                  <a:cubicBezTo>
                    <a:pt x="0" y="4470"/>
                    <a:pt x="1301" y="5771"/>
                    <a:pt x="2902" y="5771"/>
                  </a:cubicBezTo>
                  <a:cubicBezTo>
                    <a:pt x="4470" y="5771"/>
                    <a:pt x="5771" y="4470"/>
                    <a:pt x="5771" y="2869"/>
                  </a:cubicBezTo>
                  <a:cubicBezTo>
                    <a:pt x="5771" y="1301"/>
                    <a:pt x="4470" y="0"/>
                    <a:pt x="2902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42"/>
            <p:cNvSpPr/>
            <p:nvPr/>
          </p:nvSpPr>
          <p:spPr>
            <a:xfrm>
              <a:off x="5746775" y="248805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934" y="1"/>
                  </a:moveTo>
                  <a:cubicBezTo>
                    <a:pt x="434" y="1"/>
                    <a:pt x="0" y="434"/>
                    <a:pt x="0" y="935"/>
                  </a:cubicBezTo>
                  <a:cubicBezTo>
                    <a:pt x="0" y="1435"/>
                    <a:pt x="434" y="1835"/>
                    <a:pt x="934" y="1835"/>
                  </a:cubicBezTo>
                  <a:cubicBezTo>
                    <a:pt x="1435" y="1835"/>
                    <a:pt x="1835" y="1435"/>
                    <a:pt x="1835" y="935"/>
                  </a:cubicBezTo>
                  <a:cubicBezTo>
                    <a:pt x="1835" y="434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42"/>
            <p:cNvSpPr/>
            <p:nvPr/>
          </p:nvSpPr>
          <p:spPr>
            <a:xfrm>
              <a:off x="5483250" y="2369650"/>
              <a:ext cx="46725" cy="45875"/>
            </a:xfrm>
            <a:custGeom>
              <a:avLst/>
              <a:gdLst/>
              <a:ahLst/>
              <a:cxnLst/>
              <a:rect l="l" t="t" r="r" b="b"/>
              <a:pathLst>
                <a:path w="1869" h="1835" extrusionOk="0">
                  <a:moveTo>
                    <a:pt x="935" y="0"/>
                  </a:moveTo>
                  <a:cubicBezTo>
                    <a:pt x="434" y="0"/>
                    <a:pt x="1" y="400"/>
                    <a:pt x="1" y="934"/>
                  </a:cubicBezTo>
                  <a:cubicBezTo>
                    <a:pt x="1" y="1434"/>
                    <a:pt x="434" y="1835"/>
                    <a:pt x="935" y="1835"/>
                  </a:cubicBezTo>
                  <a:cubicBezTo>
                    <a:pt x="1435" y="1835"/>
                    <a:pt x="1869" y="1434"/>
                    <a:pt x="1869" y="934"/>
                  </a:cubicBezTo>
                  <a:cubicBezTo>
                    <a:pt x="1869" y="400"/>
                    <a:pt x="1435" y="0"/>
                    <a:pt x="9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5724250" y="2213600"/>
              <a:ext cx="38400" cy="32750"/>
            </a:xfrm>
            <a:custGeom>
              <a:avLst/>
              <a:gdLst/>
              <a:ahLst/>
              <a:cxnLst/>
              <a:rect l="l" t="t" r="r" b="b"/>
              <a:pathLst>
                <a:path w="1536" h="1310" extrusionOk="0">
                  <a:moveTo>
                    <a:pt x="758" y="0"/>
                  </a:moveTo>
                  <a:cubicBezTo>
                    <a:pt x="543" y="0"/>
                    <a:pt x="330" y="111"/>
                    <a:pt x="201" y="304"/>
                  </a:cubicBezTo>
                  <a:cubicBezTo>
                    <a:pt x="1" y="605"/>
                    <a:pt x="101" y="1038"/>
                    <a:pt x="434" y="1205"/>
                  </a:cubicBezTo>
                  <a:cubicBezTo>
                    <a:pt x="541" y="1276"/>
                    <a:pt x="660" y="1309"/>
                    <a:pt x="778" y="1309"/>
                  </a:cubicBezTo>
                  <a:cubicBezTo>
                    <a:pt x="993" y="1309"/>
                    <a:pt x="1206" y="1199"/>
                    <a:pt x="1335" y="1005"/>
                  </a:cubicBezTo>
                  <a:cubicBezTo>
                    <a:pt x="1535" y="705"/>
                    <a:pt x="1435" y="271"/>
                    <a:pt x="1102" y="104"/>
                  </a:cubicBezTo>
                  <a:cubicBezTo>
                    <a:pt x="995" y="33"/>
                    <a:pt x="876" y="0"/>
                    <a:pt x="75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42"/>
          <p:cNvGrpSpPr/>
          <p:nvPr/>
        </p:nvGrpSpPr>
        <p:grpSpPr>
          <a:xfrm rot="-899960" flipH="1">
            <a:off x="-424172" y="2916879"/>
            <a:ext cx="3078808" cy="4676893"/>
            <a:chOff x="3661950" y="537250"/>
            <a:chExt cx="2309175" cy="3507775"/>
          </a:xfrm>
        </p:grpSpPr>
        <p:sp>
          <p:nvSpPr>
            <p:cNvPr id="1212" name="Google Shape;1212;p42"/>
            <p:cNvSpPr/>
            <p:nvPr/>
          </p:nvSpPr>
          <p:spPr>
            <a:xfrm>
              <a:off x="3768700" y="670100"/>
              <a:ext cx="579600" cy="398625"/>
            </a:xfrm>
            <a:custGeom>
              <a:avLst/>
              <a:gdLst/>
              <a:ahLst/>
              <a:cxnLst/>
              <a:rect l="l" t="t" r="r" b="b"/>
              <a:pathLst>
                <a:path w="23184" h="15945" extrusionOk="0">
                  <a:moveTo>
                    <a:pt x="22350" y="0"/>
                  </a:moveTo>
                  <a:lnTo>
                    <a:pt x="0" y="14644"/>
                  </a:lnTo>
                  <a:lnTo>
                    <a:pt x="834" y="15945"/>
                  </a:lnTo>
                  <a:lnTo>
                    <a:pt x="23184" y="1268"/>
                  </a:lnTo>
                  <a:lnTo>
                    <a:pt x="22350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4501725" y="1958500"/>
              <a:ext cx="294400" cy="210175"/>
            </a:xfrm>
            <a:custGeom>
              <a:avLst/>
              <a:gdLst/>
              <a:ahLst/>
              <a:cxnLst/>
              <a:rect l="l" t="t" r="r" b="b"/>
              <a:pathLst>
                <a:path w="11776" h="8407" extrusionOk="0">
                  <a:moveTo>
                    <a:pt x="10941" y="1"/>
                  </a:moveTo>
                  <a:lnTo>
                    <a:pt x="0" y="7139"/>
                  </a:lnTo>
                  <a:lnTo>
                    <a:pt x="834" y="8407"/>
                  </a:lnTo>
                  <a:lnTo>
                    <a:pt x="11775" y="1269"/>
                  </a:lnTo>
                  <a:lnTo>
                    <a:pt x="10941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4519225" y="2036900"/>
              <a:ext cx="461200" cy="320250"/>
            </a:xfrm>
            <a:custGeom>
              <a:avLst/>
              <a:gdLst/>
              <a:ahLst/>
              <a:cxnLst/>
              <a:rect l="l" t="t" r="r" b="b"/>
              <a:pathLst>
                <a:path w="18448" h="12810" extrusionOk="0">
                  <a:moveTo>
                    <a:pt x="17613" y="1"/>
                  </a:moveTo>
                  <a:lnTo>
                    <a:pt x="1" y="11542"/>
                  </a:lnTo>
                  <a:lnTo>
                    <a:pt x="835" y="12810"/>
                  </a:lnTo>
                  <a:lnTo>
                    <a:pt x="18447" y="1268"/>
                  </a:lnTo>
                  <a:lnTo>
                    <a:pt x="17613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4610975" y="2140300"/>
              <a:ext cx="517050" cy="356950"/>
            </a:xfrm>
            <a:custGeom>
              <a:avLst/>
              <a:gdLst/>
              <a:ahLst/>
              <a:cxnLst/>
              <a:rect l="l" t="t" r="r" b="b"/>
              <a:pathLst>
                <a:path w="20682" h="14278" extrusionOk="0">
                  <a:moveTo>
                    <a:pt x="19848" y="1"/>
                  </a:moveTo>
                  <a:lnTo>
                    <a:pt x="0" y="12977"/>
                  </a:lnTo>
                  <a:lnTo>
                    <a:pt x="834" y="14278"/>
                  </a:lnTo>
                  <a:lnTo>
                    <a:pt x="20681" y="1268"/>
                  </a:lnTo>
                  <a:lnTo>
                    <a:pt x="19848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5295625" y="3326150"/>
              <a:ext cx="437000" cy="175150"/>
            </a:xfrm>
            <a:custGeom>
              <a:avLst/>
              <a:gdLst/>
              <a:ahLst/>
              <a:cxnLst/>
              <a:rect l="l" t="t" r="r" b="b"/>
              <a:pathLst>
                <a:path w="17480" h="7006" extrusionOk="0">
                  <a:moveTo>
                    <a:pt x="17012" y="1"/>
                  </a:moveTo>
                  <a:lnTo>
                    <a:pt x="0" y="5538"/>
                  </a:lnTo>
                  <a:lnTo>
                    <a:pt x="467" y="7006"/>
                  </a:lnTo>
                  <a:lnTo>
                    <a:pt x="17479" y="1468"/>
                  </a:lnTo>
                  <a:lnTo>
                    <a:pt x="17012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42"/>
            <p:cNvSpPr/>
            <p:nvPr/>
          </p:nvSpPr>
          <p:spPr>
            <a:xfrm>
              <a:off x="5269775" y="3197725"/>
              <a:ext cx="352775" cy="147625"/>
            </a:xfrm>
            <a:custGeom>
              <a:avLst/>
              <a:gdLst/>
              <a:ahLst/>
              <a:cxnLst/>
              <a:rect l="l" t="t" r="r" b="b"/>
              <a:pathLst>
                <a:path w="14111" h="5905" extrusionOk="0">
                  <a:moveTo>
                    <a:pt x="13643" y="1"/>
                  </a:moveTo>
                  <a:lnTo>
                    <a:pt x="0" y="4437"/>
                  </a:lnTo>
                  <a:lnTo>
                    <a:pt x="467" y="5905"/>
                  </a:lnTo>
                  <a:lnTo>
                    <a:pt x="14110" y="1435"/>
                  </a:lnTo>
                  <a:lnTo>
                    <a:pt x="13643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42"/>
            <p:cNvSpPr/>
            <p:nvPr/>
          </p:nvSpPr>
          <p:spPr>
            <a:xfrm>
              <a:off x="5261425" y="3474600"/>
              <a:ext cx="512050" cy="199325"/>
            </a:xfrm>
            <a:custGeom>
              <a:avLst/>
              <a:gdLst/>
              <a:ahLst/>
              <a:cxnLst/>
              <a:rect l="l" t="t" r="r" b="b"/>
              <a:pathLst>
                <a:path w="20482" h="7973" extrusionOk="0">
                  <a:moveTo>
                    <a:pt x="20015" y="0"/>
                  </a:moveTo>
                  <a:lnTo>
                    <a:pt x="1" y="6505"/>
                  </a:lnTo>
                  <a:lnTo>
                    <a:pt x="468" y="7973"/>
                  </a:lnTo>
                  <a:lnTo>
                    <a:pt x="20482" y="1435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42"/>
            <p:cNvSpPr/>
            <p:nvPr/>
          </p:nvSpPr>
          <p:spPr>
            <a:xfrm>
              <a:off x="5167200" y="3612200"/>
              <a:ext cx="722200" cy="267700"/>
            </a:xfrm>
            <a:custGeom>
              <a:avLst/>
              <a:gdLst/>
              <a:ahLst/>
              <a:cxnLst/>
              <a:rect l="l" t="t" r="r" b="b"/>
              <a:pathLst>
                <a:path w="28888" h="10708" extrusionOk="0">
                  <a:moveTo>
                    <a:pt x="28421" y="0"/>
                  </a:moveTo>
                  <a:lnTo>
                    <a:pt x="0" y="9240"/>
                  </a:lnTo>
                  <a:lnTo>
                    <a:pt x="467" y="10708"/>
                  </a:lnTo>
                  <a:lnTo>
                    <a:pt x="28888" y="1468"/>
                  </a:lnTo>
                  <a:lnTo>
                    <a:pt x="28421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42"/>
            <p:cNvSpPr/>
            <p:nvPr/>
          </p:nvSpPr>
          <p:spPr>
            <a:xfrm>
              <a:off x="4688525" y="2255400"/>
              <a:ext cx="552925" cy="380275"/>
            </a:xfrm>
            <a:custGeom>
              <a:avLst/>
              <a:gdLst/>
              <a:ahLst/>
              <a:cxnLst/>
              <a:rect l="l" t="t" r="r" b="b"/>
              <a:pathLst>
                <a:path w="22117" h="15211" extrusionOk="0">
                  <a:moveTo>
                    <a:pt x="21282" y="0"/>
                  </a:moveTo>
                  <a:lnTo>
                    <a:pt x="0" y="13943"/>
                  </a:lnTo>
                  <a:lnTo>
                    <a:pt x="834" y="15211"/>
                  </a:lnTo>
                  <a:lnTo>
                    <a:pt x="22116" y="1268"/>
                  </a:lnTo>
                  <a:lnTo>
                    <a:pt x="21282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42"/>
            <p:cNvSpPr/>
            <p:nvPr/>
          </p:nvSpPr>
          <p:spPr>
            <a:xfrm>
              <a:off x="4807775" y="2396325"/>
              <a:ext cx="523725" cy="361125"/>
            </a:xfrm>
            <a:custGeom>
              <a:avLst/>
              <a:gdLst/>
              <a:ahLst/>
              <a:cxnLst/>
              <a:rect l="l" t="t" r="r" b="b"/>
              <a:pathLst>
                <a:path w="20949" h="14445" extrusionOk="0">
                  <a:moveTo>
                    <a:pt x="20115" y="0"/>
                  </a:moveTo>
                  <a:lnTo>
                    <a:pt x="0" y="13177"/>
                  </a:lnTo>
                  <a:lnTo>
                    <a:pt x="834" y="14444"/>
                  </a:lnTo>
                  <a:lnTo>
                    <a:pt x="20949" y="1268"/>
                  </a:lnTo>
                  <a:lnTo>
                    <a:pt x="20115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42"/>
            <p:cNvSpPr/>
            <p:nvPr/>
          </p:nvSpPr>
          <p:spPr>
            <a:xfrm>
              <a:off x="4927025" y="2568125"/>
              <a:ext cx="448675" cy="311900"/>
            </a:xfrm>
            <a:custGeom>
              <a:avLst/>
              <a:gdLst/>
              <a:ahLst/>
              <a:cxnLst/>
              <a:rect l="l" t="t" r="r" b="b"/>
              <a:pathLst>
                <a:path w="17947" h="12476" extrusionOk="0">
                  <a:moveTo>
                    <a:pt x="17079" y="0"/>
                  </a:moveTo>
                  <a:lnTo>
                    <a:pt x="0" y="11208"/>
                  </a:lnTo>
                  <a:lnTo>
                    <a:pt x="834" y="12476"/>
                  </a:lnTo>
                  <a:lnTo>
                    <a:pt x="17947" y="1301"/>
                  </a:lnTo>
                  <a:lnTo>
                    <a:pt x="17079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5046275" y="2746575"/>
              <a:ext cx="362775" cy="256050"/>
            </a:xfrm>
            <a:custGeom>
              <a:avLst/>
              <a:gdLst/>
              <a:ahLst/>
              <a:cxnLst/>
              <a:rect l="l" t="t" r="r" b="b"/>
              <a:pathLst>
                <a:path w="14511" h="10242" extrusionOk="0">
                  <a:moveTo>
                    <a:pt x="13677" y="0"/>
                  </a:moveTo>
                  <a:lnTo>
                    <a:pt x="0" y="8940"/>
                  </a:lnTo>
                  <a:lnTo>
                    <a:pt x="834" y="10241"/>
                  </a:lnTo>
                  <a:lnTo>
                    <a:pt x="14511" y="1268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3835400" y="846875"/>
              <a:ext cx="580450" cy="398650"/>
            </a:xfrm>
            <a:custGeom>
              <a:avLst/>
              <a:gdLst/>
              <a:ahLst/>
              <a:cxnLst/>
              <a:rect l="l" t="t" r="r" b="b"/>
              <a:pathLst>
                <a:path w="23218" h="15946" extrusionOk="0">
                  <a:moveTo>
                    <a:pt x="22384" y="1"/>
                  </a:moveTo>
                  <a:lnTo>
                    <a:pt x="1" y="14645"/>
                  </a:lnTo>
                  <a:lnTo>
                    <a:pt x="835" y="15946"/>
                  </a:lnTo>
                  <a:lnTo>
                    <a:pt x="23217" y="1268"/>
                  </a:lnTo>
                  <a:lnTo>
                    <a:pt x="22384" y="1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3902950" y="1023675"/>
              <a:ext cx="579625" cy="398650"/>
            </a:xfrm>
            <a:custGeom>
              <a:avLst/>
              <a:gdLst/>
              <a:ahLst/>
              <a:cxnLst/>
              <a:rect l="l" t="t" r="r" b="b"/>
              <a:pathLst>
                <a:path w="23185" h="15946" extrusionOk="0">
                  <a:moveTo>
                    <a:pt x="22350" y="0"/>
                  </a:moveTo>
                  <a:lnTo>
                    <a:pt x="1" y="14644"/>
                  </a:lnTo>
                  <a:lnTo>
                    <a:pt x="835" y="15945"/>
                  </a:lnTo>
                  <a:lnTo>
                    <a:pt x="23184" y="1301"/>
                  </a:lnTo>
                  <a:lnTo>
                    <a:pt x="22350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3969675" y="1200475"/>
              <a:ext cx="579600" cy="397800"/>
            </a:xfrm>
            <a:custGeom>
              <a:avLst/>
              <a:gdLst/>
              <a:ahLst/>
              <a:cxnLst/>
              <a:rect l="l" t="t" r="r" b="b"/>
              <a:pathLst>
                <a:path w="23184" h="15912" extrusionOk="0">
                  <a:moveTo>
                    <a:pt x="22350" y="0"/>
                  </a:moveTo>
                  <a:lnTo>
                    <a:pt x="0" y="14644"/>
                  </a:lnTo>
                  <a:lnTo>
                    <a:pt x="834" y="15912"/>
                  </a:lnTo>
                  <a:lnTo>
                    <a:pt x="23184" y="1268"/>
                  </a:lnTo>
                  <a:lnTo>
                    <a:pt x="22350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4129775" y="1440650"/>
              <a:ext cx="391150" cy="273550"/>
            </a:xfrm>
            <a:custGeom>
              <a:avLst/>
              <a:gdLst/>
              <a:ahLst/>
              <a:cxnLst/>
              <a:rect l="l" t="t" r="r" b="b"/>
              <a:pathLst>
                <a:path w="15646" h="10942" extrusionOk="0">
                  <a:moveTo>
                    <a:pt x="14778" y="0"/>
                  </a:moveTo>
                  <a:lnTo>
                    <a:pt x="1" y="9674"/>
                  </a:lnTo>
                  <a:lnTo>
                    <a:pt x="835" y="10941"/>
                  </a:lnTo>
                  <a:lnTo>
                    <a:pt x="15645" y="1268"/>
                  </a:lnTo>
                  <a:lnTo>
                    <a:pt x="14778" y="0"/>
                  </a:lnTo>
                  <a:close/>
                </a:path>
              </a:pathLst>
            </a:custGeom>
            <a:solidFill>
              <a:srgbClr val="152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3661950" y="537250"/>
              <a:ext cx="2309175" cy="3507775"/>
            </a:xfrm>
            <a:custGeom>
              <a:avLst/>
              <a:gdLst/>
              <a:ahLst/>
              <a:cxnLst/>
              <a:rect l="l" t="t" r="r" b="b"/>
              <a:pathLst>
                <a:path w="92367" h="140311" extrusionOk="0">
                  <a:moveTo>
                    <a:pt x="35926" y="57285"/>
                  </a:moveTo>
                  <a:cubicBezTo>
                    <a:pt x="45500" y="61754"/>
                    <a:pt x="55240" y="66525"/>
                    <a:pt x="61378" y="75264"/>
                  </a:cubicBezTo>
                  <a:cubicBezTo>
                    <a:pt x="63446" y="78200"/>
                    <a:pt x="65414" y="84404"/>
                    <a:pt x="64747" y="97347"/>
                  </a:cubicBezTo>
                  <a:cubicBezTo>
                    <a:pt x="64747" y="97347"/>
                    <a:pt x="64713" y="97313"/>
                    <a:pt x="64713" y="97313"/>
                  </a:cubicBezTo>
                  <a:cubicBezTo>
                    <a:pt x="57275" y="93877"/>
                    <a:pt x="50236" y="90608"/>
                    <a:pt x="45400" y="84604"/>
                  </a:cubicBezTo>
                  <a:cubicBezTo>
                    <a:pt x="39562" y="77332"/>
                    <a:pt x="36927" y="67225"/>
                    <a:pt x="35926" y="57285"/>
                  </a:cubicBezTo>
                  <a:close/>
                  <a:moveTo>
                    <a:pt x="25323" y="0"/>
                  </a:moveTo>
                  <a:cubicBezTo>
                    <a:pt x="24668" y="0"/>
                    <a:pt x="24008" y="235"/>
                    <a:pt x="23484" y="711"/>
                  </a:cubicBezTo>
                  <a:cubicBezTo>
                    <a:pt x="22417" y="1711"/>
                    <a:pt x="22350" y="3413"/>
                    <a:pt x="23351" y="4480"/>
                  </a:cubicBezTo>
                  <a:cubicBezTo>
                    <a:pt x="23451" y="4580"/>
                    <a:pt x="31957" y="13920"/>
                    <a:pt x="30923" y="27096"/>
                  </a:cubicBezTo>
                  <a:lnTo>
                    <a:pt x="30856" y="28130"/>
                  </a:lnTo>
                  <a:cubicBezTo>
                    <a:pt x="30456" y="33001"/>
                    <a:pt x="29855" y="40406"/>
                    <a:pt x="30055" y="48612"/>
                  </a:cubicBezTo>
                  <a:cubicBezTo>
                    <a:pt x="27053" y="47111"/>
                    <a:pt x="24218" y="45576"/>
                    <a:pt x="21549" y="43808"/>
                  </a:cubicBezTo>
                  <a:cubicBezTo>
                    <a:pt x="8840" y="35336"/>
                    <a:pt x="5538" y="18223"/>
                    <a:pt x="5505" y="18023"/>
                  </a:cubicBezTo>
                  <a:cubicBezTo>
                    <a:pt x="5268" y="16749"/>
                    <a:pt x="4136" y="15844"/>
                    <a:pt x="2882" y="15844"/>
                  </a:cubicBezTo>
                  <a:cubicBezTo>
                    <a:pt x="2723" y="15844"/>
                    <a:pt x="2563" y="15858"/>
                    <a:pt x="2402" y="15888"/>
                  </a:cubicBezTo>
                  <a:cubicBezTo>
                    <a:pt x="935" y="16155"/>
                    <a:pt x="1" y="17556"/>
                    <a:pt x="234" y="18990"/>
                  </a:cubicBezTo>
                  <a:cubicBezTo>
                    <a:pt x="401" y="19791"/>
                    <a:pt x="3937" y="38504"/>
                    <a:pt x="18614" y="48278"/>
                  </a:cubicBezTo>
                  <a:cubicBezTo>
                    <a:pt x="22250" y="50713"/>
                    <a:pt x="26286" y="52748"/>
                    <a:pt x="30322" y="54683"/>
                  </a:cubicBezTo>
                  <a:cubicBezTo>
                    <a:pt x="31190" y="66391"/>
                    <a:pt x="33992" y="78933"/>
                    <a:pt x="41230" y="87973"/>
                  </a:cubicBezTo>
                  <a:cubicBezTo>
                    <a:pt x="46834" y="94912"/>
                    <a:pt x="54773" y="98614"/>
                    <a:pt x="62479" y="102183"/>
                  </a:cubicBezTo>
                  <a:cubicBezTo>
                    <a:pt x="63112" y="102450"/>
                    <a:pt x="63713" y="102750"/>
                    <a:pt x="64347" y="103051"/>
                  </a:cubicBezTo>
                  <a:cubicBezTo>
                    <a:pt x="64113" y="105452"/>
                    <a:pt x="63813" y="108021"/>
                    <a:pt x="63413" y="110823"/>
                  </a:cubicBezTo>
                  <a:cubicBezTo>
                    <a:pt x="61478" y="124633"/>
                    <a:pt x="58209" y="136808"/>
                    <a:pt x="58175" y="136942"/>
                  </a:cubicBezTo>
                  <a:cubicBezTo>
                    <a:pt x="57775" y="138376"/>
                    <a:pt x="58642" y="139844"/>
                    <a:pt x="60043" y="140211"/>
                  </a:cubicBezTo>
                  <a:cubicBezTo>
                    <a:pt x="60277" y="140277"/>
                    <a:pt x="60510" y="140311"/>
                    <a:pt x="60744" y="140311"/>
                  </a:cubicBezTo>
                  <a:cubicBezTo>
                    <a:pt x="61945" y="140311"/>
                    <a:pt x="63012" y="139510"/>
                    <a:pt x="63346" y="138343"/>
                  </a:cubicBezTo>
                  <a:cubicBezTo>
                    <a:pt x="63479" y="137809"/>
                    <a:pt x="66682" y="125734"/>
                    <a:pt x="68683" y="111623"/>
                  </a:cubicBezTo>
                  <a:cubicBezTo>
                    <a:pt x="68983" y="109522"/>
                    <a:pt x="69250" y="107487"/>
                    <a:pt x="69450" y="105519"/>
                  </a:cubicBezTo>
                  <a:cubicBezTo>
                    <a:pt x="78390" y="110156"/>
                    <a:pt x="85362" y="115826"/>
                    <a:pt x="86863" y="128702"/>
                  </a:cubicBezTo>
                  <a:cubicBezTo>
                    <a:pt x="87029" y="130070"/>
                    <a:pt x="88197" y="131071"/>
                    <a:pt x="89531" y="131071"/>
                  </a:cubicBezTo>
                  <a:lnTo>
                    <a:pt x="89831" y="131071"/>
                  </a:lnTo>
                  <a:cubicBezTo>
                    <a:pt x="91299" y="130904"/>
                    <a:pt x="92367" y="129570"/>
                    <a:pt x="92166" y="128102"/>
                  </a:cubicBezTo>
                  <a:cubicBezTo>
                    <a:pt x="90265" y="111724"/>
                    <a:pt x="80525" y="105019"/>
                    <a:pt x="69951" y="99815"/>
                  </a:cubicBezTo>
                  <a:cubicBezTo>
                    <a:pt x="70851" y="86706"/>
                    <a:pt x="69417" y="77466"/>
                    <a:pt x="65748" y="72195"/>
                  </a:cubicBezTo>
                  <a:cubicBezTo>
                    <a:pt x="58542" y="61888"/>
                    <a:pt x="47568" y="56818"/>
                    <a:pt x="36927" y="51881"/>
                  </a:cubicBezTo>
                  <a:cubicBezTo>
                    <a:pt x="36460" y="51647"/>
                    <a:pt x="35960" y="51414"/>
                    <a:pt x="35493" y="51214"/>
                  </a:cubicBezTo>
                  <a:cubicBezTo>
                    <a:pt x="35059" y="42174"/>
                    <a:pt x="35726" y="33834"/>
                    <a:pt x="36160" y="28564"/>
                  </a:cubicBezTo>
                  <a:lnTo>
                    <a:pt x="36260" y="27530"/>
                  </a:lnTo>
                  <a:cubicBezTo>
                    <a:pt x="37494" y="12052"/>
                    <a:pt x="27687" y="1311"/>
                    <a:pt x="27287" y="844"/>
                  </a:cubicBezTo>
                  <a:cubicBezTo>
                    <a:pt x="26762" y="285"/>
                    <a:pt x="26045" y="0"/>
                    <a:pt x="25323" y="0"/>
                  </a:cubicBezTo>
                  <a:close/>
                </a:path>
              </a:pathLst>
            </a:custGeom>
            <a:solidFill>
              <a:srgbClr val="223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9" name="Google Shape;1229;p42"/>
          <p:cNvGrpSpPr/>
          <p:nvPr/>
        </p:nvGrpSpPr>
        <p:grpSpPr>
          <a:xfrm rot="-900016" flipH="1">
            <a:off x="10832059" y="5591736"/>
            <a:ext cx="929208" cy="961761"/>
            <a:chOff x="4816100" y="2420500"/>
            <a:chExt cx="415325" cy="429875"/>
          </a:xfrm>
        </p:grpSpPr>
        <p:sp>
          <p:nvSpPr>
            <p:cNvPr id="1230" name="Google Shape;1230;p42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4850300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42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0599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2C5E-4B9E-DE46-8897-CE882582BF1B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889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8933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217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606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30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FC53-1C79-E444-8A5A-9B23AF20FB35}" type="datetime1">
              <a:rPr lang="el-GR" smtClean="0"/>
              <a:t>29/9/2023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708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584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3883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179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437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1874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22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5CCE-4AAC-0841-A0C8-A5844BC4F158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88ADA-275A-BE4F-B104-42DF9E7B5C66}" type="datetime1">
              <a:rPr lang="el-GR" smtClean="0"/>
              <a:t>29/9/2023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D1105-39F3-7440-AA3D-65CF2ECF2E00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Segoe Print" panose="02000600000000000000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Segoe Print" panose="02000600000000000000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egoe Print" panose="02000600000000000000" charset="0"/>
                  <a:ea typeface="Segoe Print" panose="02000600000000000000" charset="0"/>
                  <a:cs typeface="Segoe Print" panose="02000600000000000000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egoe Print" panose="02000600000000000000" charset="0"/>
                  <a:ea typeface="Segoe Print" panose="02000600000000000000" charset="0"/>
                  <a:cs typeface="Segoe Print" panose="02000600000000000000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DEE9-A7DD-0540-B157-89D877BED43D}" type="datetime1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Work Sans"/>
              <a:buNone/>
              <a:defRPr sz="35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773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47C7-C763-CD44-BD76-C2938A8F6022}" type="datetimeFigureOut">
              <a:rPr lang="el-GR" smtClean="0"/>
              <a:t>29/9/2023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01B9-4640-D445-B0D7-3F65BB9237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97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books/NBK279085/" TargetMode="Externa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X And Y Chromosomes Photograph by Nobeastsofierce/science Photo Library -  Pixels"/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5716"/>
            <a:ext cx="7482122" cy="561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4197" y="302275"/>
            <a:ext cx="4943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Αριστοτέλειο Πανεπιστήμιο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Θεσσαλονίκης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Ιατρική Σχολή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Γ’ Παιδιατρική Κλινική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Διευθυντής: Καθηγητής Χ. </a:t>
            </a:r>
            <a:r>
              <a:rPr lang="el-GR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Ανταχόπουλος</a:t>
            </a:r>
            <a:endParaRPr lang="el-GR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Λογότυπο ΑΠΘ – ΑΡΙΣΤΟΤΕΛΕΙΟ ΠΑΝΕΠΙΣΤΗΜΙΟ ΘΕΣΣΑΛΟΝΙΚΗ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5" y="179165"/>
            <a:ext cx="1114813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Γ' Παιδιατρική Κλινική Α.Π.Θ - Γ' Παιδιατρική Κλινική Α.Π.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33" y="179165"/>
            <a:ext cx="1802265" cy="14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101" y="2053682"/>
            <a:ext cx="1207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Διαταραχές Φυλετικής </a:t>
            </a:r>
            <a:endParaRPr lang="en-US" sz="3600" b="1" dirty="0">
              <a:solidFill>
                <a:srgbClr val="C00000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l-GR" sz="3600" b="1" dirty="0">
                <a:solidFill>
                  <a:srgbClr val="C0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Διαφοροποίησης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102" y="3994284"/>
            <a:ext cx="8451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223D63"/>
                </a:solidFill>
              </a:rPr>
              <a:t>Φοιτήτριες ΣΤ΄ έτους</a:t>
            </a:r>
            <a:r>
              <a:rPr lang="el-GR" sz="2000" dirty="0"/>
              <a:t>: </a:t>
            </a:r>
            <a:r>
              <a:rPr lang="el-GR" sz="2000" b="1" dirty="0"/>
              <a:t>Αθανασία Γαζή </a:t>
            </a:r>
          </a:p>
          <a:p>
            <a:r>
              <a:rPr lang="el-GR" sz="2000" b="1" dirty="0"/>
              <a:t>	                         Μαρία Ζήδρου</a:t>
            </a:r>
          </a:p>
          <a:p>
            <a:r>
              <a:rPr lang="el-GR" sz="2000" b="1" dirty="0"/>
              <a:t>	                         Βαρβάρα </a:t>
            </a:r>
            <a:r>
              <a:rPr lang="el-GR" sz="2000" b="1" dirty="0" err="1"/>
              <a:t>Λεονταρίδου</a:t>
            </a:r>
            <a:r>
              <a:rPr lang="el-GR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102" y="5077982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223D63"/>
                </a:solidFill>
              </a:rPr>
              <a:t>Επιμέλεια</a:t>
            </a:r>
            <a:r>
              <a:rPr lang="el-GR" sz="2000" b="1" dirty="0"/>
              <a:t>:  </a:t>
            </a:r>
            <a:r>
              <a:rPr lang="el-GR" sz="2000" b="1" dirty="0" err="1"/>
              <a:t>Ευγεν</a:t>
            </a:r>
            <a:r>
              <a:rPr lang="en-US" sz="2000" b="1" dirty="0" err="1"/>
              <a:t>ί</a:t>
            </a:r>
            <a:r>
              <a:rPr lang="el-GR" sz="2000" b="1" dirty="0"/>
              <a:t>α Ρουκά</a:t>
            </a:r>
            <a:r>
              <a:rPr lang="en-US" sz="2000" b="1" dirty="0"/>
              <a:t>, </a:t>
            </a:r>
            <a:r>
              <a:rPr lang="el-GR" sz="2000" b="1" dirty="0"/>
              <a:t>Ειδικευόμενη ιατρός, Γ’ Παιδιατρική ΑΠΘ</a:t>
            </a:r>
          </a:p>
          <a:p>
            <a:pPr lvl="0"/>
            <a:r>
              <a:rPr lang="el-GR" sz="2000" b="1" dirty="0"/>
              <a:t>	      </a:t>
            </a:r>
            <a:r>
              <a:rPr lang="el-GR" sz="2000" b="1" dirty="0">
                <a:solidFill>
                  <a:prstClr val="black"/>
                </a:solidFill>
              </a:rPr>
              <a:t>Μαρία Φουρίκου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l-GR" sz="2000" b="1" dirty="0">
                <a:solidFill>
                  <a:prstClr val="black"/>
                </a:solidFill>
              </a:rPr>
              <a:t>Παιδίατρος,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l-GR" sz="2000" b="1" dirty="0">
                <a:solidFill>
                  <a:prstClr val="black"/>
                </a:solidFill>
              </a:rPr>
              <a:t>Γ’ Παιδιατρική ΑΠΘ</a:t>
            </a:r>
          </a:p>
          <a:p>
            <a:endParaRPr lang="el-GR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6102" y="6488668"/>
            <a:ext cx="1207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Θεσσαλονίκη, 29 Σεπτεμβρίου 2023</a:t>
            </a:r>
          </a:p>
        </p:txBody>
      </p:sp>
      <p:sp>
        <p:nvSpPr>
          <p:cNvPr id="9" name="Ορθογώνιο 8"/>
          <p:cNvSpPr/>
          <p:nvPr/>
        </p:nvSpPr>
        <p:spPr>
          <a:xfrm rot="5400000">
            <a:off x="-3687854" y="3135524"/>
            <a:ext cx="7205575" cy="402336"/>
          </a:xfrm>
          <a:prstGeom prst="rect">
            <a:avLst/>
          </a:prstGeom>
          <a:solidFill>
            <a:srgbClr val="537F9C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102" y="5926056"/>
            <a:ext cx="12075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000" b="1" dirty="0">
                <a:solidFill>
                  <a:schemeClr val="accent1">
                    <a:lumMod val="50000"/>
                  </a:schemeClr>
                </a:solidFill>
              </a:rPr>
              <a:t>Υπεύθυνος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l-GR" sz="2000" b="1" dirty="0">
                <a:solidFill>
                  <a:prstClr val="black"/>
                </a:solidFill>
              </a:rPr>
              <a:t>Κωνσταντίνος Δ. Κολλιός, Καθηγητής Παιδιατρικής- Παιδιατρικής Νεφρολογίας ΑΠΘ</a:t>
            </a:r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0AFE45F2-ABEE-123E-FF37-B951AE46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57115" t="37737" r="5269" b="21627"/>
          <a:stretch>
            <a:fillRect/>
          </a:stretch>
        </p:blipFill>
        <p:spPr>
          <a:xfrm>
            <a:off x="1871003" y="986625"/>
            <a:ext cx="8042567" cy="4884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2770" y="5918724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Ο κοιμώμενος Ερμαφρόδιτος, Μουσείο Λούβρου, Παρίσι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036F63D-4E0F-31CA-2A43-1BD1B6C1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10</a:t>
            </a:fld>
            <a:endParaRPr 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10941"/>
            <a:ext cx="121919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ΕΠΙΔΗΜΙΟΛΟΓΙΑ</a:t>
            </a:r>
            <a:endParaRPr lang="en-US" altLang="el-GR" sz="28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891" y="1968091"/>
            <a:ext cx="2202816" cy="596289"/>
            <a:chOff x="332936" y="2598363"/>
            <a:chExt cx="2937088" cy="795052"/>
          </a:xfrm>
        </p:grpSpPr>
        <p:sp>
          <p:nvSpPr>
            <p:cNvPr id="15" name="TextBox 14"/>
            <p:cNvSpPr txBox="1"/>
            <p:nvPr/>
          </p:nvSpPr>
          <p:spPr>
            <a:xfrm>
              <a:off x="332936" y="2598363"/>
              <a:ext cx="2937088" cy="49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cap="al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731" y="3086922"/>
              <a:ext cx="2929293" cy="30649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64210" y="1209405"/>
            <a:ext cx="8444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Συχνότητα </a:t>
            </a:r>
            <a:r>
              <a:rPr lang="en-US" sz="2400" dirty="0"/>
              <a:t>: 1 / 4.500 </a:t>
            </a:r>
            <a:r>
              <a:rPr lang="el-GR" sz="2400" dirty="0"/>
              <a:t>γεννήσεις</a:t>
            </a:r>
          </a:p>
        </p:txBody>
      </p:sp>
      <p:pic>
        <p:nvPicPr>
          <p:cNvPr id="3" name="Picture 2" descr="Στιγμιότυπο οθόνης (1560)"/>
          <p:cNvPicPr>
            <a:picLocks noChangeAspect="1"/>
          </p:cNvPicPr>
          <p:nvPr/>
        </p:nvPicPr>
        <p:blipFill>
          <a:blip r:embed="rId2"/>
          <a:srcRect l="19760" t="17051" r="31495" b="10605"/>
          <a:stretch>
            <a:fillRect/>
          </a:stretch>
        </p:blipFill>
        <p:spPr>
          <a:xfrm>
            <a:off x="5925298" y="1587074"/>
            <a:ext cx="5942965" cy="4959985"/>
          </a:xfrm>
          <a:prstGeom prst="rect">
            <a:avLst/>
          </a:prstGeom>
        </p:spPr>
      </p:pic>
      <p:pic>
        <p:nvPicPr>
          <p:cNvPr id="6" name="Picture 5" descr="κοντου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145" y="2604717"/>
            <a:ext cx="2832100" cy="3757930"/>
          </a:xfrm>
          <a:prstGeom prst="rect">
            <a:avLst/>
          </a:prstGeom>
        </p:spPr>
      </p:pic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222C62B-3673-069B-F4BC-D1630702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939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2800" b="1" dirty="0">
                <a:solidFill>
                  <a:srgbClr val="FF0000"/>
                </a:solidFill>
              </a:rPr>
              <a:t>ΦΥΣΙΟΛΟΓΙΚΗ ΔΙΑΦΟΡΟΠΟΙΗΣΗ ΤΟΥ ΦΥΛΟΥ</a:t>
            </a:r>
            <a:endParaRPr lang="en-US" altLang="el-GR" sz="2800" b="1" dirty="0">
              <a:solidFill>
                <a:srgbClr val="FF0000"/>
              </a:solidFill>
            </a:endParaRPr>
          </a:p>
          <a:p>
            <a:pPr algn="ctr"/>
            <a:r>
              <a:rPr lang="en-US" altLang="el-GR" sz="2800" b="1" dirty="0">
                <a:solidFill>
                  <a:srgbClr val="FF0000"/>
                </a:solidFill>
              </a:rPr>
              <a:t>(I)</a:t>
            </a:r>
            <a:endParaRPr lang="el-GR" altLang="el-GR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KOLIOS 2"/>
          <p:cNvPicPr>
            <a:picLocks noChangeAspect="1"/>
          </p:cNvPicPr>
          <p:nvPr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571323" y="1187767"/>
            <a:ext cx="7266940" cy="5450205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809933" y="2415998"/>
            <a:ext cx="764540" cy="302895"/>
          </a:xfrm>
          <a:prstGeom prst="flowChartAlternateProcess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5387694" y="4611870"/>
            <a:ext cx="764540" cy="302895"/>
          </a:xfrm>
          <a:prstGeom prst="flowChartAlternateProcess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737655" y="2478204"/>
            <a:ext cx="1670050" cy="6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92203" y="4250019"/>
            <a:ext cx="2312670" cy="432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Flowchart: Process 19"/>
          <p:cNvSpPr/>
          <p:nvPr/>
        </p:nvSpPr>
        <p:spPr>
          <a:xfrm>
            <a:off x="8464904" y="1030959"/>
            <a:ext cx="3703320" cy="2227580"/>
          </a:xfrm>
          <a:prstGeom prst="flowChartProcess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rocess 21"/>
          <p:cNvSpPr/>
          <p:nvPr/>
        </p:nvSpPr>
        <p:spPr>
          <a:xfrm>
            <a:off x="8535035" y="3583305"/>
            <a:ext cx="3630930" cy="2098675"/>
          </a:xfrm>
          <a:prstGeom prst="flowChartProcess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8474710" y="1030959"/>
            <a:ext cx="3491230" cy="1843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b="1" dirty="0"/>
              <a:t>Γονίδιο </a:t>
            </a:r>
            <a:r>
              <a:rPr lang="en-US" b="1" dirty="0"/>
              <a:t>Sex-defining Region (</a:t>
            </a:r>
            <a:r>
              <a:rPr lang="en-US" altLang="el-GR" b="1" dirty="0"/>
              <a:t>SRY):</a:t>
            </a:r>
            <a:r>
              <a:rPr lang="el-GR" altLang="el-GR" b="1" dirty="0"/>
              <a:t> </a:t>
            </a:r>
            <a:endParaRPr lang="el-GR" alt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dirty="0"/>
              <a:t>εδράζεται στο </a:t>
            </a:r>
            <a:r>
              <a:rPr lang="en-US" altLang="el-GR" dirty="0"/>
              <a:t>Y </a:t>
            </a:r>
            <a:r>
              <a:rPr lang="el-GR" altLang="el-GR" dirty="0"/>
              <a:t>χρωμόσωμα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dirty="0"/>
              <a:t>μαζί με τα προϊόντα άλλων γονιδίων κατευθύνει την αδιαφοροποίητη </a:t>
            </a:r>
            <a:r>
              <a:rPr lang="el-GR" altLang="el-GR" dirty="0" err="1"/>
              <a:t>γονάδα</a:t>
            </a:r>
            <a:r>
              <a:rPr lang="el-GR" altLang="el-GR" dirty="0"/>
              <a:t> να γίνει </a:t>
            </a:r>
            <a:r>
              <a:rPr lang="el-GR" altLang="el-GR" dirty="0" err="1"/>
              <a:t>όρχις</a:t>
            </a:r>
            <a:r>
              <a:rPr lang="el-GR" altLang="el-GR" dirty="0"/>
              <a:t>, μέσω της ρύθμισης της </a:t>
            </a:r>
            <a:r>
              <a:rPr lang="el-GR" altLang="el-GR" dirty="0" err="1"/>
              <a:t>διαφοροποίσησης</a:t>
            </a:r>
            <a:r>
              <a:rPr lang="el-GR" altLang="el-GR" dirty="0"/>
              <a:t> των </a:t>
            </a:r>
            <a:r>
              <a:rPr lang="el-GR" altLang="el-GR" dirty="0">
                <a:solidFill>
                  <a:srgbClr val="00BFF6"/>
                </a:solidFill>
              </a:rPr>
              <a:t>κυττάρων </a:t>
            </a:r>
            <a:r>
              <a:rPr lang="en-US" altLang="el-GR" dirty="0">
                <a:solidFill>
                  <a:srgbClr val="00BFF6"/>
                </a:solidFill>
              </a:rPr>
              <a:t>Sertoli</a:t>
            </a:r>
            <a:endParaRPr lang="el-GR" alt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alt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altLang="el-GR" dirty="0"/>
          </a:p>
        </p:txBody>
      </p:sp>
      <p:sp>
        <p:nvSpPr>
          <p:cNvPr id="25" name="Text Box 24"/>
          <p:cNvSpPr txBox="1"/>
          <p:nvPr/>
        </p:nvSpPr>
        <p:spPr>
          <a:xfrm>
            <a:off x="8474710" y="3632700"/>
            <a:ext cx="3823970" cy="979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/>
              <a:t>Anti-</a:t>
            </a:r>
            <a:r>
              <a:rPr lang="en-US" b="1" dirty="0" err="1"/>
              <a:t>mullerian</a:t>
            </a:r>
            <a:r>
              <a:rPr lang="en-US" b="1" dirty="0"/>
              <a:t> Hormone </a:t>
            </a:r>
            <a:r>
              <a:rPr lang="el-GR" b="1" dirty="0"/>
              <a:t>(</a:t>
            </a:r>
            <a:r>
              <a:rPr lang="en-US" b="1" dirty="0"/>
              <a:t>AMH):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παράγεται από τα </a:t>
            </a:r>
            <a:r>
              <a:rPr lang="el-GR" dirty="0">
                <a:solidFill>
                  <a:srgbClr val="00BFF6"/>
                </a:solidFill>
              </a:rPr>
              <a:t>κύτταρα </a:t>
            </a:r>
            <a:r>
              <a:rPr lang="en-US" altLang="el-GR" dirty="0">
                <a:solidFill>
                  <a:srgbClr val="00BFF6"/>
                </a:solidFill>
              </a:rPr>
              <a:t>Sertoli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προκαλεί την υποχώρηση του συστήματος των </a:t>
            </a:r>
            <a:r>
              <a:rPr lang="el-GR" dirty="0" err="1"/>
              <a:t>παραμεσονεφρικών</a:t>
            </a:r>
            <a:r>
              <a:rPr lang="el-GR" dirty="0"/>
              <a:t> πόρων από τους οποίους σχηματίζονται τα γυναικεία έσω γεννητικά όργανα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108DB9-69FA-5CBF-D737-BDD6EDE1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0" grpId="0" animBg="1"/>
      <p:bldP spid="22" grpId="0" bldLvl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Στιγμιότυπο οθόνης (1559)"/>
          <p:cNvPicPr>
            <a:picLocks noChangeAspect="1"/>
          </p:cNvPicPr>
          <p:nvPr/>
        </p:nvPicPr>
        <p:blipFill>
          <a:blip r:embed="rId2"/>
          <a:srcRect l="32687" t="33037" r="27776" b="10960"/>
          <a:stretch>
            <a:fillRect/>
          </a:stretch>
        </p:blipFill>
        <p:spPr>
          <a:xfrm>
            <a:off x="676910" y="1122680"/>
            <a:ext cx="6508750" cy="518287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4377055" y="4695190"/>
            <a:ext cx="1718945" cy="668655"/>
          </a:xfrm>
          <a:prstGeom prst="flowChartAlternateProcess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Alternate Process 14"/>
          <p:cNvSpPr/>
          <p:nvPr/>
        </p:nvSpPr>
        <p:spPr>
          <a:xfrm>
            <a:off x="4619625" y="3839210"/>
            <a:ext cx="1476375" cy="668655"/>
          </a:xfrm>
          <a:prstGeom prst="flowChartAlternateProcess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6096000" y="2859405"/>
            <a:ext cx="1677035" cy="1314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7902575" y="1122680"/>
            <a:ext cx="3624580" cy="2306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en-US" b="1"/>
              <a:t>Τεστοστερόνη</a:t>
            </a:r>
            <a:r>
              <a:rPr lang="en-US" altLang="en-US" b="1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η παραγωγή της ξεκινάει την όγδοη εβδομάδα της κύησης από τα </a:t>
            </a:r>
            <a:r>
              <a:rPr lang="el-GR" altLang="en-US">
                <a:solidFill>
                  <a:srgbClr val="00BFF6"/>
                </a:solidFill>
              </a:rPr>
              <a:t>κύτταρα </a:t>
            </a:r>
            <a:r>
              <a:rPr lang="en-US" altLang="en-US">
                <a:solidFill>
                  <a:srgbClr val="00BFF6"/>
                </a:solidFill>
              </a:rPr>
              <a:t>Leydig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προάγει την αναπτυξη του πόρου του </a:t>
            </a:r>
            <a:r>
              <a:rPr lang="en-US" altLang="en-US"/>
              <a:t>Wolf </a:t>
            </a:r>
            <a:r>
              <a:rPr lang="el-GR" altLang="en-US"/>
              <a:t>προς επιδιδυμίδα, σπερματικό πόρο και σπερματοδόχο κύστη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7902575" y="4028440"/>
            <a:ext cx="3623310" cy="17106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l-GR" altLang="en-US" b="1"/>
              <a:t>Διυδροτεστοστερόνη</a:t>
            </a:r>
            <a:r>
              <a:rPr lang="en-US" altLang="en-US" b="1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απαραίτητη για την ανάπτυξη των έξω γεννητικών οργάνων του άρρενος</a:t>
            </a:r>
          </a:p>
          <a:p>
            <a:pPr indent="0">
              <a:buFont typeface="Arial" panose="020B0604020202020204" pitchFamily="34" charset="0"/>
              <a:buNone/>
            </a:pPr>
            <a:endParaRPr lang="el-GR" alt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225540" y="5029835"/>
            <a:ext cx="1547495" cy="8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9" name="Picture 28" descr="favourite_399410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75" y="3048000"/>
            <a:ext cx="381635" cy="381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939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2800" b="1" dirty="0">
                <a:solidFill>
                  <a:srgbClr val="FF0000"/>
                </a:solidFill>
              </a:rPr>
              <a:t>ΦΥΣΙΟΛΟΓΙΚΗ ΔΙΑΦΟΡΟΠΟΙΗΣΗ ΤΟΥ ΦΥΛΟΥ</a:t>
            </a:r>
            <a:endParaRPr lang="en-US" altLang="el-GR" sz="2800" b="1" dirty="0">
              <a:solidFill>
                <a:srgbClr val="FF0000"/>
              </a:solidFill>
            </a:endParaRPr>
          </a:p>
          <a:p>
            <a:pPr algn="ctr"/>
            <a:r>
              <a:rPr lang="en-US" altLang="el-GR" sz="2800" b="1" dirty="0">
                <a:solidFill>
                  <a:srgbClr val="FF0000"/>
                </a:solidFill>
              </a:rPr>
              <a:t>(II)</a:t>
            </a:r>
            <a:endParaRPr lang="el-GR" altLang="el-GR" sz="2800" b="1" dirty="0">
              <a:solidFill>
                <a:srgbClr val="FF0000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F4AB6B1-D18D-51E5-51BE-962CA996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13</a:t>
            </a:fld>
            <a:endParaRPr lang="el-G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bldLvl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tatistics_102090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470" y="30162"/>
            <a:ext cx="1906905" cy="1906905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815340" y="827354"/>
            <a:ext cx="8561070" cy="4821868"/>
            <a:chOff x="1740" y="2290"/>
            <a:chExt cx="10921" cy="6262"/>
          </a:xfrm>
        </p:grpSpPr>
        <p:sp>
          <p:nvSpPr>
            <p:cNvPr id="71" name="Shape"/>
            <p:cNvSpPr/>
            <p:nvPr/>
          </p:nvSpPr>
          <p:spPr>
            <a:xfrm>
              <a:off x="1740" y="3970"/>
              <a:ext cx="10921" cy="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21582" y="16404"/>
                  </a:moveTo>
                  <a:cubicBezTo>
                    <a:pt x="21591" y="19267"/>
                    <a:pt x="20779" y="21600"/>
                    <a:pt x="19779" y="21600"/>
                  </a:cubicBezTo>
                  <a:lnTo>
                    <a:pt x="19779" y="21288"/>
                  </a:lnTo>
                  <a:cubicBezTo>
                    <a:pt x="20719" y="21288"/>
                    <a:pt x="21480" y="19095"/>
                    <a:pt x="21470" y="16404"/>
                  </a:cubicBezTo>
                  <a:cubicBezTo>
                    <a:pt x="21461" y="13739"/>
                    <a:pt x="20688" y="11619"/>
                    <a:pt x="19756" y="11619"/>
                  </a:cubicBezTo>
                  <a:lnTo>
                    <a:pt x="18431" y="11619"/>
                  </a:lnTo>
                  <a:cubicBezTo>
                    <a:pt x="18136" y="11619"/>
                    <a:pt x="17869" y="12096"/>
                    <a:pt x="17732" y="12845"/>
                  </a:cubicBezTo>
                  <a:cubicBezTo>
                    <a:pt x="17465" y="14283"/>
                    <a:pt x="16936" y="15270"/>
                    <a:pt x="16326" y="15270"/>
                  </a:cubicBezTo>
                  <a:lnTo>
                    <a:pt x="14022" y="15270"/>
                  </a:lnTo>
                  <a:cubicBezTo>
                    <a:pt x="13584" y="15270"/>
                    <a:pt x="13229" y="16285"/>
                    <a:pt x="13229" y="17537"/>
                  </a:cubicBezTo>
                  <a:lnTo>
                    <a:pt x="13229" y="17537"/>
                  </a:lnTo>
                  <a:lnTo>
                    <a:pt x="13119" y="17537"/>
                  </a:lnTo>
                  <a:lnTo>
                    <a:pt x="13119" y="17537"/>
                  </a:lnTo>
                  <a:cubicBezTo>
                    <a:pt x="13119" y="16285"/>
                    <a:pt x="12764" y="15270"/>
                    <a:pt x="12326" y="15270"/>
                  </a:cubicBezTo>
                  <a:lnTo>
                    <a:pt x="9284" y="15270"/>
                  </a:lnTo>
                  <a:cubicBezTo>
                    <a:pt x="8845" y="15270"/>
                    <a:pt x="8490" y="16285"/>
                    <a:pt x="8490" y="17537"/>
                  </a:cubicBezTo>
                  <a:lnTo>
                    <a:pt x="8490" y="17537"/>
                  </a:lnTo>
                  <a:lnTo>
                    <a:pt x="8381" y="17537"/>
                  </a:lnTo>
                  <a:lnTo>
                    <a:pt x="8381" y="17537"/>
                  </a:lnTo>
                  <a:cubicBezTo>
                    <a:pt x="8381" y="16285"/>
                    <a:pt x="8026" y="15270"/>
                    <a:pt x="7588" y="15270"/>
                  </a:cubicBezTo>
                  <a:lnTo>
                    <a:pt x="5281" y="15270"/>
                  </a:lnTo>
                  <a:cubicBezTo>
                    <a:pt x="4671" y="15270"/>
                    <a:pt x="4142" y="14290"/>
                    <a:pt x="3875" y="12845"/>
                  </a:cubicBezTo>
                  <a:cubicBezTo>
                    <a:pt x="3738" y="12102"/>
                    <a:pt x="3472" y="11619"/>
                    <a:pt x="3177" y="11619"/>
                  </a:cubicBezTo>
                  <a:lnTo>
                    <a:pt x="1826" y="11619"/>
                  </a:lnTo>
                  <a:cubicBezTo>
                    <a:pt x="894" y="11619"/>
                    <a:pt x="121" y="13746"/>
                    <a:pt x="112" y="16404"/>
                  </a:cubicBezTo>
                  <a:cubicBezTo>
                    <a:pt x="102" y="19088"/>
                    <a:pt x="866" y="21288"/>
                    <a:pt x="1803" y="21288"/>
                  </a:cubicBezTo>
                  <a:lnTo>
                    <a:pt x="1803" y="21600"/>
                  </a:lnTo>
                  <a:cubicBezTo>
                    <a:pt x="803" y="21600"/>
                    <a:pt x="-9" y="19260"/>
                    <a:pt x="0" y="16404"/>
                  </a:cubicBezTo>
                  <a:cubicBezTo>
                    <a:pt x="10" y="13567"/>
                    <a:pt x="833" y="11307"/>
                    <a:pt x="1824" y="11307"/>
                  </a:cubicBezTo>
                  <a:lnTo>
                    <a:pt x="3704" y="11307"/>
                  </a:lnTo>
                  <a:cubicBezTo>
                    <a:pt x="3694" y="11121"/>
                    <a:pt x="3692" y="10923"/>
                    <a:pt x="3692" y="10730"/>
                  </a:cubicBezTo>
                  <a:lnTo>
                    <a:pt x="3692" y="10730"/>
                  </a:lnTo>
                  <a:cubicBezTo>
                    <a:pt x="3692" y="10585"/>
                    <a:pt x="3694" y="10439"/>
                    <a:pt x="3699" y="10293"/>
                  </a:cubicBezTo>
                  <a:lnTo>
                    <a:pt x="1824" y="10293"/>
                  </a:lnTo>
                  <a:cubicBezTo>
                    <a:pt x="831" y="10293"/>
                    <a:pt x="10" y="8033"/>
                    <a:pt x="0" y="5196"/>
                  </a:cubicBezTo>
                  <a:cubicBezTo>
                    <a:pt x="-9" y="2333"/>
                    <a:pt x="803" y="0"/>
                    <a:pt x="1803" y="0"/>
                  </a:cubicBezTo>
                  <a:lnTo>
                    <a:pt x="1803" y="312"/>
                  </a:lnTo>
                  <a:cubicBezTo>
                    <a:pt x="863" y="312"/>
                    <a:pt x="102" y="2505"/>
                    <a:pt x="112" y="5196"/>
                  </a:cubicBezTo>
                  <a:cubicBezTo>
                    <a:pt x="121" y="7861"/>
                    <a:pt x="894" y="9981"/>
                    <a:pt x="1826" y="9981"/>
                  </a:cubicBezTo>
                  <a:lnTo>
                    <a:pt x="3156" y="9981"/>
                  </a:lnTo>
                  <a:cubicBezTo>
                    <a:pt x="3455" y="9981"/>
                    <a:pt x="3727" y="9484"/>
                    <a:pt x="3859" y="8716"/>
                  </a:cubicBezTo>
                  <a:cubicBezTo>
                    <a:pt x="4119" y="7224"/>
                    <a:pt x="4660" y="6197"/>
                    <a:pt x="5281" y="6197"/>
                  </a:cubicBezTo>
                  <a:lnTo>
                    <a:pt x="7585" y="6197"/>
                  </a:lnTo>
                  <a:cubicBezTo>
                    <a:pt x="8024" y="6197"/>
                    <a:pt x="8379" y="5183"/>
                    <a:pt x="8379" y="3930"/>
                  </a:cubicBezTo>
                  <a:lnTo>
                    <a:pt x="8488" y="3930"/>
                  </a:lnTo>
                  <a:cubicBezTo>
                    <a:pt x="8488" y="5183"/>
                    <a:pt x="8843" y="6197"/>
                    <a:pt x="9282" y="6197"/>
                  </a:cubicBezTo>
                  <a:lnTo>
                    <a:pt x="12324" y="6197"/>
                  </a:lnTo>
                  <a:cubicBezTo>
                    <a:pt x="12762" y="6197"/>
                    <a:pt x="13117" y="5183"/>
                    <a:pt x="13117" y="3930"/>
                  </a:cubicBezTo>
                  <a:lnTo>
                    <a:pt x="13226" y="3930"/>
                  </a:lnTo>
                  <a:cubicBezTo>
                    <a:pt x="13226" y="5183"/>
                    <a:pt x="13581" y="6197"/>
                    <a:pt x="14020" y="6197"/>
                  </a:cubicBezTo>
                  <a:lnTo>
                    <a:pt x="16324" y="6197"/>
                  </a:lnTo>
                  <a:cubicBezTo>
                    <a:pt x="16948" y="6197"/>
                    <a:pt x="17486" y="7224"/>
                    <a:pt x="17746" y="8716"/>
                  </a:cubicBezTo>
                  <a:cubicBezTo>
                    <a:pt x="17881" y="9484"/>
                    <a:pt x="18150" y="9981"/>
                    <a:pt x="18449" y="9981"/>
                  </a:cubicBezTo>
                  <a:lnTo>
                    <a:pt x="19753" y="9981"/>
                  </a:lnTo>
                  <a:cubicBezTo>
                    <a:pt x="20686" y="9981"/>
                    <a:pt x="21459" y="7854"/>
                    <a:pt x="21468" y="5196"/>
                  </a:cubicBezTo>
                  <a:cubicBezTo>
                    <a:pt x="21477" y="2512"/>
                    <a:pt x="20714" y="312"/>
                    <a:pt x="19776" y="312"/>
                  </a:cubicBezTo>
                  <a:lnTo>
                    <a:pt x="19776" y="0"/>
                  </a:lnTo>
                  <a:cubicBezTo>
                    <a:pt x="20777" y="0"/>
                    <a:pt x="21589" y="2340"/>
                    <a:pt x="21579" y="5196"/>
                  </a:cubicBezTo>
                  <a:cubicBezTo>
                    <a:pt x="21570" y="8033"/>
                    <a:pt x="20746" y="10293"/>
                    <a:pt x="19756" y="10293"/>
                  </a:cubicBezTo>
                  <a:lnTo>
                    <a:pt x="17906" y="10293"/>
                  </a:lnTo>
                  <a:cubicBezTo>
                    <a:pt x="17911" y="10439"/>
                    <a:pt x="17913" y="10585"/>
                    <a:pt x="17913" y="10730"/>
                  </a:cubicBezTo>
                  <a:lnTo>
                    <a:pt x="17913" y="10730"/>
                  </a:lnTo>
                  <a:cubicBezTo>
                    <a:pt x="17913" y="10923"/>
                    <a:pt x="17909" y="11121"/>
                    <a:pt x="17902" y="11307"/>
                  </a:cubicBezTo>
                  <a:lnTo>
                    <a:pt x="19756" y="11307"/>
                  </a:lnTo>
                  <a:cubicBezTo>
                    <a:pt x="20749" y="11307"/>
                    <a:pt x="21572" y="13574"/>
                    <a:pt x="21582" y="16404"/>
                  </a:cubicBezTo>
                  <a:close/>
                </a:path>
              </a:pathLst>
            </a:custGeom>
            <a:solidFill>
              <a:srgbClr val="063951"/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80" name="TextBox 12"/>
            <p:cNvSpPr txBox="1"/>
            <p:nvPr/>
          </p:nvSpPr>
          <p:spPr>
            <a:xfrm>
              <a:off x="2205" y="2544"/>
              <a:ext cx="2723" cy="1159"/>
            </a:xfrm>
            <a:prstGeom prst="rect">
              <a:avLst/>
            </a:prstGeom>
            <a:noFill/>
          </p:spPr>
          <p:txBody>
            <a:bodyPr wrap="square" lIns="0" rIns="0" rtlCol="0" anchor="b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l-GR" noProof="1"/>
                <a:t>Άρρεν με μήκος πέους</a:t>
              </a:r>
            </a:p>
            <a:p>
              <a:pPr algn="l"/>
              <a:r>
                <a:rPr lang="el-GR" noProof="1"/>
                <a:t>      &lt; 2-2,5 </a:t>
              </a:r>
              <a:r>
                <a:rPr lang="en-US" noProof="1"/>
                <a:t>cm</a:t>
              </a:r>
            </a:p>
          </p:txBody>
        </p:sp>
        <p:sp>
          <p:nvSpPr>
            <p:cNvPr id="81" name="TextBox 13"/>
            <p:cNvSpPr txBox="1"/>
            <p:nvPr/>
          </p:nvSpPr>
          <p:spPr>
            <a:xfrm>
              <a:off x="4709" y="2290"/>
              <a:ext cx="3132" cy="1413"/>
            </a:xfrm>
            <a:prstGeom prst="rect">
              <a:avLst/>
            </a:prstGeom>
            <a:noFill/>
          </p:spPr>
          <p:txBody>
            <a:bodyPr wrap="square" lIns="0" rIns="0" rtlCol="0" anchor="b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l-GR" noProof="1"/>
                <a:t>Άρρεν με κρυψορχία άμφω και μη ψηλαφητούς όρχεις</a:t>
              </a:r>
            </a:p>
          </p:txBody>
        </p:sp>
        <p:sp>
          <p:nvSpPr>
            <p:cNvPr id="84" name="TextBox 16"/>
            <p:cNvSpPr txBox="1"/>
            <p:nvPr/>
          </p:nvSpPr>
          <p:spPr>
            <a:xfrm>
              <a:off x="2870" y="8114"/>
              <a:ext cx="1480" cy="4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endParaRPr lang="en-US" sz="1600" b="1" noProof="1"/>
            </a:p>
          </p:txBody>
        </p:sp>
        <p:sp>
          <p:nvSpPr>
            <p:cNvPr id="86" name="TextBox 18"/>
            <p:cNvSpPr txBox="1"/>
            <p:nvPr/>
          </p:nvSpPr>
          <p:spPr>
            <a:xfrm>
              <a:off x="7672" y="8114"/>
              <a:ext cx="1480" cy="4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endParaRPr lang="en-US" sz="1600" b="1" noProof="1"/>
            </a:p>
          </p:txBody>
        </p:sp>
        <p:sp>
          <p:nvSpPr>
            <p:cNvPr id="87" name="TextBox 19"/>
            <p:cNvSpPr txBox="1"/>
            <p:nvPr/>
          </p:nvSpPr>
          <p:spPr>
            <a:xfrm>
              <a:off x="10068" y="8114"/>
              <a:ext cx="1480" cy="4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endParaRPr lang="en-US" sz="1600" b="1" noProof="1"/>
            </a:p>
          </p:txBody>
        </p:sp>
        <p:sp>
          <p:nvSpPr>
            <p:cNvPr id="89" name="TextBox 21"/>
            <p:cNvSpPr txBox="1"/>
            <p:nvPr/>
          </p:nvSpPr>
          <p:spPr>
            <a:xfrm>
              <a:off x="4106" y="5429"/>
              <a:ext cx="6085" cy="51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+mn-ea"/>
                </a:defRPr>
              </a:lvl9pPr>
            </a:lstStyle>
            <a:p>
              <a:pPr algn="ctr"/>
              <a:r>
                <a:rPr lang="el-GR" altLang="en-US" sz="2000" b="1" noProof="1">
                  <a:solidFill>
                    <a:sysClr val="window" lastClr="FFFFFF"/>
                  </a:solidFill>
                </a:rPr>
                <a:t>Ποια νεογνά πρέπει να ελέγχονται για </a:t>
              </a:r>
              <a:r>
                <a:rPr lang="en-US" altLang="en-US" sz="2000" b="1" noProof="1">
                  <a:solidFill>
                    <a:sysClr val="window" lastClr="FFFFFF"/>
                  </a:solidFill>
                </a:rPr>
                <a:t>DSD;</a:t>
              </a:r>
            </a:p>
          </p:txBody>
        </p:sp>
        <p:pic>
          <p:nvPicPr>
            <p:cNvPr id="93" name="Graphic 27" descr="Hourglass 30% with solid fill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92" y="6526"/>
              <a:ext cx="705" cy="705"/>
            </a:xfrm>
            <a:prstGeom prst="rect">
              <a:avLst/>
            </a:prstGeom>
          </p:spPr>
        </p:pic>
        <p:pic>
          <p:nvPicPr>
            <p:cNvPr id="94" name="Graphic 28" descr="Lightbulb with solid fill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1" y="4557"/>
              <a:ext cx="705" cy="705"/>
            </a:xfrm>
            <a:prstGeom prst="rect">
              <a:avLst/>
            </a:prstGeom>
          </p:spPr>
        </p:pic>
      </p:grpSp>
      <p:sp>
        <p:nvSpPr>
          <p:cNvPr id="97" name="Text Box 96"/>
          <p:cNvSpPr txBox="1"/>
          <p:nvPr/>
        </p:nvSpPr>
        <p:spPr>
          <a:xfrm>
            <a:off x="5491480" y="1012825"/>
            <a:ext cx="2064385" cy="992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Άρρεν με κρυψορχία και άπω υποσπαδία</a:t>
            </a:r>
          </a:p>
        </p:txBody>
      </p:sp>
      <p:sp>
        <p:nvSpPr>
          <p:cNvPr id="98" name="Text Box 97"/>
          <p:cNvSpPr txBox="1"/>
          <p:nvPr/>
        </p:nvSpPr>
        <p:spPr>
          <a:xfrm>
            <a:off x="7555865" y="983615"/>
            <a:ext cx="252412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Άρρεν με </a:t>
            </a:r>
            <a:r>
              <a:rPr lang="en-US" altLang="en-US"/>
              <a:t>score </a:t>
            </a:r>
            <a:r>
              <a:rPr lang="el-GR" altLang="en-US"/>
              <a:t>εξωτερικής αρρενοποίησης &lt; 11     </a:t>
            </a:r>
          </a:p>
          <a:p>
            <a:endParaRPr lang="el-GR" altLang="en-US"/>
          </a:p>
          <a:p>
            <a:endParaRPr lang="el-GR" altLang="en-US"/>
          </a:p>
          <a:p>
            <a:r>
              <a:rPr lang="el-GR" altLang="en-US"/>
              <a:t>          </a:t>
            </a:r>
          </a:p>
        </p:txBody>
      </p:sp>
      <p:sp>
        <p:nvSpPr>
          <p:cNvPr id="99" name="Text Box 98"/>
          <p:cNvSpPr txBox="1"/>
          <p:nvPr/>
        </p:nvSpPr>
        <p:spPr>
          <a:xfrm>
            <a:off x="1400810" y="5125720"/>
            <a:ext cx="1762125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Θήλυ με οσχεοποίηση</a:t>
            </a:r>
          </a:p>
          <a:p>
            <a:endParaRPr lang="el-GR" altLang="en-US"/>
          </a:p>
        </p:txBody>
      </p:sp>
      <p:sp>
        <p:nvSpPr>
          <p:cNvPr id="100" name="Text Box 99"/>
          <p:cNvSpPr txBox="1"/>
          <p:nvPr/>
        </p:nvSpPr>
        <p:spPr>
          <a:xfrm>
            <a:off x="3091815" y="5092700"/>
            <a:ext cx="2506345" cy="136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Θήλυ με κλειτοριδομεγαλία και μάζα στην βουβωνική χώρα</a:t>
            </a:r>
          </a:p>
        </p:txBody>
      </p:sp>
      <p:sp>
        <p:nvSpPr>
          <p:cNvPr id="101" name="Text Box 100"/>
          <p:cNvSpPr txBox="1"/>
          <p:nvPr/>
        </p:nvSpPr>
        <p:spPr>
          <a:xfrm>
            <a:off x="5598160" y="5052060"/>
            <a:ext cx="1957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Ασυμφωνία φαινότυπου - προγεννητικού καρυότυπου</a:t>
            </a:r>
          </a:p>
        </p:txBody>
      </p:sp>
      <p:sp>
        <p:nvSpPr>
          <p:cNvPr id="102" name="Text Box 101"/>
          <p:cNvSpPr txBox="1"/>
          <p:nvPr/>
        </p:nvSpPr>
        <p:spPr>
          <a:xfrm>
            <a:off x="7748905" y="5092700"/>
            <a:ext cx="179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n-US"/>
              <a:t>Οικογενειακό ιστορικό </a:t>
            </a:r>
            <a:r>
              <a:rPr lang="en-US" altLang="en-US"/>
              <a:t>DSD</a:t>
            </a:r>
          </a:p>
        </p:txBody>
      </p:sp>
      <p:pic>
        <p:nvPicPr>
          <p:cNvPr id="104" name="Picture 103" descr="microscope_9475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830" y="4089400"/>
            <a:ext cx="682625" cy="682625"/>
          </a:xfrm>
          <a:prstGeom prst="rect">
            <a:avLst/>
          </a:prstGeom>
        </p:spPr>
      </p:pic>
      <p:pic>
        <p:nvPicPr>
          <p:cNvPr id="105" name="Picture 104" descr="sex_28545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4520" y="2574290"/>
            <a:ext cx="701040" cy="701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993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2800" b="1" dirty="0">
                <a:solidFill>
                  <a:srgbClr val="FF0000"/>
                </a:solidFill>
              </a:rPr>
              <a:t>ΔΙΕΡΕΥΝΗΣΗ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0EDFA985-F3D8-B183-ED29-D8916E6F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14</a:t>
            </a:fld>
            <a:endParaRPr lang="el-GR"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" y="537606"/>
            <a:ext cx="11957973" cy="6272310"/>
            <a:chOff x="1116" y="2556"/>
            <a:chExt cx="12836" cy="7252"/>
          </a:xfrm>
        </p:grpSpPr>
        <p:sp>
          <p:nvSpPr>
            <p:cNvPr id="98" name="Shape"/>
            <p:cNvSpPr/>
            <p:nvPr/>
          </p:nvSpPr>
          <p:spPr>
            <a:xfrm>
              <a:off x="1116" y="3019"/>
              <a:ext cx="6210" cy="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9" y="0"/>
                  </a:moveTo>
                  <a:lnTo>
                    <a:pt x="21600" y="21600"/>
                  </a:lnTo>
                  <a:lnTo>
                    <a:pt x="260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l-GR" sz="2400" dirty="0">
                  <a:solidFill>
                    <a:schemeClr val="bg1"/>
                  </a:solidFill>
                </a:rPr>
                <a:t>Ιστορικό</a:t>
              </a:r>
            </a:p>
          </p:txBody>
        </p:sp>
        <p:sp>
          <p:nvSpPr>
            <p:cNvPr id="102" name="Shape"/>
            <p:cNvSpPr/>
            <p:nvPr/>
          </p:nvSpPr>
          <p:spPr>
            <a:xfrm>
              <a:off x="7047" y="2556"/>
              <a:ext cx="6210" cy="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31" y="0"/>
                  </a:moveTo>
                  <a:lnTo>
                    <a:pt x="0" y="21600"/>
                  </a:lnTo>
                  <a:lnTo>
                    <a:pt x="1899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l-GR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Προγεννητικά</a:t>
              </a:r>
            </a:p>
          </p:txBody>
        </p:sp>
        <p:sp>
          <p:nvSpPr>
            <p:cNvPr id="106" name="Shape"/>
            <p:cNvSpPr/>
            <p:nvPr/>
          </p:nvSpPr>
          <p:spPr>
            <a:xfrm>
              <a:off x="1119" y="5930"/>
              <a:ext cx="6210" cy="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9" y="0"/>
                  </a:moveTo>
                  <a:lnTo>
                    <a:pt x="21600" y="21600"/>
                  </a:lnTo>
                  <a:lnTo>
                    <a:pt x="260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l-GR" altLang="en-US" sz="2400" dirty="0">
                  <a:solidFill>
                    <a:schemeClr val="bg1"/>
                  </a:solidFill>
                </a:rPr>
                <a:t>Έργαστηριακός έλεγχος</a:t>
              </a:r>
            </a:p>
          </p:txBody>
        </p:sp>
        <p:sp>
          <p:nvSpPr>
            <p:cNvPr id="110" name="Shape"/>
            <p:cNvSpPr/>
            <p:nvPr/>
          </p:nvSpPr>
          <p:spPr>
            <a:xfrm>
              <a:off x="7026" y="4343"/>
              <a:ext cx="6210" cy="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31" y="0"/>
                  </a:moveTo>
                  <a:lnTo>
                    <a:pt x="0" y="21600"/>
                  </a:lnTo>
                  <a:lnTo>
                    <a:pt x="1899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l-G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Φυσική εξέταση</a:t>
              </a:r>
            </a:p>
          </p:txBody>
        </p:sp>
        <p:sp>
          <p:nvSpPr>
            <p:cNvPr id="114" name="Shape"/>
            <p:cNvSpPr/>
            <p:nvPr/>
          </p:nvSpPr>
          <p:spPr>
            <a:xfrm>
              <a:off x="7027" y="7885"/>
              <a:ext cx="6210" cy="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31" y="0"/>
                  </a:moveTo>
                  <a:lnTo>
                    <a:pt x="0" y="21600"/>
                  </a:lnTo>
                  <a:lnTo>
                    <a:pt x="1899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l-GR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Απεικονιστικός έλεγχος</a:t>
              </a:r>
            </a:p>
          </p:txBody>
        </p:sp>
        <p:sp>
          <p:nvSpPr>
            <p:cNvPr id="115" name="TextBox 23"/>
            <p:cNvSpPr txBox="1"/>
            <p:nvPr/>
          </p:nvSpPr>
          <p:spPr>
            <a:xfrm>
              <a:off x="2014" y="4093"/>
              <a:ext cx="5012" cy="164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Συγγένεια γονέων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Ιστορικό αιφνίδιων θανάτων βρεφών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Σημεία αρρενοποίησης στην μητέρα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Λήψη φαρμάκων κατά την κύσηση</a:t>
              </a:r>
            </a:p>
          </p:txBody>
        </p:sp>
        <p:sp>
          <p:nvSpPr>
            <p:cNvPr id="116" name="TextBox 24"/>
            <p:cNvSpPr txBox="1"/>
            <p:nvPr/>
          </p:nvSpPr>
          <p:spPr>
            <a:xfrm>
              <a:off x="2013" y="6978"/>
              <a:ext cx="4704" cy="117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Ηλεκτρολύτες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Τεστοστερόνη- Διύδροτεστοστερόνη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u="sng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17 - υδρόξυ προγεστερόνη</a:t>
              </a:r>
              <a:endParaRPr lang="en-US" sz="2000" u="sng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TextBox 25"/>
            <p:cNvSpPr txBox="1"/>
            <p:nvPr/>
          </p:nvSpPr>
          <p:spPr>
            <a:xfrm>
              <a:off x="7764" y="3416"/>
              <a:ext cx="4697" cy="87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Υπερηχογράφημα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Αντιστοιχία καρυότυπου- φαινότυπου</a:t>
              </a:r>
            </a:p>
          </p:txBody>
        </p:sp>
        <p:sp>
          <p:nvSpPr>
            <p:cNvPr id="118" name="TextBox 26"/>
            <p:cNvSpPr txBox="1"/>
            <p:nvPr/>
          </p:nvSpPr>
          <p:spPr>
            <a:xfrm>
              <a:off x="7764" y="5179"/>
              <a:ext cx="6188" cy="28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Σταδιοποίσηση εξωτερικών γεννητικών οργάνων κλίμακες </a:t>
              </a: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Prader, Quigley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Μέτρηση μήκους πέους/ κλειτορίδας </a:t>
              </a:r>
            </a:p>
            <a:p>
              <a:pPr algn="just"/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( &gt; 2 - 2,5 </a:t>
              </a: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cm 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και &lt; 1 </a:t>
              </a: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cm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αντίστοιχα)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Πρωκτογεννητική απόσταση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ο</a:t>
              </a: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 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εξωτερικής αρρενοποίησης </a:t>
              </a:r>
            </a:p>
            <a:p>
              <a:pPr algn="just"/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( &lt; 11 απαιτεί διερεύνηση)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l-GR" altLang="en-US" sz="12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9" name="TextBox 27"/>
            <p:cNvSpPr txBox="1"/>
            <p:nvPr/>
          </p:nvSpPr>
          <p:spPr>
            <a:xfrm>
              <a:off x="7764" y="8634"/>
              <a:ext cx="5919" cy="117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Κοιλιακό και πυελικό υπερηχογράφημα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(πρώτης γραμμής απεικονιστικές εξετάσεις)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MR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Ι πυέλου, </a:t>
              </a:r>
              <a:r>
                <a:rPr lang="en-US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genogram</a:t>
              </a:r>
              <a:r>
                <a:rPr lang="el-GR" alt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βάσει ενδείξεων</a:t>
              </a:r>
              <a:endParaRPr lang="en-US" sz="20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H="1">
              <a:off x="3505" y="8161"/>
              <a:ext cx="13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2" name="Text Box 121"/>
            <p:cNvSpPr txBox="1"/>
            <p:nvPr/>
          </p:nvSpPr>
          <p:spPr>
            <a:xfrm>
              <a:off x="1339" y="8615"/>
              <a:ext cx="523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en-US" dirty="0">
                  <a:solidFill>
                    <a:srgbClr val="FF0000"/>
                  </a:solidFill>
                </a:rPr>
                <a:t>ΠΡΟΣΟΧΗ!</a:t>
              </a:r>
            </a:p>
            <a:p>
              <a:r>
                <a:rPr lang="el-GR" altLang="en-US" dirty="0"/>
                <a:t>Μέτρηση μετά την 4η μέρα, </a:t>
              </a:r>
            </a:p>
            <a:p>
              <a:r>
                <a:rPr lang="el-GR" altLang="en-US" dirty="0"/>
                <a:t>έως τότε μπορεί να είναι φυσιολογικά αυξημένη.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37" y="45618"/>
            <a:ext cx="1102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2800" b="1" dirty="0">
                <a:solidFill>
                  <a:srgbClr val="FF0000"/>
                </a:solidFill>
              </a:rPr>
              <a:t>ΔΙΑΓΝΩΣΗ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DFDA27C-83DE-1535-7119-56357510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15</a:t>
            </a:fld>
            <a:endParaRPr lang="el-GR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085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n-US" sz="2800" b="1" dirty="0">
                <a:solidFill>
                  <a:srgbClr val="FF0000"/>
                </a:solidFill>
              </a:rPr>
              <a:t>ΚΑΤΑΣΤΑΣΕΙΣ ΠΟΥ ΥΠΟΔΥΟΝΤΑΙ ΑΜΦΙΒΟΛΑ ΓΕΝΝΗΤΙΚΑ ΟΡΓΑΝΑ</a:t>
            </a:r>
          </a:p>
          <a:p>
            <a:endParaRPr lang="en-US" altLang="el-GR" sz="2800" dirty="0">
              <a:solidFill>
                <a:srgbClr val="223D63"/>
              </a:solidFill>
            </a:endParaRPr>
          </a:p>
        </p:txBody>
      </p:sp>
      <p:pic>
        <p:nvPicPr>
          <p:cNvPr id="3" name="Picture 2" descr="nutritionist_82146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751" y="2144462"/>
            <a:ext cx="3103245" cy="3103245"/>
          </a:xfrm>
          <a:prstGeom prst="rect">
            <a:avLst/>
          </a:prstGeom>
        </p:spPr>
      </p:pic>
      <p:sp>
        <p:nvSpPr>
          <p:cNvPr id="57" name="Shape"/>
          <p:cNvSpPr/>
          <p:nvPr/>
        </p:nvSpPr>
        <p:spPr>
          <a:xfrm>
            <a:off x="1298807" y="1699148"/>
            <a:ext cx="3889401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92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1941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8" name="Shape"/>
          <p:cNvSpPr/>
          <p:nvPr/>
        </p:nvSpPr>
        <p:spPr>
          <a:xfrm>
            <a:off x="1731451" y="2419766"/>
            <a:ext cx="3872969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96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19407" y="0"/>
                </a:lnTo>
                <a:close/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9" name="Shape"/>
          <p:cNvSpPr/>
          <p:nvPr/>
        </p:nvSpPr>
        <p:spPr>
          <a:xfrm>
            <a:off x="2158617" y="3140383"/>
            <a:ext cx="3670889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43" y="0"/>
                </a:moveTo>
                <a:lnTo>
                  <a:pt x="0" y="0"/>
                </a:lnTo>
                <a:lnTo>
                  <a:pt x="1157" y="10800"/>
                </a:lnTo>
                <a:lnTo>
                  <a:pt x="0" y="21600"/>
                </a:lnTo>
                <a:lnTo>
                  <a:pt x="20443" y="21600"/>
                </a:lnTo>
                <a:lnTo>
                  <a:pt x="21600" y="1080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0" name="Shape"/>
          <p:cNvSpPr/>
          <p:nvPr/>
        </p:nvSpPr>
        <p:spPr>
          <a:xfrm>
            <a:off x="1731450" y="3861000"/>
            <a:ext cx="3876256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6" y="10800"/>
                </a:moveTo>
                <a:lnTo>
                  <a:pt x="0" y="21600"/>
                </a:lnTo>
                <a:lnTo>
                  <a:pt x="194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1" name="Shape"/>
          <p:cNvSpPr/>
          <p:nvPr/>
        </p:nvSpPr>
        <p:spPr>
          <a:xfrm>
            <a:off x="1298808" y="4581617"/>
            <a:ext cx="3886115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3" y="10800"/>
                </a:moveTo>
                <a:lnTo>
                  <a:pt x="0" y="21600"/>
                </a:lnTo>
                <a:lnTo>
                  <a:pt x="1941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2" name="Shape"/>
          <p:cNvSpPr/>
          <p:nvPr/>
        </p:nvSpPr>
        <p:spPr>
          <a:xfrm>
            <a:off x="826472" y="4581617"/>
            <a:ext cx="612822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86" y="0"/>
                </a:moveTo>
                <a:lnTo>
                  <a:pt x="1139" y="0"/>
                </a:lnTo>
                <a:lnTo>
                  <a:pt x="0" y="1818"/>
                </a:lnTo>
                <a:lnTo>
                  <a:pt x="11118" y="1818"/>
                </a:lnTo>
                <a:lnTo>
                  <a:pt x="16794" y="10800"/>
                </a:lnTo>
                <a:lnTo>
                  <a:pt x="11118" y="19765"/>
                </a:lnTo>
                <a:lnTo>
                  <a:pt x="0" y="19765"/>
                </a:lnTo>
                <a:lnTo>
                  <a:pt x="1139" y="21600"/>
                </a:lnTo>
                <a:lnTo>
                  <a:pt x="14786" y="21600"/>
                </a:lnTo>
                <a:lnTo>
                  <a:pt x="21600" y="1080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3" name="Shape"/>
          <p:cNvSpPr/>
          <p:nvPr/>
        </p:nvSpPr>
        <p:spPr>
          <a:xfrm>
            <a:off x="826472" y="1699148"/>
            <a:ext cx="612822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86" y="0"/>
                </a:moveTo>
                <a:lnTo>
                  <a:pt x="1139" y="0"/>
                </a:lnTo>
                <a:lnTo>
                  <a:pt x="0" y="1819"/>
                </a:lnTo>
                <a:lnTo>
                  <a:pt x="11118" y="1819"/>
                </a:lnTo>
                <a:lnTo>
                  <a:pt x="16794" y="10791"/>
                </a:lnTo>
                <a:lnTo>
                  <a:pt x="11118" y="19781"/>
                </a:lnTo>
                <a:lnTo>
                  <a:pt x="0" y="19781"/>
                </a:lnTo>
                <a:lnTo>
                  <a:pt x="1139" y="21600"/>
                </a:lnTo>
                <a:lnTo>
                  <a:pt x="14786" y="21600"/>
                </a:lnTo>
                <a:lnTo>
                  <a:pt x="21600" y="10791"/>
                </a:lnTo>
                <a:close/>
              </a:path>
            </a:pathLst>
          </a:custGeom>
          <a:solidFill>
            <a:srgbClr val="D6DCE5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4" name="Shape"/>
          <p:cNvSpPr/>
          <p:nvPr/>
        </p:nvSpPr>
        <p:spPr>
          <a:xfrm>
            <a:off x="1259116" y="2419766"/>
            <a:ext cx="612818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86" y="0"/>
                </a:moveTo>
                <a:lnTo>
                  <a:pt x="1158" y="0"/>
                </a:lnTo>
                <a:lnTo>
                  <a:pt x="0" y="1818"/>
                </a:lnTo>
                <a:lnTo>
                  <a:pt x="11138" y="1818"/>
                </a:lnTo>
                <a:lnTo>
                  <a:pt x="16794" y="10800"/>
                </a:lnTo>
                <a:lnTo>
                  <a:pt x="11138" y="19765"/>
                </a:lnTo>
                <a:lnTo>
                  <a:pt x="0" y="19765"/>
                </a:lnTo>
                <a:lnTo>
                  <a:pt x="1158" y="21600"/>
                </a:lnTo>
                <a:lnTo>
                  <a:pt x="1478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E7E6E6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5" name="Shape"/>
          <p:cNvSpPr/>
          <p:nvPr/>
        </p:nvSpPr>
        <p:spPr>
          <a:xfrm>
            <a:off x="1259116" y="3861000"/>
            <a:ext cx="612818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86" y="0"/>
                </a:moveTo>
                <a:lnTo>
                  <a:pt x="1158" y="0"/>
                </a:lnTo>
                <a:lnTo>
                  <a:pt x="0" y="1819"/>
                </a:lnTo>
                <a:lnTo>
                  <a:pt x="11138" y="1819"/>
                </a:lnTo>
                <a:lnTo>
                  <a:pt x="16794" y="10809"/>
                </a:lnTo>
                <a:lnTo>
                  <a:pt x="11138" y="19781"/>
                </a:lnTo>
                <a:lnTo>
                  <a:pt x="0" y="19781"/>
                </a:lnTo>
                <a:lnTo>
                  <a:pt x="1158" y="21600"/>
                </a:lnTo>
                <a:lnTo>
                  <a:pt x="14786" y="21600"/>
                </a:lnTo>
                <a:lnTo>
                  <a:pt x="21600" y="1080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6" name="Shape"/>
          <p:cNvSpPr/>
          <p:nvPr/>
        </p:nvSpPr>
        <p:spPr>
          <a:xfrm>
            <a:off x="1686282" y="3140383"/>
            <a:ext cx="612818" cy="678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86" y="0"/>
                </a:moveTo>
                <a:lnTo>
                  <a:pt x="1158" y="0"/>
                </a:lnTo>
                <a:lnTo>
                  <a:pt x="0" y="1818"/>
                </a:lnTo>
                <a:lnTo>
                  <a:pt x="11331" y="1818"/>
                </a:lnTo>
                <a:lnTo>
                  <a:pt x="17006" y="10800"/>
                </a:lnTo>
                <a:lnTo>
                  <a:pt x="11331" y="19765"/>
                </a:lnTo>
                <a:lnTo>
                  <a:pt x="0" y="19765"/>
                </a:lnTo>
                <a:lnTo>
                  <a:pt x="1158" y="21600"/>
                </a:lnTo>
                <a:lnTo>
                  <a:pt x="14786" y="21600"/>
                </a:lnTo>
                <a:lnTo>
                  <a:pt x="21600" y="108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/>
          </a:p>
        </p:txBody>
      </p:sp>
      <p:grpSp>
        <p:nvGrpSpPr>
          <p:cNvPr id="72" name="Group 71"/>
          <p:cNvGrpSpPr/>
          <p:nvPr/>
        </p:nvGrpSpPr>
        <p:grpSpPr>
          <a:xfrm>
            <a:off x="1673188" y="1825978"/>
            <a:ext cx="3067883" cy="487077"/>
            <a:chOff x="8921977" y="1726027"/>
            <a:chExt cx="2938623" cy="649435"/>
          </a:xfrm>
        </p:grpSpPr>
        <p:sp>
          <p:nvSpPr>
            <p:cNvPr id="73" name="TextBox 72"/>
            <p:cNvSpPr txBox="1"/>
            <p:nvPr/>
          </p:nvSpPr>
          <p:spPr>
            <a:xfrm>
              <a:off x="8934520" y="1726027"/>
              <a:ext cx="2926080" cy="53347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l-GR" altLang="en-US" sz="2000" b="1" noProof="1"/>
                <a:t>Προωρότητα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21977" y="1925882"/>
              <a:ext cx="2926080" cy="4495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6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132051" y="2548233"/>
            <a:ext cx="3054788" cy="485438"/>
            <a:chOff x="8921977" y="1728212"/>
            <a:chExt cx="2926080" cy="647250"/>
          </a:xfrm>
        </p:grpSpPr>
        <p:sp>
          <p:nvSpPr>
            <p:cNvPr id="76" name="TextBox 75"/>
            <p:cNvSpPr txBox="1"/>
            <p:nvPr/>
          </p:nvSpPr>
          <p:spPr>
            <a:xfrm>
              <a:off x="8921977" y="1728212"/>
              <a:ext cx="2926080" cy="53347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l-GR" altLang="en-US" sz="2000" b="1" noProof="1"/>
                <a:t>Εμβύθιση πέους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921977" y="1925882"/>
              <a:ext cx="2926080" cy="4495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6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498898" y="3259136"/>
            <a:ext cx="3054788" cy="495151"/>
            <a:chOff x="8921977" y="1715261"/>
            <a:chExt cx="2926080" cy="660201"/>
          </a:xfrm>
        </p:grpSpPr>
        <p:sp>
          <p:nvSpPr>
            <p:cNvPr id="79" name="TextBox 78"/>
            <p:cNvSpPr txBox="1"/>
            <p:nvPr/>
          </p:nvSpPr>
          <p:spPr>
            <a:xfrm>
              <a:off x="8921977" y="1715261"/>
              <a:ext cx="2926080" cy="53347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l-GR" altLang="en-US" sz="2000" b="1" noProof="1">
                  <a:solidFill>
                    <a:schemeClr val="bg1"/>
                  </a:solidFill>
                </a:rPr>
                <a:t>Υποσπαδίας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921977" y="1925882"/>
              <a:ext cx="2926080" cy="4495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600" noProof="1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2000004" y="3971480"/>
            <a:ext cx="3054788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rIns="0" rtlCol="0" anchor="b">
            <a:spAutoFit/>
          </a:bodyPr>
          <a:lstStyle/>
          <a:p>
            <a:r>
              <a:rPr lang="el-GR" altLang="en-US" sz="2000" b="1" noProof="1"/>
              <a:t>Επισπαδίας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582420" y="4651375"/>
            <a:ext cx="3303905" cy="398780"/>
          </a:xfrm>
          <a:prstGeom prst="rect">
            <a:avLst/>
          </a:prstGeom>
          <a:solidFill>
            <a:schemeClr val="bg2"/>
          </a:solidFill>
        </p:spPr>
        <p:txBody>
          <a:bodyPr wrap="square" lIns="0" rIns="0" rtlCol="0" anchor="b">
            <a:spAutoFit/>
          </a:bodyPr>
          <a:lstStyle/>
          <a:p>
            <a:r>
              <a:rPr lang="el-GR" altLang="en-US" sz="2000" b="1" noProof="1"/>
              <a:t>Περρίσεια οσχεοπεϊκής πτυχής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5D84D1E-E06E-A8D3-D397-F8C3E3A9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16</a:t>
            </a:fld>
            <a:endParaRPr lang="el-GR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0215"/>
            <a:ext cx="12192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2800" b="1" dirty="0">
                <a:solidFill>
                  <a:srgbClr val="FF0000"/>
                </a:solidFill>
              </a:rPr>
              <a:t>ΘΕΡΑΠΕΙΑ</a:t>
            </a:r>
            <a:endParaRPr lang="el-GR" altLang="en-US" sz="2800" b="1" dirty="0">
              <a:solidFill>
                <a:srgbClr val="FF0000"/>
              </a:solidFill>
            </a:endParaRPr>
          </a:p>
          <a:p>
            <a:endParaRPr lang="en-US" altLang="el-GR" sz="2800" dirty="0">
              <a:solidFill>
                <a:srgbClr val="223D63"/>
              </a:solidFill>
            </a:endParaRPr>
          </a:p>
        </p:txBody>
      </p:sp>
      <p:pic>
        <p:nvPicPr>
          <p:cNvPr id="2" name="Picture 1" descr="surgery_30309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025" y="1403350"/>
            <a:ext cx="2163445" cy="2163445"/>
          </a:xfrm>
          <a:prstGeom prst="rect">
            <a:avLst/>
          </a:prstGeom>
        </p:spPr>
      </p:pic>
      <p:pic>
        <p:nvPicPr>
          <p:cNvPr id="6" name="Picture 5" descr="medical-team_4850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0" y="1497330"/>
            <a:ext cx="2069465" cy="2069465"/>
          </a:xfrm>
          <a:prstGeom prst="rect">
            <a:avLst/>
          </a:prstGeom>
        </p:spPr>
      </p:pic>
      <p:pic>
        <p:nvPicPr>
          <p:cNvPr id="7" name="Picture 6" descr="pills_822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20" y="1512570"/>
            <a:ext cx="2070100" cy="20701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1790" y="3873500"/>
            <a:ext cx="4064000" cy="2015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sz="2000" dirty="0"/>
              <a:t>Αντιμετώπιση από </a:t>
            </a:r>
            <a:r>
              <a:rPr lang="el-GR" sz="2000" b="1" dirty="0"/>
              <a:t>ομάδα ειδικών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err="1"/>
              <a:t>Παιδο</a:t>
            </a:r>
            <a:r>
              <a:rPr lang="el-GR" sz="2000" dirty="0"/>
              <a:t>-ενδοκρινολόγος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err="1"/>
              <a:t>Παιδο</a:t>
            </a:r>
            <a:r>
              <a:rPr lang="el-GR" sz="2000" dirty="0"/>
              <a:t>- ουρολόγος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err="1"/>
              <a:t>Παιδο</a:t>
            </a:r>
            <a:r>
              <a:rPr lang="el-GR" sz="2000" dirty="0"/>
              <a:t>- χειρουργός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Κλινικός ψυχολόγος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Γενετιστής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9" name="Text Box 8"/>
          <p:cNvSpPr txBox="1"/>
          <p:nvPr/>
        </p:nvSpPr>
        <p:spPr>
          <a:xfrm>
            <a:off x="4544060" y="3873500"/>
            <a:ext cx="41919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000" dirty="0"/>
              <a:t>Θεραπεία </a:t>
            </a:r>
            <a:r>
              <a:rPr lang="el-GR" altLang="en-US" sz="2000" b="1" dirty="0"/>
              <a:t>ορμονικής υποκατάστασης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90025" y="3873500"/>
            <a:ext cx="31019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000" b="1" dirty="0"/>
              <a:t>Χειρουργική</a:t>
            </a:r>
            <a:r>
              <a:rPr lang="el-GR" altLang="en-US" sz="2000" dirty="0"/>
              <a:t> θεραπεία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A6E32D5-948D-C902-34E5-33721121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17</a:t>
            </a:fld>
            <a:endParaRPr lang="el-GR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793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223D63"/>
                </a:solidFill>
                <a:latin typeface="+mn-lt"/>
                <a:ea typeface="+mn-ea"/>
                <a:cs typeface="+mn-cs"/>
              </a:rPr>
              <a:t>Περίγραμμα παρουσίασης </a:t>
            </a:r>
          </a:p>
        </p:txBody>
      </p:sp>
      <p:graphicFrame>
        <p:nvGraphicFramePr>
          <p:cNvPr id="20" name="Θέση περιεχομένου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586613"/>
              </p:ext>
            </p:extLst>
          </p:nvPr>
        </p:nvGraphicFramePr>
        <p:xfrm>
          <a:off x="2178148" y="583809"/>
          <a:ext cx="8203809" cy="627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1EF176F3-53F3-5155-34C2-47D13890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18</a:t>
            </a:fld>
            <a:endParaRPr lang="el-G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Ομάδα 179"/>
          <p:cNvGrpSpPr/>
          <p:nvPr/>
        </p:nvGrpSpPr>
        <p:grpSpPr>
          <a:xfrm>
            <a:off x="971192" y="914338"/>
            <a:ext cx="3695731" cy="5536219"/>
            <a:chOff x="105183" y="475646"/>
            <a:chExt cx="3695731" cy="5536219"/>
          </a:xfrm>
        </p:grpSpPr>
        <p:sp>
          <p:nvSpPr>
            <p:cNvPr id="7" name="Google Shape;2551;p80"/>
            <p:cNvSpPr/>
            <p:nvPr/>
          </p:nvSpPr>
          <p:spPr>
            <a:xfrm rot="900004">
              <a:off x="105183" y="1432107"/>
              <a:ext cx="3695731" cy="4261447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2555;p80"/>
            <p:cNvGrpSpPr/>
            <p:nvPr/>
          </p:nvGrpSpPr>
          <p:grpSpPr>
            <a:xfrm rot="-899960">
              <a:off x="2735522" y="475646"/>
              <a:ext cx="1024044" cy="3273927"/>
              <a:chOff x="4107275" y="932775"/>
              <a:chExt cx="1024075" cy="3274025"/>
            </a:xfrm>
          </p:grpSpPr>
          <p:sp>
            <p:nvSpPr>
              <p:cNvPr id="9" name="Google Shape;2556;p80"/>
              <p:cNvSpPr/>
              <p:nvPr/>
            </p:nvSpPr>
            <p:spPr>
              <a:xfrm>
                <a:off x="4499225" y="3242900"/>
                <a:ext cx="1543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886" extrusionOk="0">
                    <a:moveTo>
                      <a:pt x="4797" y="1"/>
                    </a:moveTo>
                    <a:cubicBezTo>
                      <a:pt x="4502" y="1"/>
                      <a:pt x="4219" y="48"/>
                      <a:pt x="3936" y="95"/>
                    </a:cubicBezTo>
                    <a:lnTo>
                      <a:pt x="0" y="295"/>
                    </a:lnTo>
                    <a:cubicBezTo>
                      <a:pt x="1435" y="462"/>
                      <a:pt x="2869" y="629"/>
                      <a:pt x="4337" y="829"/>
                    </a:cubicBezTo>
                    <a:cubicBezTo>
                      <a:pt x="4593" y="857"/>
                      <a:pt x="4861" y="886"/>
                      <a:pt x="5128" y="886"/>
                    </a:cubicBezTo>
                    <a:cubicBezTo>
                      <a:pt x="5488" y="886"/>
                      <a:pt x="5846" y="834"/>
                      <a:pt x="6171" y="662"/>
                    </a:cubicBezTo>
                    <a:cubicBezTo>
                      <a:pt x="5971" y="329"/>
                      <a:pt x="5571" y="95"/>
                      <a:pt x="5171" y="28"/>
                    </a:cubicBezTo>
                    <a:cubicBezTo>
                      <a:pt x="5044" y="9"/>
                      <a:pt x="4919" y="1"/>
                      <a:pt x="4797" y="1"/>
                    </a:cubicBezTo>
                    <a:close/>
                  </a:path>
                </a:pathLst>
              </a:custGeom>
              <a:solidFill>
                <a:srgbClr val="FFB1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57;p80"/>
              <p:cNvSpPr/>
              <p:nvPr/>
            </p:nvSpPr>
            <p:spPr>
              <a:xfrm>
                <a:off x="4188150" y="1125425"/>
                <a:ext cx="1493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8" extrusionOk="0">
                    <a:moveTo>
                      <a:pt x="3003" y="0"/>
                    </a:moveTo>
                    <a:cubicBezTo>
                      <a:pt x="1335" y="0"/>
                      <a:pt x="1" y="1334"/>
                      <a:pt x="1" y="2969"/>
                    </a:cubicBezTo>
                    <a:cubicBezTo>
                      <a:pt x="1" y="4603"/>
                      <a:pt x="1335" y="5938"/>
                      <a:pt x="3003" y="5938"/>
                    </a:cubicBezTo>
                    <a:cubicBezTo>
                      <a:pt x="4638" y="5938"/>
                      <a:pt x="5972" y="4603"/>
                      <a:pt x="5972" y="2969"/>
                    </a:cubicBezTo>
                    <a:cubicBezTo>
                      <a:pt x="5972" y="1334"/>
                      <a:pt x="4638" y="0"/>
                      <a:pt x="300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58;p80"/>
              <p:cNvSpPr/>
              <p:nvPr/>
            </p:nvSpPr>
            <p:spPr>
              <a:xfrm>
                <a:off x="4188150" y="1125425"/>
                <a:ext cx="1493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8" extrusionOk="0">
                    <a:moveTo>
                      <a:pt x="3003" y="0"/>
                    </a:moveTo>
                    <a:cubicBezTo>
                      <a:pt x="1335" y="0"/>
                      <a:pt x="1" y="1334"/>
                      <a:pt x="1" y="2969"/>
                    </a:cubicBezTo>
                    <a:cubicBezTo>
                      <a:pt x="1" y="4603"/>
                      <a:pt x="1335" y="5938"/>
                      <a:pt x="3003" y="5938"/>
                    </a:cubicBezTo>
                    <a:cubicBezTo>
                      <a:pt x="4638" y="5938"/>
                      <a:pt x="5972" y="4603"/>
                      <a:pt x="5972" y="2969"/>
                    </a:cubicBezTo>
                    <a:cubicBezTo>
                      <a:pt x="5972" y="1334"/>
                      <a:pt x="4638" y="0"/>
                      <a:pt x="300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59;p80"/>
              <p:cNvSpPr/>
              <p:nvPr/>
            </p:nvSpPr>
            <p:spPr>
              <a:xfrm>
                <a:off x="4327425" y="1351400"/>
                <a:ext cx="148475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5972" extrusionOk="0">
                    <a:moveTo>
                      <a:pt x="2969" y="1"/>
                    </a:moveTo>
                    <a:cubicBezTo>
                      <a:pt x="1335" y="1"/>
                      <a:pt x="1" y="1335"/>
                      <a:pt x="1" y="2970"/>
                    </a:cubicBezTo>
                    <a:cubicBezTo>
                      <a:pt x="1" y="4638"/>
                      <a:pt x="1335" y="5972"/>
                      <a:pt x="2969" y="5972"/>
                    </a:cubicBezTo>
                    <a:cubicBezTo>
                      <a:pt x="4604" y="5972"/>
                      <a:pt x="5938" y="4638"/>
                      <a:pt x="5938" y="2970"/>
                    </a:cubicBezTo>
                    <a:cubicBezTo>
                      <a:pt x="5938" y="1335"/>
                      <a:pt x="4604" y="1"/>
                      <a:pt x="2969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60;p80"/>
              <p:cNvSpPr/>
              <p:nvPr/>
            </p:nvSpPr>
            <p:spPr>
              <a:xfrm>
                <a:off x="4931200" y="1125425"/>
                <a:ext cx="1493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8" extrusionOk="0">
                    <a:moveTo>
                      <a:pt x="2969" y="0"/>
                    </a:moveTo>
                    <a:cubicBezTo>
                      <a:pt x="1334" y="0"/>
                      <a:pt x="0" y="1334"/>
                      <a:pt x="0" y="2969"/>
                    </a:cubicBezTo>
                    <a:cubicBezTo>
                      <a:pt x="0" y="4603"/>
                      <a:pt x="1334" y="5938"/>
                      <a:pt x="2969" y="5938"/>
                    </a:cubicBezTo>
                    <a:cubicBezTo>
                      <a:pt x="4637" y="5938"/>
                      <a:pt x="5971" y="4603"/>
                      <a:pt x="5971" y="2969"/>
                    </a:cubicBezTo>
                    <a:cubicBezTo>
                      <a:pt x="5971" y="1334"/>
                      <a:pt x="4637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61;p80"/>
              <p:cNvSpPr/>
              <p:nvPr/>
            </p:nvSpPr>
            <p:spPr>
              <a:xfrm>
                <a:off x="4931200" y="1125425"/>
                <a:ext cx="1493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8" extrusionOk="0">
                    <a:moveTo>
                      <a:pt x="2969" y="0"/>
                    </a:moveTo>
                    <a:cubicBezTo>
                      <a:pt x="1334" y="0"/>
                      <a:pt x="0" y="1334"/>
                      <a:pt x="0" y="2969"/>
                    </a:cubicBezTo>
                    <a:cubicBezTo>
                      <a:pt x="0" y="4603"/>
                      <a:pt x="1334" y="5938"/>
                      <a:pt x="2969" y="5938"/>
                    </a:cubicBezTo>
                    <a:cubicBezTo>
                      <a:pt x="4637" y="5938"/>
                      <a:pt x="5971" y="4603"/>
                      <a:pt x="5971" y="2969"/>
                    </a:cubicBezTo>
                    <a:cubicBezTo>
                      <a:pt x="5971" y="1334"/>
                      <a:pt x="4637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62;p80"/>
              <p:cNvSpPr/>
              <p:nvPr/>
            </p:nvSpPr>
            <p:spPr>
              <a:xfrm>
                <a:off x="4791925" y="13514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2970"/>
                    </a:cubicBezTo>
                    <a:cubicBezTo>
                      <a:pt x="1" y="4638"/>
                      <a:pt x="1335" y="5972"/>
                      <a:pt x="3003" y="5972"/>
                    </a:cubicBezTo>
                    <a:cubicBezTo>
                      <a:pt x="4637" y="5972"/>
                      <a:pt x="5971" y="4638"/>
                      <a:pt x="5971" y="2970"/>
                    </a:cubicBezTo>
                    <a:cubicBezTo>
                      <a:pt x="5971" y="1335"/>
                      <a:pt x="4637" y="1"/>
                      <a:pt x="3003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63;p80"/>
              <p:cNvSpPr/>
              <p:nvPr/>
            </p:nvSpPr>
            <p:spPr>
              <a:xfrm>
                <a:off x="4789425" y="17984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0"/>
                    </a:moveTo>
                    <a:cubicBezTo>
                      <a:pt x="1335" y="0"/>
                      <a:pt x="0" y="1335"/>
                      <a:pt x="0" y="2969"/>
                    </a:cubicBezTo>
                    <a:cubicBezTo>
                      <a:pt x="0" y="4637"/>
                      <a:pt x="1335" y="5971"/>
                      <a:pt x="3003" y="5971"/>
                    </a:cubicBezTo>
                    <a:cubicBezTo>
                      <a:pt x="4637" y="5971"/>
                      <a:pt x="5971" y="4637"/>
                      <a:pt x="5971" y="2969"/>
                    </a:cubicBezTo>
                    <a:cubicBezTo>
                      <a:pt x="5971" y="1335"/>
                      <a:pt x="4637" y="0"/>
                      <a:pt x="300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64;p80"/>
              <p:cNvSpPr/>
              <p:nvPr/>
            </p:nvSpPr>
            <p:spPr>
              <a:xfrm>
                <a:off x="4926200" y="2021900"/>
                <a:ext cx="14845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5972" extrusionOk="0">
                    <a:moveTo>
                      <a:pt x="2969" y="0"/>
                    </a:moveTo>
                    <a:cubicBezTo>
                      <a:pt x="1334" y="0"/>
                      <a:pt x="0" y="1334"/>
                      <a:pt x="0" y="3002"/>
                    </a:cubicBezTo>
                    <a:cubicBezTo>
                      <a:pt x="0" y="4637"/>
                      <a:pt x="1334" y="5971"/>
                      <a:pt x="2969" y="5971"/>
                    </a:cubicBezTo>
                    <a:cubicBezTo>
                      <a:pt x="4603" y="5971"/>
                      <a:pt x="5938" y="4637"/>
                      <a:pt x="5938" y="3002"/>
                    </a:cubicBezTo>
                    <a:cubicBezTo>
                      <a:pt x="5938" y="1334"/>
                      <a:pt x="4603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65;p80"/>
              <p:cNvSpPr/>
              <p:nvPr/>
            </p:nvSpPr>
            <p:spPr>
              <a:xfrm>
                <a:off x="4982050" y="2242875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3003"/>
                    </a:cubicBezTo>
                    <a:cubicBezTo>
                      <a:pt x="1" y="4637"/>
                      <a:pt x="1335" y="5972"/>
                      <a:pt x="3003" y="5972"/>
                    </a:cubicBezTo>
                    <a:cubicBezTo>
                      <a:pt x="4638" y="5972"/>
                      <a:pt x="5972" y="4637"/>
                      <a:pt x="5972" y="3003"/>
                    </a:cubicBezTo>
                    <a:cubicBezTo>
                      <a:pt x="5972" y="1335"/>
                      <a:pt x="4638" y="1"/>
                      <a:pt x="3003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66;p80"/>
              <p:cNvSpPr/>
              <p:nvPr/>
            </p:nvSpPr>
            <p:spPr>
              <a:xfrm>
                <a:off x="4967050" y="2479725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2969" y="0"/>
                    </a:moveTo>
                    <a:cubicBezTo>
                      <a:pt x="1335" y="0"/>
                      <a:pt x="1" y="1334"/>
                      <a:pt x="1" y="2969"/>
                    </a:cubicBezTo>
                    <a:cubicBezTo>
                      <a:pt x="1" y="4637"/>
                      <a:pt x="1335" y="5971"/>
                      <a:pt x="2969" y="5971"/>
                    </a:cubicBezTo>
                    <a:cubicBezTo>
                      <a:pt x="4637" y="5971"/>
                      <a:pt x="5971" y="4637"/>
                      <a:pt x="5971" y="2969"/>
                    </a:cubicBezTo>
                    <a:cubicBezTo>
                      <a:pt x="5971" y="1334"/>
                      <a:pt x="4637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67;p80"/>
              <p:cNvSpPr/>
              <p:nvPr/>
            </p:nvSpPr>
            <p:spPr>
              <a:xfrm>
                <a:off x="4905350" y="2690700"/>
                <a:ext cx="14930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9" extrusionOk="0">
                    <a:moveTo>
                      <a:pt x="2969" y="1"/>
                    </a:moveTo>
                    <a:cubicBezTo>
                      <a:pt x="1334" y="1"/>
                      <a:pt x="0" y="1335"/>
                      <a:pt x="0" y="2969"/>
                    </a:cubicBezTo>
                    <a:cubicBezTo>
                      <a:pt x="0" y="4604"/>
                      <a:pt x="1334" y="5938"/>
                      <a:pt x="2969" y="5938"/>
                    </a:cubicBezTo>
                    <a:cubicBezTo>
                      <a:pt x="4637" y="5938"/>
                      <a:pt x="5971" y="4604"/>
                      <a:pt x="5971" y="2969"/>
                    </a:cubicBezTo>
                    <a:cubicBezTo>
                      <a:pt x="5971" y="1335"/>
                      <a:pt x="4637" y="1"/>
                      <a:pt x="2969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68;p80"/>
              <p:cNvSpPr/>
              <p:nvPr/>
            </p:nvSpPr>
            <p:spPr>
              <a:xfrm>
                <a:off x="4786925" y="29217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1"/>
                    </a:moveTo>
                    <a:cubicBezTo>
                      <a:pt x="1335" y="1"/>
                      <a:pt x="0" y="1335"/>
                      <a:pt x="0" y="2969"/>
                    </a:cubicBezTo>
                    <a:cubicBezTo>
                      <a:pt x="0" y="4637"/>
                      <a:pt x="1335" y="5971"/>
                      <a:pt x="3003" y="5971"/>
                    </a:cubicBezTo>
                    <a:cubicBezTo>
                      <a:pt x="4637" y="5971"/>
                      <a:pt x="5971" y="4637"/>
                      <a:pt x="5971" y="2969"/>
                    </a:cubicBezTo>
                    <a:cubicBezTo>
                      <a:pt x="5971" y="1335"/>
                      <a:pt x="4637" y="1"/>
                      <a:pt x="3003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69;p80"/>
              <p:cNvSpPr/>
              <p:nvPr/>
            </p:nvSpPr>
            <p:spPr>
              <a:xfrm>
                <a:off x="4316575" y="17984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0"/>
                    </a:moveTo>
                    <a:cubicBezTo>
                      <a:pt x="1335" y="0"/>
                      <a:pt x="1" y="1335"/>
                      <a:pt x="1" y="2969"/>
                    </a:cubicBezTo>
                    <a:cubicBezTo>
                      <a:pt x="1" y="4637"/>
                      <a:pt x="1335" y="5971"/>
                      <a:pt x="3003" y="5971"/>
                    </a:cubicBezTo>
                    <a:cubicBezTo>
                      <a:pt x="4638" y="5971"/>
                      <a:pt x="5972" y="4637"/>
                      <a:pt x="5972" y="2969"/>
                    </a:cubicBezTo>
                    <a:cubicBezTo>
                      <a:pt x="5972" y="1335"/>
                      <a:pt x="4638" y="0"/>
                      <a:pt x="300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70;p80"/>
              <p:cNvSpPr/>
              <p:nvPr/>
            </p:nvSpPr>
            <p:spPr>
              <a:xfrm>
                <a:off x="4180650" y="20219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2970" y="0"/>
                    </a:moveTo>
                    <a:cubicBezTo>
                      <a:pt x="1335" y="0"/>
                      <a:pt x="1" y="1334"/>
                      <a:pt x="1" y="3002"/>
                    </a:cubicBezTo>
                    <a:cubicBezTo>
                      <a:pt x="1" y="4637"/>
                      <a:pt x="1335" y="5971"/>
                      <a:pt x="2970" y="5971"/>
                    </a:cubicBezTo>
                    <a:cubicBezTo>
                      <a:pt x="4637" y="5971"/>
                      <a:pt x="5972" y="4637"/>
                      <a:pt x="5972" y="3002"/>
                    </a:cubicBezTo>
                    <a:cubicBezTo>
                      <a:pt x="5972" y="1334"/>
                      <a:pt x="4637" y="0"/>
                      <a:pt x="2970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71;p80"/>
              <p:cNvSpPr/>
              <p:nvPr/>
            </p:nvSpPr>
            <p:spPr>
              <a:xfrm>
                <a:off x="4123950" y="2242875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2969" y="1"/>
                    </a:moveTo>
                    <a:cubicBezTo>
                      <a:pt x="1335" y="1"/>
                      <a:pt x="0" y="1335"/>
                      <a:pt x="0" y="3003"/>
                    </a:cubicBezTo>
                    <a:cubicBezTo>
                      <a:pt x="0" y="4637"/>
                      <a:pt x="1335" y="5972"/>
                      <a:pt x="2969" y="5972"/>
                    </a:cubicBezTo>
                    <a:cubicBezTo>
                      <a:pt x="4637" y="5972"/>
                      <a:pt x="5971" y="4637"/>
                      <a:pt x="5971" y="3003"/>
                    </a:cubicBezTo>
                    <a:cubicBezTo>
                      <a:pt x="5971" y="1335"/>
                      <a:pt x="4637" y="1"/>
                      <a:pt x="2969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72;p80"/>
              <p:cNvSpPr/>
              <p:nvPr/>
            </p:nvSpPr>
            <p:spPr>
              <a:xfrm>
                <a:off x="4139800" y="2479725"/>
                <a:ext cx="14845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5972" extrusionOk="0">
                    <a:moveTo>
                      <a:pt x="2969" y="0"/>
                    </a:moveTo>
                    <a:cubicBezTo>
                      <a:pt x="1335" y="0"/>
                      <a:pt x="0" y="1334"/>
                      <a:pt x="0" y="2969"/>
                    </a:cubicBezTo>
                    <a:cubicBezTo>
                      <a:pt x="0" y="4637"/>
                      <a:pt x="1335" y="5971"/>
                      <a:pt x="2969" y="5971"/>
                    </a:cubicBezTo>
                    <a:cubicBezTo>
                      <a:pt x="4604" y="5971"/>
                      <a:pt x="5938" y="4637"/>
                      <a:pt x="5938" y="2969"/>
                    </a:cubicBezTo>
                    <a:cubicBezTo>
                      <a:pt x="5938" y="1334"/>
                      <a:pt x="4604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73;p80"/>
              <p:cNvSpPr/>
              <p:nvPr/>
            </p:nvSpPr>
            <p:spPr>
              <a:xfrm>
                <a:off x="4201500" y="2690700"/>
                <a:ext cx="148475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5939" extrusionOk="0">
                    <a:moveTo>
                      <a:pt x="2969" y="1"/>
                    </a:moveTo>
                    <a:cubicBezTo>
                      <a:pt x="1335" y="1"/>
                      <a:pt x="1" y="1335"/>
                      <a:pt x="1" y="2969"/>
                    </a:cubicBezTo>
                    <a:cubicBezTo>
                      <a:pt x="1" y="4604"/>
                      <a:pt x="1335" y="5938"/>
                      <a:pt x="2969" y="5938"/>
                    </a:cubicBezTo>
                    <a:cubicBezTo>
                      <a:pt x="4604" y="5938"/>
                      <a:pt x="5938" y="4604"/>
                      <a:pt x="5938" y="2969"/>
                    </a:cubicBezTo>
                    <a:cubicBezTo>
                      <a:pt x="5938" y="1335"/>
                      <a:pt x="4604" y="1"/>
                      <a:pt x="2969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74;p80"/>
              <p:cNvSpPr/>
              <p:nvPr/>
            </p:nvSpPr>
            <p:spPr>
              <a:xfrm>
                <a:off x="4319100" y="2921700"/>
                <a:ext cx="149275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5972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2969"/>
                    </a:cubicBezTo>
                    <a:cubicBezTo>
                      <a:pt x="0" y="4637"/>
                      <a:pt x="1334" y="5971"/>
                      <a:pt x="3002" y="5971"/>
                    </a:cubicBezTo>
                    <a:cubicBezTo>
                      <a:pt x="4637" y="5971"/>
                      <a:pt x="5971" y="4637"/>
                      <a:pt x="5971" y="2969"/>
                    </a:cubicBezTo>
                    <a:cubicBezTo>
                      <a:pt x="5971" y="1335"/>
                      <a:pt x="4637" y="1"/>
                      <a:pt x="3002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575;p80"/>
              <p:cNvSpPr/>
              <p:nvPr/>
            </p:nvSpPr>
            <p:spPr>
              <a:xfrm>
                <a:off x="4789425" y="3376200"/>
                <a:ext cx="149300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2" extrusionOk="0">
                    <a:moveTo>
                      <a:pt x="3003" y="0"/>
                    </a:moveTo>
                    <a:cubicBezTo>
                      <a:pt x="1335" y="0"/>
                      <a:pt x="0" y="1334"/>
                      <a:pt x="0" y="3002"/>
                    </a:cubicBezTo>
                    <a:cubicBezTo>
                      <a:pt x="0" y="4637"/>
                      <a:pt x="1335" y="5971"/>
                      <a:pt x="3003" y="5971"/>
                    </a:cubicBezTo>
                    <a:cubicBezTo>
                      <a:pt x="4637" y="5971"/>
                      <a:pt x="5971" y="4637"/>
                      <a:pt x="5971" y="3002"/>
                    </a:cubicBezTo>
                    <a:cubicBezTo>
                      <a:pt x="5971" y="1334"/>
                      <a:pt x="4637" y="0"/>
                      <a:pt x="300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76;p80"/>
              <p:cNvSpPr/>
              <p:nvPr/>
            </p:nvSpPr>
            <p:spPr>
              <a:xfrm>
                <a:off x="4926200" y="3600525"/>
                <a:ext cx="14845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38" h="5938" extrusionOk="0">
                    <a:moveTo>
                      <a:pt x="2969" y="0"/>
                    </a:moveTo>
                    <a:cubicBezTo>
                      <a:pt x="1334" y="0"/>
                      <a:pt x="0" y="1335"/>
                      <a:pt x="0" y="2969"/>
                    </a:cubicBezTo>
                    <a:cubicBezTo>
                      <a:pt x="0" y="4604"/>
                      <a:pt x="1334" y="5938"/>
                      <a:pt x="2969" y="5938"/>
                    </a:cubicBezTo>
                    <a:cubicBezTo>
                      <a:pt x="4603" y="5938"/>
                      <a:pt x="5938" y="4604"/>
                      <a:pt x="5938" y="2969"/>
                    </a:cubicBezTo>
                    <a:cubicBezTo>
                      <a:pt x="5938" y="1335"/>
                      <a:pt x="4603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77;p80"/>
              <p:cNvSpPr/>
              <p:nvPr/>
            </p:nvSpPr>
            <p:spPr>
              <a:xfrm>
                <a:off x="4982050" y="3821500"/>
                <a:ext cx="14930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9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2970"/>
                    </a:cubicBezTo>
                    <a:cubicBezTo>
                      <a:pt x="1" y="4604"/>
                      <a:pt x="1335" y="5939"/>
                      <a:pt x="3003" y="5939"/>
                    </a:cubicBezTo>
                    <a:cubicBezTo>
                      <a:pt x="4638" y="5939"/>
                      <a:pt x="5972" y="4604"/>
                      <a:pt x="5972" y="2970"/>
                    </a:cubicBezTo>
                    <a:cubicBezTo>
                      <a:pt x="5972" y="1335"/>
                      <a:pt x="4638" y="1"/>
                      <a:pt x="3003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78;p80"/>
              <p:cNvSpPr/>
              <p:nvPr/>
            </p:nvSpPr>
            <p:spPr>
              <a:xfrm>
                <a:off x="4967050" y="4057525"/>
                <a:ext cx="149300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1" extrusionOk="0">
                    <a:moveTo>
                      <a:pt x="2969" y="0"/>
                    </a:moveTo>
                    <a:cubicBezTo>
                      <a:pt x="1335" y="0"/>
                      <a:pt x="1" y="1334"/>
                      <a:pt x="1" y="3002"/>
                    </a:cubicBezTo>
                    <a:cubicBezTo>
                      <a:pt x="1" y="4637"/>
                      <a:pt x="1335" y="5971"/>
                      <a:pt x="2969" y="5971"/>
                    </a:cubicBezTo>
                    <a:cubicBezTo>
                      <a:pt x="4637" y="5971"/>
                      <a:pt x="5971" y="4637"/>
                      <a:pt x="5971" y="3002"/>
                    </a:cubicBezTo>
                    <a:cubicBezTo>
                      <a:pt x="5971" y="1334"/>
                      <a:pt x="4637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79;p80"/>
              <p:cNvSpPr/>
              <p:nvPr/>
            </p:nvSpPr>
            <p:spPr>
              <a:xfrm>
                <a:off x="4327425" y="3376200"/>
                <a:ext cx="148475" cy="1493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5972" extrusionOk="0">
                    <a:moveTo>
                      <a:pt x="2969" y="0"/>
                    </a:moveTo>
                    <a:cubicBezTo>
                      <a:pt x="1335" y="0"/>
                      <a:pt x="1" y="1334"/>
                      <a:pt x="1" y="3002"/>
                    </a:cubicBezTo>
                    <a:cubicBezTo>
                      <a:pt x="1" y="4637"/>
                      <a:pt x="1335" y="5971"/>
                      <a:pt x="2969" y="5971"/>
                    </a:cubicBezTo>
                    <a:cubicBezTo>
                      <a:pt x="4604" y="5971"/>
                      <a:pt x="5938" y="4637"/>
                      <a:pt x="5938" y="3002"/>
                    </a:cubicBezTo>
                    <a:cubicBezTo>
                      <a:pt x="5938" y="1334"/>
                      <a:pt x="4604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80;p80"/>
              <p:cNvSpPr/>
              <p:nvPr/>
            </p:nvSpPr>
            <p:spPr>
              <a:xfrm>
                <a:off x="4190675" y="3600525"/>
                <a:ext cx="149275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5938" extrusionOk="0">
                    <a:moveTo>
                      <a:pt x="3002" y="0"/>
                    </a:moveTo>
                    <a:cubicBezTo>
                      <a:pt x="1334" y="0"/>
                      <a:pt x="0" y="1335"/>
                      <a:pt x="0" y="2969"/>
                    </a:cubicBezTo>
                    <a:cubicBezTo>
                      <a:pt x="0" y="4604"/>
                      <a:pt x="1334" y="5938"/>
                      <a:pt x="3002" y="5938"/>
                    </a:cubicBezTo>
                    <a:cubicBezTo>
                      <a:pt x="4637" y="5938"/>
                      <a:pt x="5971" y="4604"/>
                      <a:pt x="5971" y="2969"/>
                    </a:cubicBezTo>
                    <a:cubicBezTo>
                      <a:pt x="5971" y="1335"/>
                      <a:pt x="4637" y="0"/>
                      <a:pt x="3002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81;p80"/>
              <p:cNvSpPr/>
              <p:nvPr/>
            </p:nvSpPr>
            <p:spPr>
              <a:xfrm>
                <a:off x="4133950" y="3821500"/>
                <a:ext cx="14930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39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2970"/>
                    </a:cubicBezTo>
                    <a:cubicBezTo>
                      <a:pt x="1" y="4604"/>
                      <a:pt x="1335" y="5939"/>
                      <a:pt x="3003" y="5939"/>
                    </a:cubicBezTo>
                    <a:cubicBezTo>
                      <a:pt x="4637" y="5939"/>
                      <a:pt x="5972" y="4604"/>
                      <a:pt x="5972" y="2970"/>
                    </a:cubicBezTo>
                    <a:cubicBezTo>
                      <a:pt x="5972" y="1335"/>
                      <a:pt x="4637" y="1"/>
                      <a:pt x="3003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82;p80"/>
              <p:cNvSpPr/>
              <p:nvPr/>
            </p:nvSpPr>
            <p:spPr>
              <a:xfrm>
                <a:off x="4149800" y="4057525"/>
                <a:ext cx="149300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971" extrusionOk="0">
                    <a:moveTo>
                      <a:pt x="2969" y="0"/>
                    </a:moveTo>
                    <a:cubicBezTo>
                      <a:pt x="1335" y="0"/>
                      <a:pt x="1" y="1334"/>
                      <a:pt x="1" y="3002"/>
                    </a:cubicBezTo>
                    <a:cubicBezTo>
                      <a:pt x="1" y="4637"/>
                      <a:pt x="1335" y="5971"/>
                      <a:pt x="2969" y="5971"/>
                    </a:cubicBezTo>
                    <a:cubicBezTo>
                      <a:pt x="4637" y="5971"/>
                      <a:pt x="5971" y="4637"/>
                      <a:pt x="5971" y="3002"/>
                    </a:cubicBezTo>
                    <a:cubicBezTo>
                      <a:pt x="5971" y="1334"/>
                      <a:pt x="4637" y="0"/>
                      <a:pt x="2969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83;p80"/>
              <p:cNvSpPr/>
              <p:nvPr/>
            </p:nvSpPr>
            <p:spPr>
              <a:xfrm>
                <a:off x="4501725" y="1538300"/>
                <a:ext cx="256875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9332" extrusionOk="0">
                    <a:moveTo>
                      <a:pt x="5113" y="0"/>
                    </a:moveTo>
                    <a:cubicBezTo>
                      <a:pt x="3012" y="0"/>
                      <a:pt x="1113" y="1435"/>
                      <a:pt x="601" y="3599"/>
                    </a:cubicBezTo>
                    <a:cubicBezTo>
                      <a:pt x="0" y="6101"/>
                      <a:pt x="1568" y="8603"/>
                      <a:pt x="4070" y="9203"/>
                    </a:cubicBezTo>
                    <a:cubicBezTo>
                      <a:pt x="4431" y="9290"/>
                      <a:pt x="4793" y="9332"/>
                      <a:pt x="5150" y="9332"/>
                    </a:cubicBezTo>
                    <a:cubicBezTo>
                      <a:pt x="7263" y="9332"/>
                      <a:pt x="9189" y="7875"/>
                      <a:pt x="9674" y="5734"/>
                    </a:cubicBezTo>
                    <a:cubicBezTo>
                      <a:pt x="10274" y="3233"/>
                      <a:pt x="8740" y="697"/>
                      <a:pt x="6205" y="130"/>
                    </a:cubicBezTo>
                    <a:cubicBezTo>
                      <a:pt x="5839" y="42"/>
                      <a:pt x="5473" y="0"/>
                      <a:pt x="5113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84;p80"/>
              <p:cNvSpPr/>
              <p:nvPr/>
            </p:nvSpPr>
            <p:spPr>
              <a:xfrm>
                <a:off x="4515050" y="3113500"/>
                <a:ext cx="233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08" extrusionOk="0">
                    <a:moveTo>
                      <a:pt x="4671" y="1"/>
                    </a:moveTo>
                    <a:cubicBezTo>
                      <a:pt x="2102" y="1"/>
                      <a:pt x="1" y="2069"/>
                      <a:pt x="1" y="4637"/>
                    </a:cubicBezTo>
                    <a:cubicBezTo>
                      <a:pt x="1" y="7239"/>
                      <a:pt x="2102" y="9307"/>
                      <a:pt x="4671" y="9307"/>
                    </a:cubicBezTo>
                    <a:cubicBezTo>
                      <a:pt x="7273" y="9307"/>
                      <a:pt x="9341" y="7239"/>
                      <a:pt x="9341" y="4637"/>
                    </a:cubicBezTo>
                    <a:cubicBezTo>
                      <a:pt x="9341" y="2069"/>
                      <a:pt x="7273" y="1"/>
                      <a:pt x="4671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85;p80"/>
              <p:cNvSpPr/>
              <p:nvPr/>
            </p:nvSpPr>
            <p:spPr>
              <a:xfrm>
                <a:off x="4304900" y="1173775"/>
                <a:ext cx="3319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278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277" y="1869"/>
                    </a:lnTo>
                    <a:lnTo>
                      <a:pt x="13277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86;p80"/>
              <p:cNvSpPr/>
              <p:nvPr/>
            </p:nvSpPr>
            <p:spPr>
              <a:xfrm>
                <a:off x="4620125" y="1173775"/>
                <a:ext cx="3311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244" y="1869"/>
                    </a:lnTo>
                    <a:lnTo>
                      <a:pt x="13244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87;p80"/>
              <p:cNvSpPr/>
              <p:nvPr/>
            </p:nvSpPr>
            <p:spPr>
              <a:xfrm>
                <a:off x="4304900" y="2071925"/>
                <a:ext cx="3319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278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277" y="1869"/>
                    </a:lnTo>
                    <a:lnTo>
                      <a:pt x="13277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88;p80"/>
              <p:cNvSpPr/>
              <p:nvPr/>
            </p:nvSpPr>
            <p:spPr>
              <a:xfrm>
                <a:off x="4620125" y="2071925"/>
                <a:ext cx="3311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244" y="1869"/>
                    </a:lnTo>
                    <a:lnTo>
                      <a:pt x="13244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89;p80"/>
              <p:cNvSpPr/>
              <p:nvPr/>
            </p:nvSpPr>
            <p:spPr>
              <a:xfrm>
                <a:off x="4254875" y="2299600"/>
                <a:ext cx="3878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5512" y="1868"/>
                    </a:lnTo>
                    <a:lnTo>
                      <a:pt x="15512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90;p80"/>
              <p:cNvSpPr/>
              <p:nvPr/>
            </p:nvSpPr>
            <p:spPr>
              <a:xfrm>
                <a:off x="4623475" y="2299600"/>
                <a:ext cx="3869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478" y="1868"/>
                    </a:lnTo>
                    <a:lnTo>
                      <a:pt x="1547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91;p80"/>
              <p:cNvSpPr/>
              <p:nvPr/>
            </p:nvSpPr>
            <p:spPr>
              <a:xfrm>
                <a:off x="4623475" y="4104225"/>
                <a:ext cx="38697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35" extrusionOk="0">
                    <a:moveTo>
                      <a:pt x="0" y="0"/>
                    </a:moveTo>
                    <a:lnTo>
                      <a:pt x="0" y="1835"/>
                    </a:lnTo>
                    <a:lnTo>
                      <a:pt x="15478" y="1835"/>
                    </a:lnTo>
                    <a:lnTo>
                      <a:pt x="1547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92;p80"/>
              <p:cNvSpPr/>
              <p:nvPr/>
            </p:nvSpPr>
            <p:spPr>
              <a:xfrm>
                <a:off x="4254875" y="4104225"/>
                <a:ext cx="3878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35" extrusionOk="0">
                    <a:moveTo>
                      <a:pt x="1" y="0"/>
                    </a:moveTo>
                    <a:lnTo>
                      <a:pt x="1" y="1835"/>
                    </a:lnTo>
                    <a:lnTo>
                      <a:pt x="15512" y="1835"/>
                    </a:lnTo>
                    <a:lnTo>
                      <a:pt x="15512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93;p80"/>
              <p:cNvSpPr/>
              <p:nvPr/>
            </p:nvSpPr>
            <p:spPr>
              <a:xfrm>
                <a:off x="4254875" y="2746575"/>
                <a:ext cx="3878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5512" y="1868"/>
                    </a:lnTo>
                    <a:lnTo>
                      <a:pt x="15512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94;p80"/>
              <p:cNvSpPr/>
              <p:nvPr/>
            </p:nvSpPr>
            <p:spPr>
              <a:xfrm>
                <a:off x="4623475" y="2746575"/>
                <a:ext cx="3869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478" y="1868"/>
                    </a:lnTo>
                    <a:lnTo>
                      <a:pt x="1547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95;p80"/>
              <p:cNvSpPr/>
              <p:nvPr/>
            </p:nvSpPr>
            <p:spPr>
              <a:xfrm>
                <a:off x="4254875" y="2515575"/>
                <a:ext cx="3878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36" extrusionOk="0">
                    <a:moveTo>
                      <a:pt x="1" y="1"/>
                    </a:moveTo>
                    <a:lnTo>
                      <a:pt x="1" y="1835"/>
                    </a:lnTo>
                    <a:lnTo>
                      <a:pt x="15512" y="1835"/>
                    </a:lnTo>
                    <a:lnTo>
                      <a:pt x="15512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96;p80"/>
              <p:cNvSpPr/>
              <p:nvPr/>
            </p:nvSpPr>
            <p:spPr>
              <a:xfrm>
                <a:off x="4623475" y="2515575"/>
                <a:ext cx="3869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36" extrusionOk="0">
                    <a:moveTo>
                      <a:pt x="0" y="1"/>
                    </a:moveTo>
                    <a:lnTo>
                      <a:pt x="0" y="1835"/>
                    </a:lnTo>
                    <a:lnTo>
                      <a:pt x="15478" y="1835"/>
                    </a:lnTo>
                    <a:lnTo>
                      <a:pt x="1547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97;p80"/>
              <p:cNvSpPr/>
              <p:nvPr/>
            </p:nvSpPr>
            <p:spPr>
              <a:xfrm>
                <a:off x="4365800" y="1397275"/>
                <a:ext cx="2702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0808" y="1869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98;p80"/>
              <p:cNvSpPr/>
              <p:nvPr/>
            </p:nvSpPr>
            <p:spPr>
              <a:xfrm>
                <a:off x="4622650" y="1397275"/>
                <a:ext cx="2702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0808" y="1869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99;p80"/>
              <p:cNvSpPr/>
              <p:nvPr/>
            </p:nvSpPr>
            <p:spPr>
              <a:xfrm>
                <a:off x="4365800" y="1852600"/>
                <a:ext cx="2702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36" extrusionOk="0">
                    <a:moveTo>
                      <a:pt x="0" y="1"/>
                    </a:moveTo>
                    <a:lnTo>
                      <a:pt x="0" y="1835"/>
                    </a:lnTo>
                    <a:lnTo>
                      <a:pt x="10808" y="183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00;p80"/>
              <p:cNvSpPr/>
              <p:nvPr/>
            </p:nvSpPr>
            <p:spPr>
              <a:xfrm>
                <a:off x="4622650" y="1852600"/>
                <a:ext cx="2702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36" extrusionOk="0">
                    <a:moveTo>
                      <a:pt x="0" y="1"/>
                    </a:moveTo>
                    <a:lnTo>
                      <a:pt x="0" y="1835"/>
                    </a:lnTo>
                    <a:lnTo>
                      <a:pt x="10808" y="183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01;p80"/>
              <p:cNvSpPr/>
              <p:nvPr/>
            </p:nvSpPr>
            <p:spPr>
              <a:xfrm>
                <a:off x="4365800" y="2974250"/>
                <a:ext cx="2702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0808" y="1868"/>
                    </a:lnTo>
                    <a:lnTo>
                      <a:pt x="1080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02;p80"/>
              <p:cNvSpPr/>
              <p:nvPr/>
            </p:nvSpPr>
            <p:spPr>
              <a:xfrm>
                <a:off x="4622650" y="2974250"/>
                <a:ext cx="2702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0808" y="1868"/>
                    </a:lnTo>
                    <a:lnTo>
                      <a:pt x="1080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03;p80"/>
              <p:cNvSpPr/>
              <p:nvPr/>
            </p:nvSpPr>
            <p:spPr>
              <a:xfrm>
                <a:off x="4623475" y="3653050"/>
                <a:ext cx="3869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36" extrusionOk="0">
                    <a:moveTo>
                      <a:pt x="0" y="1"/>
                    </a:moveTo>
                    <a:lnTo>
                      <a:pt x="0" y="1835"/>
                    </a:lnTo>
                    <a:lnTo>
                      <a:pt x="15478" y="1835"/>
                    </a:lnTo>
                    <a:lnTo>
                      <a:pt x="1547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04;p80"/>
              <p:cNvSpPr/>
              <p:nvPr/>
            </p:nvSpPr>
            <p:spPr>
              <a:xfrm>
                <a:off x="4254875" y="3653050"/>
                <a:ext cx="3878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36" extrusionOk="0">
                    <a:moveTo>
                      <a:pt x="1" y="1"/>
                    </a:moveTo>
                    <a:lnTo>
                      <a:pt x="1" y="1835"/>
                    </a:lnTo>
                    <a:lnTo>
                      <a:pt x="15512" y="1835"/>
                    </a:lnTo>
                    <a:lnTo>
                      <a:pt x="15512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05;p80"/>
              <p:cNvSpPr/>
              <p:nvPr/>
            </p:nvSpPr>
            <p:spPr>
              <a:xfrm>
                <a:off x="4623475" y="3884050"/>
                <a:ext cx="3869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5478" y="1869"/>
                    </a:lnTo>
                    <a:lnTo>
                      <a:pt x="15478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06;p80"/>
              <p:cNvSpPr/>
              <p:nvPr/>
            </p:nvSpPr>
            <p:spPr>
              <a:xfrm>
                <a:off x="4254875" y="3884050"/>
                <a:ext cx="38780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5512" y="1869"/>
                    </a:lnTo>
                    <a:lnTo>
                      <a:pt x="15512" y="1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07;p80"/>
              <p:cNvSpPr/>
              <p:nvPr/>
            </p:nvSpPr>
            <p:spPr>
              <a:xfrm>
                <a:off x="4630150" y="3425400"/>
                <a:ext cx="2702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35" extrusionOk="0">
                    <a:moveTo>
                      <a:pt x="0" y="0"/>
                    </a:moveTo>
                    <a:lnTo>
                      <a:pt x="0" y="1835"/>
                    </a:lnTo>
                    <a:lnTo>
                      <a:pt x="10808" y="1835"/>
                    </a:lnTo>
                    <a:lnTo>
                      <a:pt x="1080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08;p80"/>
              <p:cNvSpPr/>
              <p:nvPr/>
            </p:nvSpPr>
            <p:spPr>
              <a:xfrm>
                <a:off x="4373300" y="3425400"/>
                <a:ext cx="2702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835" extrusionOk="0">
                    <a:moveTo>
                      <a:pt x="0" y="0"/>
                    </a:moveTo>
                    <a:lnTo>
                      <a:pt x="0" y="1835"/>
                    </a:lnTo>
                    <a:lnTo>
                      <a:pt x="10808" y="1835"/>
                    </a:lnTo>
                    <a:lnTo>
                      <a:pt x="10808" y="0"/>
                    </a:ln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09;p80"/>
              <p:cNvSpPr/>
              <p:nvPr/>
            </p:nvSpPr>
            <p:spPr>
              <a:xfrm>
                <a:off x="4290725" y="981975"/>
                <a:ext cx="3344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378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377" y="1869"/>
                    </a:lnTo>
                    <a:lnTo>
                      <a:pt x="13377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10;p80"/>
              <p:cNvSpPr/>
              <p:nvPr/>
            </p:nvSpPr>
            <p:spPr>
              <a:xfrm>
                <a:off x="4609300" y="981975"/>
                <a:ext cx="3352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3410" y="1869"/>
                    </a:lnTo>
                    <a:lnTo>
                      <a:pt x="13410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11;p80"/>
              <p:cNvSpPr/>
              <p:nvPr/>
            </p:nvSpPr>
            <p:spPr>
              <a:xfrm>
                <a:off x="4351600" y="1207975"/>
                <a:ext cx="2727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0909" y="1868"/>
                    </a:lnTo>
                    <a:lnTo>
                      <a:pt x="10909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12;p80"/>
              <p:cNvSpPr/>
              <p:nvPr/>
            </p:nvSpPr>
            <p:spPr>
              <a:xfrm>
                <a:off x="4610975" y="1207975"/>
                <a:ext cx="2735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0941" y="1868"/>
                    </a:lnTo>
                    <a:lnTo>
                      <a:pt x="10941" y="0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13;p80"/>
              <p:cNvSpPr/>
              <p:nvPr/>
            </p:nvSpPr>
            <p:spPr>
              <a:xfrm>
                <a:off x="4172325" y="932775"/>
                <a:ext cx="150950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14;p80"/>
              <p:cNvSpPr/>
              <p:nvPr/>
            </p:nvSpPr>
            <p:spPr>
              <a:xfrm>
                <a:off x="4172325" y="932775"/>
                <a:ext cx="150950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15;p80"/>
              <p:cNvSpPr/>
              <p:nvPr/>
            </p:nvSpPr>
            <p:spPr>
              <a:xfrm>
                <a:off x="4312425" y="1161275"/>
                <a:ext cx="150950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9" extrusionOk="0">
                    <a:moveTo>
                      <a:pt x="3002" y="0"/>
                    </a:moveTo>
                    <a:cubicBezTo>
                      <a:pt x="1368" y="0"/>
                      <a:pt x="0" y="1335"/>
                      <a:pt x="0" y="3003"/>
                    </a:cubicBezTo>
                    <a:cubicBezTo>
                      <a:pt x="0" y="4670"/>
                      <a:pt x="1368" y="6038"/>
                      <a:pt x="3002" y="6038"/>
                    </a:cubicBezTo>
                    <a:cubicBezTo>
                      <a:pt x="4670" y="6038"/>
                      <a:pt x="6038" y="4670"/>
                      <a:pt x="6038" y="3003"/>
                    </a:cubicBezTo>
                    <a:cubicBezTo>
                      <a:pt x="6038" y="1335"/>
                      <a:pt x="4670" y="0"/>
                      <a:pt x="3002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16;p80"/>
              <p:cNvSpPr/>
              <p:nvPr/>
            </p:nvSpPr>
            <p:spPr>
              <a:xfrm>
                <a:off x="4923675" y="932775"/>
                <a:ext cx="150150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6005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3003"/>
                    </a:cubicBezTo>
                    <a:cubicBezTo>
                      <a:pt x="1" y="4671"/>
                      <a:pt x="1335" y="6005"/>
                      <a:pt x="3003" y="6005"/>
                    </a:cubicBezTo>
                    <a:cubicBezTo>
                      <a:pt x="4671" y="6005"/>
                      <a:pt x="6005" y="4671"/>
                      <a:pt x="6005" y="3003"/>
                    </a:cubicBezTo>
                    <a:cubicBezTo>
                      <a:pt x="6005" y="1335"/>
                      <a:pt x="4671" y="1"/>
                      <a:pt x="3003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17;p80"/>
              <p:cNvSpPr/>
              <p:nvPr/>
            </p:nvSpPr>
            <p:spPr>
              <a:xfrm>
                <a:off x="4923675" y="932775"/>
                <a:ext cx="150150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6005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3003"/>
                    </a:cubicBezTo>
                    <a:cubicBezTo>
                      <a:pt x="1" y="4671"/>
                      <a:pt x="1335" y="6005"/>
                      <a:pt x="3003" y="6005"/>
                    </a:cubicBezTo>
                    <a:cubicBezTo>
                      <a:pt x="4671" y="6005"/>
                      <a:pt x="6005" y="4671"/>
                      <a:pt x="6005" y="3003"/>
                    </a:cubicBezTo>
                    <a:cubicBezTo>
                      <a:pt x="6005" y="1335"/>
                      <a:pt x="4671" y="1"/>
                      <a:pt x="3003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18;p80"/>
              <p:cNvSpPr/>
              <p:nvPr/>
            </p:nvSpPr>
            <p:spPr>
              <a:xfrm>
                <a:off x="4782750" y="1161275"/>
                <a:ext cx="1509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9" extrusionOk="0">
                    <a:moveTo>
                      <a:pt x="3036" y="0"/>
                    </a:moveTo>
                    <a:cubicBezTo>
                      <a:pt x="1368" y="0"/>
                      <a:pt x="1" y="1335"/>
                      <a:pt x="1" y="3003"/>
                    </a:cubicBezTo>
                    <a:cubicBezTo>
                      <a:pt x="1" y="4670"/>
                      <a:pt x="1368" y="6038"/>
                      <a:pt x="3036" y="6038"/>
                    </a:cubicBezTo>
                    <a:cubicBezTo>
                      <a:pt x="4704" y="6038"/>
                      <a:pt x="6038" y="4670"/>
                      <a:pt x="6038" y="3003"/>
                    </a:cubicBezTo>
                    <a:cubicBezTo>
                      <a:pt x="6038" y="1335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19;p80"/>
              <p:cNvSpPr/>
              <p:nvPr/>
            </p:nvSpPr>
            <p:spPr>
              <a:xfrm>
                <a:off x="4780250" y="1613275"/>
                <a:ext cx="15097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8" extrusionOk="0">
                    <a:moveTo>
                      <a:pt x="3036" y="0"/>
                    </a:moveTo>
                    <a:cubicBezTo>
                      <a:pt x="1368" y="0"/>
                      <a:pt x="1" y="1368"/>
                      <a:pt x="1" y="3036"/>
                    </a:cubicBezTo>
                    <a:cubicBezTo>
                      <a:pt x="1" y="4703"/>
                      <a:pt x="1368" y="6038"/>
                      <a:pt x="3036" y="6038"/>
                    </a:cubicBezTo>
                    <a:cubicBezTo>
                      <a:pt x="4704" y="6038"/>
                      <a:pt x="6038" y="4703"/>
                      <a:pt x="6038" y="3036"/>
                    </a:cubicBezTo>
                    <a:cubicBezTo>
                      <a:pt x="6038" y="1368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20;p80"/>
              <p:cNvSpPr/>
              <p:nvPr/>
            </p:nvSpPr>
            <p:spPr>
              <a:xfrm>
                <a:off x="4917850" y="1840100"/>
                <a:ext cx="1509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5" extrusionOk="0">
                    <a:moveTo>
                      <a:pt x="3036" y="0"/>
                    </a:moveTo>
                    <a:cubicBezTo>
                      <a:pt x="1368" y="0"/>
                      <a:pt x="0" y="1334"/>
                      <a:pt x="0" y="3002"/>
                    </a:cubicBezTo>
                    <a:cubicBezTo>
                      <a:pt x="0" y="4670"/>
                      <a:pt x="1368" y="6005"/>
                      <a:pt x="3036" y="6005"/>
                    </a:cubicBezTo>
                    <a:cubicBezTo>
                      <a:pt x="4704" y="6005"/>
                      <a:pt x="6038" y="4670"/>
                      <a:pt x="6038" y="3002"/>
                    </a:cubicBezTo>
                    <a:cubicBezTo>
                      <a:pt x="6038" y="1334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21;p80"/>
              <p:cNvSpPr/>
              <p:nvPr/>
            </p:nvSpPr>
            <p:spPr>
              <a:xfrm>
                <a:off x="4975400" y="2063575"/>
                <a:ext cx="15095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6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22;p80"/>
              <p:cNvSpPr/>
              <p:nvPr/>
            </p:nvSpPr>
            <p:spPr>
              <a:xfrm>
                <a:off x="4959550" y="2302100"/>
                <a:ext cx="150950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8" extrusionOk="0">
                    <a:moveTo>
                      <a:pt x="3036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03"/>
                      <a:pt x="1368" y="6038"/>
                      <a:pt x="3036" y="6038"/>
                    </a:cubicBezTo>
                    <a:cubicBezTo>
                      <a:pt x="4704" y="6038"/>
                      <a:pt x="6038" y="4703"/>
                      <a:pt x="6038" y="3036"/>
                    </a:cubicBezTo>
                    <a:cubicBezTo>
                      <a:pt x="6038" y="1368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23;p80"/>
              <p:cNvSpPr/>
              <p:nvPr/>
            </p:nvSpPr>
            <p:spPr>
              <a:xfrm>
                <a:off x="4897000" y="2515575"/>
                <a:ext cx="1509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9" extrusionOk="0">
                    <a:moveTo>
                      <a:pt x="3036" y="1"/>
                    </a:moveTo>
                    <a:cubicBezTo>
                      <a:pt x="1368" y="1"/>
                      <a:pt x="1" y="1368"/>
                      <a:pt x="1" y="3036"/>
                    </a:cubicBezTo>
                    <a:cubicBezTo>
                      <a:pt x="1" y="4671"/>
                      <a:pt x="1368" y="6038"/>
                      <a:pt x="3036" y="6038"/>
                    </a:cubicBezTo>
                    <a:cubicBezTo>
                      <a:pt x="4704" y="6038"/>
                      <a:pt x="6038" y="4671"/>
                      <a:pt x="6038" y="3036"/>
                    </a:cubicBezTo>
                    <a:cubicBezTo>
                      <a:pt x="6038" y="1368"/>
                      <a:pt x="4704" y="1"/>
                      <a:pt x="3036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624;p80"/>
              <p:cNvSpPr/>
              <p:nvPr/>
            </p:nvSpPr>
            <p:spPr>
              <a:xfrm>
                <a:off x="4777750" y="2749900"/>
                <a:ext cx="1509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6" extrusionOk="0">
                    <a:moveTo>
                      <a:pt x="3003" y="1"/>
                    </a:moveTo>
                    <a:cubicBezTo>
                      <a:pt x="1368" y="1"/>
                      <a:pt x="0" y="1335"/>
                      <a:pt x="0" y="3003"/>
                    </a:cubicBezTo>
                    <a:cubicBezTo>
                      <a:pt x="0" y="4671"/>
                      <a:pt x="1368" y="6005"/>
                      <a:pt x="3003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3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625;p80"/>
              <p:cNvSpPr/>
              <p:nvPr/>
            </p:nvSpPr>
            <p:spPr>
              <a:xfrm>
                <a:off x="4302400" y="1613275"/>
                <a:ext cx="150150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6038" extrusionOk="0">
                    <a:moveTo>
                      <a:pt x="3003" y="0"/>
                    </a:moveTo>
                    <a:cubicBezTo>
                      <a:pt x="1335" y="0"/>
                      <a:pt x="1" y="1368"/>
                      <a:pt x="1" y="3036"/>
                    </a:cubicBezTo>
                    <a:cubicBezTo>
                      <a:pt x="1" y="4703"/>
                      <a:pt x="1335" y="6038"/>
                      <a:pt x="3003" y="6038"/>
                    </a:cubicBezTo>
                    <a:cubicBezTo>
                      <a:pt x="4671" y="6038"/>
                      <a:pt x="6005" y="4703"/>
                      <a:pt x="6005" y="3036"/>
                    </a:cubicBezTo>
                    <a:cubicBezTo>
                      <a:pt x="6005" y="1368"/>
                      <a:pt x="4671" y="0"/>
                      <a:pt x="3003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26;p80"/>
              <p:cNvSpPr/>
              <p:nvPr/>
            </p:nvSpPr>
            <p:spPr>
              <a:xfrm>
                <a:off x="4163975" y="1840100"/>
                <a:ext cx="1509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5" extrusionOk="0">
                    <a:moveTo>
                      <a:pt x="3036" y="0"/>
                    </a:moveTo>
                    <a:cubicBezTo>
                      <a:pt x="1368" y="0"/>
                      <a:pt x="1" y="1334"/>
                      <a:pt x="1" y="3002"/>
                    </a:cubicBezTo>
                    <a:cubicBezTo>
                      <a:pt x="1" y="4670"/>
                      <a:pt x="1368" y="6005"/>
                      <a:pt x="3036" y="6005"/>
                    </a:cubicBezTo>
                    <a:cubicBezTo>
                      <a:pt x="4704" y="6005"/>
                      <a:pt x="6038" y="4670"/>
                      <a:pt x="6038" y="3002"/>
                    </a:cubicBezTo>
                    <a:cubicBezTo>
                      <a:pt x="6038" y="1334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27;p80"/>
              <p:cNvSpPr/>
              <p:nvPr/>
            </p:nvSpPr>
            <p:spPr>
              <a:xfrm>
                <a:off x="4107275" y="2063575"/>
                <a:ext cx="15095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6" extrusionOk="0">
                    <a:moveTo>
                      <a:pt x="3002" y="1"/>
                    </a:moveTo>
                    <a:cubicBezTo>
                      <a:pt x="1335" y="1"/>
                      <a:pt x="0" y="1335"/>
                      <a:pt x="0" y="3003"/>
                    </a:cubicBezTo>
                    <a:cubicBezTo>
                      <a:pt x="0" y="4671"/>
                      <a:pt x="1335" y="6005"/>
                      <a:pt x="3002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28;p80"/>
              <p:cNvSpPr/>
              <p:nvPr/>
            </p:nvSpPr>
            <p:spPr>
              <a:xfrm>
                <a:off x="4123125" y="2302100"/>
                <a:ext cx="15012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38" extrusionOk="0">
                    <a:moveTo>
                      <a:pt x="3002" y="0"/>
                    </a:moveTo>
                    <a:cubicBezTo>
                      <a:pt x="1334" y="0"/>
                      <a:pt x="0" y="1368"/>
                      <a:pt x="0" y="3036"/>
                    </a:cubicBezTo>
                    <a:cubicBezTo>
                      <a:pt x="0" y="4703"/>
                      <a:pt x="1334" y="6038"/>
                      <a:pt x="3002" y="6038"/>
                    </a:cubicBezTo>
                    <a:cubicBezTo>
                      <a:pt x="4670" y="6038"/>
                      <a:pt x="6004" y="4703"/>
                      <a:pt x="6004" y="3036"/>
                    </a:cubicBezTo>
                    <a:cubicBezTo>
                      <a:pt x="6004" y="1368"/>
                      <a:pt x="4670" y="0"/>
                      <a:pt x="3002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29;p80"/>
              <p:cNvSpPr/>
              <p:nvPr/>
            </p:nvSpPr>
            <p:spPr>
              <a:xfrm>
                <a:off x="4184825" y="2515575"/>
                <a:ext cx="1509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9" extrusionOk="0">
                    <a:moveTo>
                      <a:pt x="3036" y="1"/>
                    </a:moveTo>
                    <a:cubicBezTo>
                      <a:pt x="1368" y="1"/>
                      <a:pt x="1" y="1368"/>
                      <a:pt x="1" y="3036"/>
                    </a:cubicBezTo>
                    <a:cubicBezTo>
                      <a:pt x="1" y="4671"/>
                      <a:pt x="1368" y="6038"/>
                      <a:pt x="3036" y="6038"/>
                    </a:cubicBezTo>
                    <a:cubicBezTo>
                      <a:pt x="4704" y="6038"/>
                      <a:pt x="6038" y="4671"/>
                      <a:pt x="6038" y="3036"/>
                    </a:cubicBezTo>
                    <a:cubicBezTo>
                      <a:pt x="6038" y="1368"/>
                      <a:pt x="4704" y="1"/>
                      <a:pt x="3036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30;p80"/>
              <p:cNvSpPr/>
              <p:nvPr/>
            </p:nvSpPr>
            <p:spPr>
              <a:xfrm>
                <a:off x="4304900" y="2749900"/>
                <a:ext cx="1509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6" extrusionOk="0">
                    <a:moveTo>
                      <a:pt x="3003" y="1"/>
                    </a:moveTo>
                    <a:cubicBezTo>
                      <a:pt x="1335" y="1"/>
                      <a:pt x="1" y="1335"/>
                      <a:pt x="1" y="3003"/>
                    </a:cubicBezTo>
                    <a:cubicBezTo>
                      <a:pt x="1" y="4671"/>
                      <a:pt x="1335" y="6005"/>
                      <a:pt x="3003" y="6005"/>
                    </a:cubicBezTo>
                    <a:cubicBezTo>
                      <a:pt x="4671" y="6005"/>
                      <a:pt x="6039" y="4671"/>
                      <a:pt x="6039" y="3003"/>
                    </a:cubicBezTo>
                    <a:cubicBezTo>
                      <a:pt x="6039" y="1335"/>
                      <a:pt x="4671" y="1"/>
                      <a:pt x="3003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31;p80"/>
              <p:cNvSpPr/>
              <p:nvPr/>
            </p:nvSpPr>
            <p:spPr>
              <a:xfrm>
                <a:off x="4780250" y="3209400"/>
                <a:ext cx="1509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9" extrusionOk="0">
                    <a:moveTo>
                      <a:pt x="3036" y="1"/>
                    </a:moveTo>
                    <a:cubicBezTo>
                      <a:pt x="1368" y="1"/>
                      <a:pt x="1" y="1368"/>
                      <a:pt x="1" y="3036"/>
                    </a:cubicBezTo>
                    <a:cubicBezTo>
                      <a:pt x="1" y="4704"/>
                      <a:pt x="1368" y="6038"/>
                      <a:pt x="3036" y="6038"/>
                    </a:cubicBezTo>
                    <a:cubicBezTo>
                      <a:pt x="4704" y="6038"/>
                      <a:pt x="6038" y="4704"/>
                      <a:pt x="6038" y="3036"/>
                    </a:cubicBezTo>
                    <a:cubicBezTo>
                      <a:pt x="6038" y="1368"/>
                      <a:pt x="4704" y="1"/>
                      <a:pt x="3036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32;p80"/>
              <p:cNvSpPr/>
              <p:nvPr/>
            </p:nvSpPr>
            <p:spPr>
              <a:xfrm>
                <a:off x="4917850" y="3436225"/>
                <a:ext cx="15097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6" extrusionOk="0">
                    <a:moveTo>
                      <a:pt x="3036" y="1"/>
                    </a:moveTo>
                    <a:cubicBezTo>
                      <a:pt x="1368" y="1"/>
                      <a:pt x="0" y="1335"/>
                      <a:pt x="0" y="3003"/>
                    </a:cubicBezTo>
                    <a:cubicBezTo>
                      <a:pt x="0" y="4671"/>
                      <a:pt x="1368" y="6005"/>
                      <a:pt x="3036" y="6005"/>
                    </a:cubicBezTo>
                    <a:cubicBezTo>
                      <a:pt x="4704" y="6005"/>
                      <a:pt x="6038" y="4671"/>
                      <a:pt x="6038" y="3003"/>
                    </a:cubicBezTo>
                    <a:cubicBezTo>
                      <a:pt x="6038" y="1335"/>
                      <a:pt x="4704" y="1"/>
                      <a:pt x="3036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33;p80"/>
              <p:cNvSpPr/>
              <p:nvPr/>
            </p:nvSpPr>
            <p:spPr>
              <a:xfrm>
                <a:off x="4975400" y="3659725"/>
                <a:ext cx="150950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9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38"/>
                      <a:pt x="3002" y="6038"/>
                    </a:cubicBezTo>
                    <a:cubicBezTo>
                      <a:pt x="4670" y="6038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34;p80"/>
              <p:cNvSpPr/>
              <p:nvPr/>
            </p:nvSpPr>
            <p:spPr>
              <a:xfrm>
                <a:off x="4959550" y="3899075"/>
                <a:ext cx="150950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5" extrusionOk="0">
                    <a:moveTo>
                      <a:pt x="3036" y="0"/>
                    </a:moveTo>
                    <a:cubicBezTo>
                      <a:pt x="1368" y="0"/>
                      <a:pt x="0" y="1334"/>
                      <a:pt x="0" y="3002"/>
                    </a:cubicBezTo>
                    <a:cubicBezTo>
                      <a:pt x="0" y="4670"/>
                      <a:pt x="1368" y="6004"/>
                      <a:pt x="3036" y="6004"/>
                    </a:cubicBezTo>
                    <a:cubicBezTo>
                      <a:pt x="4704" y="6004"/>
                      <a:pt x="6038" y="4670"/>
                      <a:pt x="6038" y="3002"/>
                    </a:cubicBezTo>
                    <a:cubicBezTo>
                      <a:pt x="6038" y="1334"/>
                      <a:pt x="4704" y="0"/>
                      <a:pt x="3036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35;p80"/>
              <p:cNvSpPr/>
              <p:nvPr/>
            </p:nvSpPr>
            <p:spPr>
              <a:xfrm>
                <a:off x="4312425" y="3209400"/>
                <a:ext cx="150950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39" extrusionOk="0">
                    <a:moveTo>
                      <a:pt x="3002" y="1"/>
                    </a:moveTo>
                    <a:cubicBezTo>
                      <a:pt x="1368" y="1"/>
                      <a:pt x="0" y="1368"/>
                      <a:pt x="0" y="3036"/>
                    </a:cubicBezTo>
                    <a:cubicBezTo>
                      <a:pt x="0" y="4704"/>
                      <a:pt x="1368" y="6038"/>
                      <a:pt x="3002" y="6038"/>
                    </a:cubicBezTo>
                    <a:cubicBezTo>
                      <a:pt x="4670" y="6038"/>
                      <a:pt x="6038" y="4704"/>
                      <a:pt x="6038" y="3036"/>
                    </a:cubicBezTo>
                    <a:cubicBezTo>
                      <a:pt x="6038" y="1368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36;p80"/>
              <p:cNvSpPr/>
              <p:nvPr/>
            </p:nvSpPr>
            <p:spPr>
              <a:xfrm>
                <a:off x="4174825" y="3436225"/>
                <a:ext cx="15095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6006" extrusionOk="0">
                    <a:moveTo>
                      <a:pt x="3002" y="1"/>
                    </a:moveTo>
                    <a:cubicBezTo>
                      <a:pt x="1335" y="1"/>
                      <a:pt x="0" y="1335"/>
                      <a:pt x="0" y="3003"/>
                    </a:cubicBezTo>
                    <a:cubicBezTo>
                      <a:pt x="0" y="4671"/>
                      <a:pt x="1335" y="6005"/>
                      <a:pt x="3002" y="6005"/>
                    </a:cubicBezTo>
                    <a:cubicBezTo>
                      <a:pt x="4670" y="6005"/>
                      <a:pt x="6038" y="4671"/>
                      <a:pt x="6038" y="3003"/>
                    </a:cubicBezTo>
                    <a:cubicBezTo>
                      <a:pt x="6038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37;p80"/>
              <p:cNvSpPr/>
              <p:nvPr/>
            </p:nvSpPr>
            <p:spPr>
              <a:xfrm>
                <a:off x="4117275" y="3659725"/>
                <a:ext cx="150975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39" extrusionOk="0">
                    <a:moveTo>
                      <a:pt x="3036" y="1"/>
                    </a:moveTo>
                    <a:cubicBezTo>
                      <a:pt x="1368" y="1"/>
                      <a:pt x="1" y="1335"/>
                      <a:pt x="1" y="3003"/>
                    </a:cubicBezTo>
                    <a:cubicBezTo>
                      <a:pt x="1" y="4671"/>
                      <a:pt x="1368" y="6038"/>
                      <a:pt x="3036" y="6038"/>
                    </a:cubicBezTo>
                    <a:cubicBezTo>
                      <a:pt x="4704" y="6038"/>
                      <a:pt x="6038" y="4671"/>
                      <a:pt x="6038" y="3003"/>
                    </a:cubicBezTo>
                    <a:cubicBezTo>
                      <a:pt x="6038" y="1335"/>
                      <a:pt x="4704" y="1"/>
                      <a:pt x="3036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38;p80"/>
              <p:cNvSpPr/>
              <p:nvPr/>
            </p:nvSpPr>
            <p:spPr>
              <a:xfrm>
                <a:off x="4133125" y="3899075"/>
                <a:ext cx="1509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39" h="6005" extrusionOk="0">
                    <a:moveTo>
                      <a:pt x="3003" y="0"/>
                    </a:moveTo>
                    <a:cubicBezTo>
                      <a:pt x="1335" y="0"/>
                      <a:pt x="0" y="1334"/>
                      <a:pt x="0" y="3002"/>
                    </a:cubicBezTo>
                    <a:cubicBezTo>
                      <a:pt x="0" y="4670"/>
                      <a:pt x="1335" y="6004"/>
                      <a:pt x="3003" y="6004"/>
                    </a:cubicBezTo>
                    <a:cubicBezTo>
                      <a:pt x="4670" y="6004"/>
                      <a:pt x="6038" y="4670"/>
                      <a:pt x="6038" y="3002"/>
                    </a:cubicBezTo>
                    <a:cubicBezTo>
                      <a:pt x="6038" y="1334"/>
                      <a:pt x="4670" y="0"/>
                      <a:pt x="3003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39;p80"/>
              <p:cNvSpPr/>
              <p:nvPr/>
            </p:nvSpPr>
            <p:spPr>
              <a:xfrm>
                <a:off x="4500875" y="1349750"/>
                <a:ext cx="236025" cy="2360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441" extrusionOk="0">
                    <a:moveTo>
                      <a:pt x="4738" y="0"/>
                    </a:moveTo>
                    <a:cubicBezTo>
                      <a:pt x="2136" y="0"/>
                      <a:pt x="1" y="2135"/>
                      <a:pt x="1" y="4737"/>
                    </a:cubicBezTo>
                    <a:cubicBezTo>
                      <a:pt x="1" y="7339"/>
                      <a:pt x="2136" y="9440"/>
                      <a:pt x="4738" y="9440"/>
                    </a:cubicBezTo>
                    <a:cubicBezTo>
                      <a:pt x="7339" y="9440"/>
                      <a:pt x="9441" y="7339"/>
                      <a:pt x="9441" y="4737"/>
                    </a:cubicBezTo>
                    <a:cubicBezTo>
                      <a:pt x="9441" y="2135"/>
                      <a:pt x="7339" y="0"/>
                      <a:pt x="4738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40;p80"/>
              <p:cNvSpPr/>
              <p:nvPr/>
            </p:nvSpPr>
            <p:spPr>
              <a:xfrm>
                <a:off x="4491700" y="2943175"/>
                <a:ext cx="258550" cy="236225"/>
              </a:xfrm>
              <a:custGeom>
                <a:avLst/>
                <a:gdLst/>
                <a:ahLst/>
                <a:cxnLst/>
                <a:rect l="l" t="t" r="r" b="b"/>
                <a:pathLst>
                  <a:path w="10342" h="9449" extrusionOk="0">
                    <a:moveTo>
                      <a:pt x="5171" y="0"/>
                    </a:moveTo>
                    <a:cubicBezTo>
                      <a:pt x="3962" y="0"/>
                      <a:pt x="2753" y="459"/>
                      <a:pt x="1836" y="1376"/>
                    </a:cubicBezTo>
                    <a:cubicBezTo>
                      <a:pt x="1" y="3244"/>
                      <a:pt x="1" y="6213"/>
                      <a:pt x="1836" y="8048"/>
                    </a:cubicBezTo>
                    <a:cubicBezTo>
                      <a:pt x="2753" y="8982"/>
                      <a:pt x="3962" y="9449"/>
                      <a:pt x="5171" y="9449"/>
                    </a:cubicBezTo>
                    <a:cubicBezTo>
                      <a:pt x="6381" y="9449"/>
                      <a:pt x="7590" y="8982"/>
                      <a:pt x="8507" y="8048"/>
                    </a:cubicBezTo>
                    <a:cubicBezTo>
                      <a:pt x="10342" y="6213"/>
                      <a:pt x="10342" y="3244"/>
                      <a:pt x="8507" y="1376"/>
                    </a:cubicBezTo>
                    <a:cubicBezTo>
                      <a:pt x="7590" y="459"/>
                      <a:pt x="6381" y="0"/>
                      <a:pt x="5171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41;p80"/>
              <p:cNvSpPr/>
              <p:nvPr/>
            </p:nvSpPr>
            <p:spPr>
              <a:xfrm>
                <a:off x="4290725" y="1890125"/>
                <a:ext cx="3344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378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3377" y="1869"/>
                    </a:lnTo>
                    <a:lnTo>
                      <a:pt x="13377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42;p80"/>
              <p:cNvSpPr/>
              <p:nvPr/>
            </p:nvSpPr>
            <p:spPr>
              <a:xfrm>
                <a:off x="4609300" y="1890125"/>
                <a:ext cx="3352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3410" y="1869"/>
                    </a:lnTo>
                    <a:lnTo>
                      <a:pt x="13410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43;p80"/>
              <p:cNvSpPr/>
              <p:nvPr/>
            </p:nvSpPr>
            <p:spPr>
              <a:xfrm>
                <a:off x="4239875" y="2120300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44;p80"/>
              <p:cNvSpPr/>
              <p:nvPr/>
            </p:nvSpPr>
            <p:spPr>
              <a:xfrm>
                <a:off x="4612625" y="2120300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45;p80"/>
              <p:cNvSpPr/>
              <p:nvPr/>
            </p:nvSpPr>
            <p:spPr>
              <a:xfrm>
                <a:off x="4612625" y="3945775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46;p80"/>
              <p:cNvSpPr/>
              <p:nvPr/>
            </p:nvSpPr>
            <p:spPr>
              <a:xfrm>
                <a:off x="4239875" y="3945775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47;p80"/>
              <p:cNvSpPr/>
              <p:nvPr/>
            </p:nvSpPr>
            <p:spPr>
              <a:xfrm>
                <a:off x="4239875" y="2573125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48;p80"/>
              <p:cNvSpPr/>
              <p:nvPr/>
            </p:nvSpPr>
            <p:spPr>
              <a:xfrm>
                <a:off x="4612625" y="2573125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5645" y="1868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49;p80"/>
              <p:cNvSpPr/>
              <p:nvPr/>
            </p:nvSpPr>
            <p:spPr>
              <a:xfrm>
                <a:off x="4239875" y="2338775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50;p80"/>
              <p:cNvSpPr/>
              <p:nvPr/>
            </p:nvSpPr>
            <p:spPr>
              <a:xfrm>
                <a:off x="4612625" y="2338775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51;p80"/>
              <p:cNvSpPr/>
              <p:nvPr/>
            </p:nvSpPr>
            <p:spPr>
              <a:xfrm>
                <a:off x="4351600" y="1668300"/>
                <a:ext cx="2727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0909" y="1869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52;p80"/>
              <p:cNvSpPr/>
              <p:nvPr/>
            </p:nvSpPr>
            <p:spPr>
              <a:xfrm>
                <a:off x="4610975" y="1668300"/>
                <a:ext cx="2735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0941" y="1869"/>
                    </a:lnTo>
                    <a:lnTo>
                      <a:pt x="10941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53;p80"/>
              <p:cNvSpPr/>
              <p:nvPr/>
            </p:nvSpPr>
            <p:spPr>
              <a:xfrm>
                <a:off x="4351600" y="2803275"/>
                <a:ext cx="2727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0909" y="1869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54;p80"/>
              <p:cNvSpPr/>
              <p:nvPr/>
            </p:nvSpPr>
            <p:spPr>
              <a:xfrm>
                <a:off x="4610975" y="2803275"/>
                <a:ext cx="2735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0941" y="1869"/>
                    </a:lnTo>
                    <a:lnTo>
                      <a:pt x="10941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55;p80"/>
              <p:cNvSpPr/>
              <p:nvPr/>
            </p:nvSpPr>
            <p:spPr>
              <a:xfrm>
                <a:off x="4612625" y="3489600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56;p80"/>
              <p:cNvSpPr/>
              <p:nvPr/>
            </p:nvSpPr>
            <p:spPr>
              <a:xfrm>
                <a:off x="4239875" y="3489600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57;p80"/>
              <p:cNvSpPr/>
              <p:nvPr/>
            </p:nvSpPr>
            <p:spPr>
              <a:xfrm>
                <a:off x="4612625" y="3723100"/>
                <a:ext cx="3911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1869" extrusionOk="0">
                    <a:moveTo>
                      <a:pt x="1" y="1"/>
                    </a:moveTo>
                    <a:lnTo>
                      <a:pt x="1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58;p80"/>
              <p:cNvSpPr/>
              <p:nvPr/>
            </p:nvSpPr>
            <p:spPr>
              <a:xfrm>
                <a:off x="4239875" y="3723100"/>
                <a:ext cx="3911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869" extrusionOk="0">
                    <a:moveTo>
                      <a:pt x="0" y="1"/>
                    </a:moveTo>
                    <a:lnTo>
                      <a:pt x="0" y="1869"/>
                    </a:lnTo>
                    <a:lnTo>
                      <a:pt x="15645" y="1869"/>
                    </a:lnTo>
                    <a:lnTo>
                      <a:pt x="15645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59;p80"/>
              <p:cNvSpPr/>
              <p:nvPr/>
            </p:nvSpPr>
            <p:spPr>
              <a:xfrm>
                <a:off x="4619300" y="3259450"/>
                <a:ext cx="27272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869" extrusionOk="0">
                    <a:moveTo>
                      <a:pt x="1" y="0"/>
                    </a:moveTo>
                    <a:lnTo>
                      <a:pt x="1" y="1868"/>
                    </a:lnTo>
                    <a:lnTo>
                      <a:pt x="10908" y="1868"/>
                    </a:lnTo>
                    <a:lnTo>
                      <a:pt x="10908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60;p80"/>
              <p:cNvSpPr/>
              <p:nvPr/>
            </p:nvSpPr>
            <p:spPr>
              <a:xfrm>
                <a:off x="4359125" y="3259450"/>
                <a:ext cx="273550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869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0941" y="1868"/>
                    </a:lnTo>
                    <a:lnTo>
                      <a:pt x="10941" y="0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2661;p80"/>
            <p:cNvGrpSpPr/>
            <p:nvPr/>
          </p:nvGrpSpPr>
          <p:grpSpPr>
            <a:xfrm>
              <a:off x="384000" y="1195465"/>
              <a:ext cx="2890750" cy="4816400"/>
              <a:chOff x="1755600" y="1433825"/>
              <a:chExt cx="2890750" cy="4816400"/>
            </a:xfrm>
          </p:grpSpPr>
          <p:sp>
            <p:nvSpPr>
              <p:cNvPr id="115" name="Google Shape;2662;p80"/>
              <p:cNvSpPr/>
              <p:nvPr/>
            </p:nvSpPr>
            <p:spPr>
              <a:xfrm>
                <a:off x="2245950" y="1522425"/>
                <a:ext cx="766400" cy="1211675"/>
              </a:xfrm>
              <a:custGeom>
                <a:avLst/>
                <a:gdLst/>
                <a:ahLst/>
                <a:cxnLst/>
                <a:rect l="l" t="t" r="r" b="b"/>
                <a:pathLst>
                  <a:path w="30656" h="48467" extrusionOk="0">
                    <a:moveTo>
                      <a:pt x="25453" y="0"/>
                    </a:moveTo>
                    <a:cubicBezTo>
                      <a:pt x="23789" y="0"/>
                      <a:pt x="20304" y="3641"/>
                      <a:pt x="19914" y="4368"/>
                    </a:cubicBezTo>
                    <a:cubicBezTo>
                      <a:pt x="18647" y="6670"/>
                      <a:pt x="18113" y="9405"/>
                      <a:pt x="18447" y="12040"/>
                    </a:cubicBezTo>
                    <a:cubicBezTo>
                      <a:pt x="18747" y="14342"/>
                      <a:pt x="20081" y="16844"/>
                      <a:pt x="18647" y="19078"/>
                    </a:cubicBezTo>
                    <a:cubicBezTo>
                      <a:pt x="17112" y="21413"/>
                      <a:pt x="14010" y="22581"/>
                      <a:pt x="11408" y="24049"/>
                    </a:cubicBezTo>
                    <a:cubicBezTo>
                      <a:pt x="9107" y="25350"/>
                      <a:pt x="7005" y="27051"/>
                      <a:pt x="5871" y="29219"/>
                    </a:cubicBezTo>
                    <a:cubicBezTo>
                      <a:pt x="4704" y="31354"/>
                      <a:pt x="4603" y="33989"/>
                      <a:pt x="6038" y="35924"/>
                    </a:cubicBezTo>
                    <a:cubicBezTo>
                      <a:pt x="6471" y="36524"/>
                      <a:pt x="7072" y="37058"/>
                      <a:pt x="7405" y="37758"/>
                    </a:cubicBezTo>
                    <a:cubicBezTo>
                      <a:pt x="8473" y="39960"/>
                      <a:pt x="6438" y="42428"/>
                      <a:pt x="4503" y="44230"/>
                    </a:cubicBezTo>
                    <a:cubicBezTo>
                      <a:pt x="3002" y="45664"/>
                      <a:pt x="1501" y="47065"/>
                      <a:pt x="0" y="48466"/>
                    </a:cubicBezTo>
                    <a:cubicBezTo>
                      <a:pt x="968" y="48299"/>
                      <a:pt x="30655" y="47532"/>
                      <a:pt x="30655" y="47532"/>
                    </a:cubicBezTo>
                    <a:cubicBezTo>
                      <a:pt x="30655" y="47532"/>
                      <a:pt x="26352" y="1299"/>
                      <a:pt x="26319" y="1032"/>
                    </a:cubicBezTo>
                    <a:cubicBezTo>
                      <a:pt x="26253" y="294"/>
                      <a:pt x="25926" y="0"/>
                      <a:pt x="25453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63;p80"/>
              <p:cNvSpPr/>
              <p:nvPr/>
            </p:nvSpPr>
            <p:spPr>
              <a:xfrm>
                <a:off x="2204250" y="3405375"/>
                <a:ext cx="1166275" cy="697925"/>
              </a:xfrm>
              <a:custGeom>
                <a:avLst/>
                <a:gdLst/>
                <a:ahLst/>
                <a:cxnLst/>
                <a:rect l="l" t="t" r="r" b="b"/>
                <a:pathLst>
                  <a:path w="46651" h="27917" extrusionOk="0">
                    <a:moveTo>
                      <a:pt x="15278" y="1"/>
                    </a:moveTo>
                    <a:cubicBezTo>
                      <a:pt x="0" y="23251"/>
                      <a:pt x="25785" y="26653"/>
                      <a:pt x="25785" y="26653"/>
                    </a:cubicBezTo>
                    <a:cubicBezTo>
                      <a:pt x="28491" y="27531"/>
                      <a:pt x="30771" y="27917"/>
                      <a:pt x="32688" y="27917"/>
                    </a:cubicBezTo>
                    <a:cubicBezTo>
                      <a:pt x="46650" y="27917"/>
                      <a:pt x="41363" y="7439"/>
                      <a:pt x="41363" y="7439"/>
                    </a:cubicBezTo>
                    <a:lnTo>
                      <a:pt x="15278" y="1"/>
                    </a:ln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64;p80"/>
              <p:cNvSpPr/>
              <p:nvPr/>
            </p:nvSpPr>
            <p:spPr>
              <a:xfrm>
                <a:off x="2920600" y="1999375"/>
                <a:ext cx="1934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205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201"/>
                      <a:pt x="734" y="18080"/>
                      <a:pt x="734" y="18080"/>
                    </a:cubicBezTo>
                    <a:cubicBezTo>
                      <a:pt x="734" y="18080"/>
                      <a:pt x="3644" y="20526"/>
                      <a:pt x="5587" y="20526"/>
                    </a:cubicBezTo>
                    <a:cubicBezTo>
                      <a:pt x="5661" y="20526"/>
                      <a:pt x="5733" y="20522"/>
                      <a:pt x="5804" y="20515"/>
                    </a:cubicBezTo>
                    <a:cubicBezTo>
                      <a:pt x="7739" y="20348"/>
                      <a:pt x="7372" y="17613"/>
                      <a:pt x="7372" y="17613"/>
                    </a:cubicBezTo>
                    <a:lnTo>
                      <a:pt x="6672" y="6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65;p80"/>
              <p:cNvSpPr/>
              <p:nvPr/>
            </p:nvSpPr>
            <p:spPr>
              <a:xfrm>
                <a:off x="2920600" y="1999375"/>
                <a:ext cx="18097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57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101"/>
                      <a:pt x="234" y="5504"/>
                      <a:pt x="434" y="10341"/>
                    </a:cubicBezTo>
                    <a:cubicBezTo>
                      <a:pt x="2735" y="12042"/>
                      <a:pt x="5004" y="13844"/>
                      <a:pt x="7239" y="15712"/>
                    </a:cubicBezTo>
                    <a:lnTo>
                      <a:pt x="6672" y="6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95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66;p80"/>
              <p:cNvSpPr/>
              <p:nvPr/>
            </p:nvSpPr>
            <p:spPr>
              <a:xfrm>
                <a:off x="2772150" y="1578200"/>
                <a:ext cx="679675" cy="743975"/>
              </a:xfrm>
              <a:custGeom>
                <a:avLst/>
                <a:gdLst/>
                <a:ahLst/>
                <a:cxnLst/>
                <a:rect l="l" t="t" r="r" b="b"/>
                <a:pathLst>
                  <a:path w="27187" h="29759" extrusionOk="0">
                    <a:moveTo>
                      <a:pt x="12516" y="0"/>
                    </a:moveTo>
                    <a:cubicBezTo>
                      <a:pt x="12448" y="0"/>
                      <a:pt x="12379" y="1"/>
                      <a:pt x="12309" y="2"/>
                    </a:cubicBezTo>
                    <a:cubicBezTo>
                      <a:pt x="5471" y="69"/>
                      <a:pt x="1" y="5673"/>
                      <a:pt x="101" y="12478"/>
                    </a:cubicBezTo>
                    <a:cubicBezTo>
                      <a:pt x="134" y="15013"/>
                      <a:pt x="1068" y="17415"/>
                      <a:pt x="2469" y="19483"/>
                    </a:cubicBezTo>
                    <a:cubicBezTo>
                      <a:pt x="4504" y="22451"/>
                      <a:pt x="6605" y="24920"/>
                      <a:pt x="9741" y="26621"/>
                    </a:cubicBezTo>
                    <a:cubicBezTo>
                      <a:pt x="11242" y="27455"/>
                      <a:pt x="12843" y="28222"/>
                      <a:pt x="14478" y="28756"/>
                    </a:cubicBezTo>
                    <a:cubicBezTo>
                      <a:pt x="15901" y="29241"/>
                      <a:pt x="18236" y="29758"/>
                      <a:pt x="19805" y="29758"/>
                    </a:cubicBezTo>
                    <a:cubicBezTo>
                      <a:pt x="19854" y="29758"/>
                      <a:pt x="19901" y="29758"/>
                      <a:pt x="19948" y="29757"/>
                    </a:cubicBezTo>
                    <a:cubicBezTo>
                      <a:pt x="21649" y="29757"/>
                      <a:pt x="23117" y="28656"/>
                      <a:pt x="23884" y="27155"/>
                    </a:cubicBezTo>
                    <a:cubicBezTo>
                      <a:pt x="24985" y="24987"/>
                      <a:pt x="26586" y="22685"/>
                      <a:pt x="26886" y="20450"/>
                    </a:cubicBezTo>
                    <a:cubicBezTo>
                      <a:pt x="27187" y="18315"/>
                      <a:pt x="25919" y="16214"/>
                      <a:pt x="25219" y="14246"/>
                    </a:cubicBezTo>
                    <a:cubicBezTo>
                      <a:pt x="24651" y="12744"/>
                      <a:pt x="24685" y="11677"/>
                      <a:pt x="24385" y="10076"/>
                    </a:cubicBezTo>
                    <a:cubicBezTo>
                      <a:pt x="24018" y="8074"/>
                      <a:pt x="23150" y="6540"/>
                      <a:pt x="21883" y="4906"/>
                    </a:cubicBezTo>
                    <a:cubicBezTo>
                      <a:pt x="19523" y="1857"/>
                      <a:pt x="16422" y="0"/>
                      <a:pt x="12516" y="0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67;p80"/>
              <p:cNvSpPr/>
              <p:nvPr/>
            </p:nvSpPr>
            <p:spPr>
              <a:xfrm>
                <a:off x="2817175" y="2043575"/>
                <a:ext cx="909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348" extrusionOk="0">
                    <a:moveTo>
                      <a:pt x="2202" y="0"/>
                    </a:moveTo>
                    <a:cubicBezTo>
                      <a:pt x="868" y="734"/>
                      <a:pt x="1" y="1068"/>
                      <a:pt x="501" y="3036"/>
                    </a:cubicBezTo>
                    <a:cubicBezTo>
                      <a:pt x="762" y="4061"/>
                      <a:pt x="1339" y="4347"/>
                      <a:pt x="2062" y="4347"/>
                    </a:cubicBezTo>
                    <a:cubicBezTo>
                      <a:pt x="2539" y="4347"/>
                      <a:pt x="3080" y="4223"/>
                      <a:pt x="3637" y="4103"/>
                    </a:cubicBezTo>
                    <a:cubicBezTo>
                      <a:pt x="3203" y="2702"/>
                      <a:pt x="2769" y="1335"/>
                      <a:pt x="2202" y="0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68;p80"/>
              <p:cNvSpPr/>
              <p:nvPr/>
            </p:nvSpPr>
            <p:spPr>
              <a:xfrm>
                <a:off x="2822300" y="2034475"/>
                <a:ext cx="76625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3963" extrusionOk="0">
                    <a:moveTo>
                      <a:pt x="1395" y="1"/>
                    </a:moveTo>
                    <a:cubicBezTo>
                      <a:pt x="357" y="1"/>
                      <a:pt x="0" y="1130"/>
                      <a:pt x="430" y="2332"/>
                    </a:cubicBezTo>
                    <a:cubicBezTo>
                      <a:pt x="906" y="3666"/>
                      <a:pt x="1552" y="3962"/>
                      <a:pt x="2210" y="3962"/>
                    </a:cubicBezTo>
                    <a:cubicBezTo>
                      <a:pt x="2474" y="3962"/>
                      <a:pt x="2740" y="3915"/>
                      <a:pt x="2998" y="3867"/>
                    </a:cubicBezTo>
                    <a:cubicBezTo>
                      <a:pt x="3031" y="3867"/>
                      <a:pt x="3031" y="3867"/>
                      <a:pt x="3065" y="3834"/>
                    </a:cubicBezTo>
                    <a:cubicBezTo>
                      <a:pt x="2631" y="2766"/>
                      <a:pt x="2264" y="1565"/>
                      <a:pt x="2031" y="298"/>
                    </a:cubicBezTo>
                    <a:cubicBezTo>
                      <a:pt x="1997" y="231"/>
                      <a:pt x="1997" y="164"/>
                      <a:pt x="1997" y="98"/>
                    </a:cubicBezTo>
                    <a:lnTo>
                      <a:pt x="1964" y="98"/>
                    </a:lnTo>
                    <a:cubicBezTo>
                      <a:pt x="1756" y="31"/>
                      <a:pt x="1567" y="1"/>
                      <a:pt x="1395" y="1"/>
                    </a:cubicBezTo>
                    <a:close/>
                  </a:path>
                </a:pathLst>
              </a:custGeom>
              <a:solidFill>
                <a:srgbClr val="DD9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69;p80"/>
              <p:cNvSpPr/>
              <p:nvPr/>
            </p:nvSpPr>
            <p:spPr>
              <a:xfrm>
                <a:off x="2564500" y="1498375"/>
                <a:ext cx="582950" cy="690325"/>
              </a:xfrm>
              <a:custGeom>
                <a:avLst/>
                <a:gdLst/>
                <a:ahLst/>
                <a:cxnLst/>
                <a:rect l="l" t="t" r="r" b="b"/>
                <a:pathLst>
                  <a:path w="23318" h="27613" extrusionOk="0">
                    <a:moveTo>
                      <a:pt x="16383" y="0"/>
                    </a:moveTo>
                    <a:cubicBezTo>
                      <a:pt x="13162" y="0"/>
                      <a:pt x="10041" y="1827"/>
                      <a:pt x="10041" y="1827"/>
                    </a:cubicBezTo>
                    <a:cubicBezTo>
                      <a:pt x="1" y="7298"/>
                      <a:pt x="7606" y="27613"/>
                      <a:pt x="7606" y="27613"/>
                    </a:cubicBezTo>
                    <a:cubicBezTo>
                      <a:pt x="8073" y="25644"/>
                      <a:pt x="10241" y="24744"/>
                      <a:pt x="11942" y="23676"/>
                    </a:cubicBezTo>
                    <a:cubicBezTo>
                      <a:pt x="17246" y="20374"/>
                      <a:pt x="18647" y="18840"/>
                      <a:pt x="21483" y="11968"/>
                    </a:cubicBezTo>
                    <a:cubicBezTo>
                      <a:pt x="22650" y="9166"/>
                      <a:pt x="23317" y="7765"/>
                      <a:pt x="22917" y="5997"/>
                    </a:cubicBezTo>
                    <a:cubicBezTo>
                      <a:pt x="21852" y="1283"/>
                      <a:pt x="19083" y="0"/>
                      <a:pt x="16383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70;p80"/>
              <p:cNvSpPr/>
              <p:nvPr/>
            </p:nvSpPr>
            <p:spPr>
              <a:xfrm>
                <a:off x="2896400" y="1433825"/>
                <a:ext cx="562925" cy="50052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0021" extrusionOk="0">
                    <a:moveTo>
                      <a:pt x="8086" y="0"/>
                    </a:moveTo>
                    <a:cubicBezTo>
                      <a:pt x="5682" y="0"/>
                      <a:pt x="3363" y="568"/>
                      <a:pt x="1802" y="1974"/>
                    </a:cubicBezTo>
                    <a:cubicBezTo>
                      <a:pt x="1" y="3609"/>
                      <a:pt x="4337" y="5110"/>
                      <a:pt x="9641" y="8579"/>
                    </a:cubicBezTo>
                    <a:cubicBezTo>
                      <a:pt x="9641" y="8579"/>
                      <a:pt x="10354" y="8414"/>
                      <a:pt x="11389" y="8414"/>
                    </a:cubicBezTo>
                    <a:cubicBezTo>
                      <a:pt x="13333" y="8414"/>
                      <a:pt x="16414" y="8996"/>
                      <a:pt x="18047" y="12348"/>
                    </a:cubicBezTo>
                    <a:cubicBezTo>
                      <a:pt x="18047" y="12348"/>
                      <a:pt x="18547" y="13816"/>
                      <a:pt x="20249" y="20021"/>
                    </a:cubicBezTo>
                    <a:cubicBezTo>
                      <a:pt x="20249" y="20021"/>
                      <a:pt x="22517" y="9013"/>
                      <a:pt x="17480" y="3209"/>
                    </a:cubicBezTo>
                    <a:cubicBezTo>
                      <a:pt x="15925" y="1429"/>
                      <a:pt x="11899" y="0"/>
                      <a:pt x="8086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71;p80"/>
              <p:cNvSpPr/>
              <p:nvPr/>
            </p:nvSpPr>
            <p:spPr>
              <a:xfrm>
                <a:off x="1884850" y="5586100"/>
                <a:ext cx="239375" cy="4170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6680" extrusionOk="0">
                    <a:moveTo>
                      <a:pt x="7272" y="1"/>
                    </a:moveTo>
                    <a:cubicBezTo>
                      <a:pt x="7272" y="1"/>
                      <a:pt x="5971" y="1202"/>
                      <a:pt x="4604" y="2269"/>
                    </a:cubicBezTo>
                    <a:cubicBezTo>
                      <a:pt x="3236" y="3337"/>
                      <a:pt x="1135" y="5171"/>
                      <a:pt x="1135" y="5171"/>
                    </a:cubicBezTo>
                    <a:lnTo>
                      <a:pt x="534" y="7573"/>
                    </a:lnTo>
                    <a:cubicBezTo>
                      <a:pt x="534" y="7573"/>
                      <a:pt x="1" y="9207"/>
                      <a:pt x="3770" y="14178"/>
                    </a:cubicBezTo>
                    <a:cubicBezTo>
                      <a:pt x="5208" y="16091"/>
                      <a:pt x="6286" y="16680"/>
                      <a:pt x="7067" y="16680"/>
                    </a:cubicBezTo>
                    <a:cubicBezTo>
                      <a:pt x="8315" y="16680"/>
                      <a:pt x="8807" y="15178"/>
                      <a:pt x="8807" y="15178"/>
                    </a:cubicBezTo>
                    <a:cubicBezTo>
                      <a:pt x="8807" y="15178"/>
                      <a:pt x="7639" y="11976"/>
                      <a:pt x="7773" y="9574"/>
                    </a:cubicBezTo>
                    <a:cubicBezTo>
                      <a:pt x="7906" y="7139"/>
                      <a:pt x="9574" y="2136"/>
                      <a:pt x="9574" y="2136"/>
                    </a:cubicBezTo>
                    <a:lnTo>
                      <a:pt x="7272" y="1"/>
                    </a:ln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72;p80"/>
              <p:cNvSpPr/>
              <p:nvPr/>
            </p:nvSpPr>
            <p:spPr>
              <a:xfrm>
                <a:off x="1839825" y="5686175"/>
                <a:ext cx="310250" cy="4792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19169" extrusionOk="0">
                    <a:moveTo>
                      <a:pt x="4303" y="1"/>
                    </a:moveTo>
                    <a:cubicBezTo>
                      <a:pt x="4303" y="1"/>
                      <a:pt x="0" y="3070"/>
                      <a:pt x="134" y="4204"/>
                    </a:cubicBezTo>
                    <a:cubicBezTo>
                      <a:pt x="234" y="5038"/>
                      <a:pt x="1601" y="6272"/>
                      <a:pt x="2302" y="6972"/>
                    </a:cubicBezTo>
                    <a:cubicBezTo>
                      <a:pt x="3002" y="7673"/>
                      <a:pt x="2435" y="10008"/>
                      <a:pt x="3436" y="11542"/>
                    </a:cubicBezTo>
                    <a:cubicBezTo>
                      <a:pt x="4437" y="13043"/>
                      <a:pt x="8907" y="17413"/>
                      <a:pt x="9874" y="18047"/>
                    </a:cubicBezTo>
                    <a:cubicBezTo>
                      <a:pt x="10495" y="18446"/>
                      <a:pt x="11233" y="19169"/>
                      <a:pt x="11717" y="19169"/>
                    </a:cubicBezTo>
                    <a:cubicBezTo>
                      <a:pt x="11962" y="19169"/>
                      <a:pt x="12142" y="18984"/>
                      <a:pt x="12209" y="18481"/>
                    </a:cubicBezTo>
                    <a:cubicBezTo>
                      <a:pt x="12409" y="16979"/>
                      <a:pt x="10608" y="11175"/>
                      <a:pt x="10608" y="11175"/>
                    </a:cubicBezTo>
                    <a:cubicBezTo>
                      <a:pt x="10608" y="11175"/>
                      <a:pt x="10446" y="11343"/>
                      <a:pt x="10050" y="11343"/>
                    </a:cubicBezTo>
                    <a:cubicBezTo>
                      <a:pt x="9529" y="11343"/>
                      <a:pt x="8602" y="11053"/>
                      <a:pt x="7105" y="9708"/>
                    </a:cubicBezTo>
                    <a:cubicBezTo>
                      <a:pt x="4503" y="7306"/>
                      <a:pt x="4103" y="4437"/>
                      <a:pt x="4237" y="3203"/>
                    </a:cubicBezTo>
                    <a:cubicBezTo>
                      <a:pt x="4370" y="1969"/>
                      <a:pt x="4637" y="368"/>
                      <a:pt x="4303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73;p80"/>
              <p:cNvSpPr/>
              <p:nvPr/>
            </p:nvSpPr>
            <p:spPr>
              <a:xfrm>
                <a:off x="2642900" y="5720375"/>
                <a:ext cx="261025" cy="399475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5979" extrusionOk="0">
                    <a:moveTo>
                      <a:pt x="4203" y="0"/>
                    </a:moveTo>
                    <a:cubicBezTo>
                      <a:pt x="4203" y="0"/>
                      <a:pt x="3336" y="1568"/>
                      <a:pt x="2369" y="3002"/>
                    </a:cubicBezTo>
                    <a:cubicBezTo>
                      <a:pt x="1435" y="4437"/>
                      <a:pt x="0" y="6839"/>
                      <a:pt x="0" y="6839"/>
                    </a:cubicBezTo>
                    <a:lnTo>
                      <a:pt x="167" y="9340"/>
                    </a:lnTo>
                    <a:cubicBezTo>
                      <a:pt x="167" y="9340"/>
                      <a:pt x="167" y="11042"/>
                      <a:pt x="5304" y="14577"/>
                    </a:cubicBezTo>
                    <a:cubicBezTo>
                      <a:pt x="6823" y="15613"/>
                      <a:pt x="7893" y="15978"/>
                      <a:pt x="8647" y="15978"/>
                    </a:cubicBezTo>
                    <a:cubicBezTo>
                      <a:pt x="10441" y="15978"/>
                      <a:pt x="10441" y="13910"/>
                      <a:pt x="10441" y="13910"/>
                    </a:cubicBezTo>
                    <a:cubicBezTo>
                      <a:pt x="10441" y="13910"/>
                      <a:pt x="8306" y="11275"/>
                      <a:pt x="7672" y="8907"/>
                    </a:cubicBezTo>
                    <a:cubicBezTo>
                      <a:pt x="7072" y="6572"/>
                      <a:pt x="7039" y="1301"/>
                      <a:pt x="7039" y="1301"/>
                    </a:cubicBezTo>
                    <a:lnTo>
                      <a:pt x="4203" y="0"/>
                    </a:ln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74;p80"/>
              <p:cNvSpPr/>
              <p:nvPr/>
            </p:nvSpPr>
            <p:spPr>
              <a:xfrm>
                <a:off x="2587850" y="5852975"/>
                <a:ext cx="414375" cy="397250"/>
              </a:xfrm>
              <a:custGeom>
                <a:avLst/>
                <a:gdLst/>
                <a:ahLst/>
                <a:cxnLst/>
                <a:rect l="l" t="t" r="r" b="b"/>
                <a:pathLst>
                  <a:path w="16575" h="15890" extrusionOk="0">
                    <a:moveTo>
                      <a:pt x="3136" y="0"/>
                    </a:moveTo>
                    <a:cubicBezTo>
                      <a:pt x="3136" y="0"/>
                      <a:pt x="1" y="4270"/>
                      <a:pt x="501" y="5304"/>
                    </a:cubicBezTo>
                    <a:cubicBezTo>
                      <a:pt x="868" y="6071"/>
                      <a:pt x="2536" y="6805"/>
                      <a:pt x="3403" y="7272"/>
                    </a:cubicBezTo>
                    <a:cubicBezTo>
                      <a:pt x="4304" y="7706"/>
                      <a:pt x="4504" y="10074"/>
                      <a:pt x="5938" y="11208"/>
                    </a:cubicBezTo>
                    <a:cubicBezTo>
                      <a:pt x="7373" y="12342"/>
                      <a:pt x="12977" y="15078"/>
                      <a:pt x="14077" y="15378"/>
                    </a:cubicBezTo>
                    <a:cubicBezTo>
                      <a:pt x="14706" y="15530"/>
                      <a:pt x="15488" y="15890"/>
                      <a:pt x="15986" y="15890"/>
                    </a:cubicBezTo>
                    <a:cubicBezTo>
                      <a:pt x="16360" y="15890"/>
                      <a:pt x="16574" y="15688"/>
                      <a:pt x="16446" y="15044"/>
                    </a:cubicBezTo>
                    <a:cubicBezTo>
                      <a:pt x="16145" y="13576"/>
                      <a:pt x="12643" y="8606"/>
                      <a:pt x="12643" y="8606"/>
                    </a:cubicBezTo>
                    <a:cubicBezTo>
                      <a:pt x="12643" y="8606"/>
                      <a:pt x="12429" y="9046"/>
                      <a:pt x="11515" y="9046"/>
                    </a:cubicBezTo>
                    <a:cubicBezTo>
                      <a:pt x="10940" y="9046"/>
                      <a:pt x="10089" y="8873"/>
                      <a:pt x="8840" y="8306"/>
                    </a:cubicBezTo>
                    <a:cubicBezTo>
                      <a:pt x="5605" y="6872"/>
                      <a:pt x="4337" y="4270"/>
                      <a:pt x="4070" y="3036"/>
                    </a:cubicBezTo>
                    <a:cubicBezTo>
                      <a:pt x="3803" y="1835"/>
                      <a:pt x="3570" y="234"/>
                      <a:pt x="3136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75;p80"/>
              <p:cNvSpPr/>
              <p:nvPr/>
            </p:nvSpPr>
            <p:spPr>
              <a:xfrm>
                <a:off x="3081800" y="2468750"/>
                <a:ext cx="488450" cy="728075"/>
              </a:xfrm>
              <a:custGeom>
                <a:avLst/>
                <a:gdLst/>
                <a:ahLst/>
                <a:cxnLst/>
                <a:rect l="l" t="t" r="r" b="b"/>
                <a:pathLst>
                  <a:path w="19538" h="29123" extrusionOk="0">
                    <a:moveTo>
                      <a:pt x="6186" y="1"/>
                    </a:moveTo>
                    <a:cubicBezTo>
                      <a:pt x="0" y="1"/>
                      <a:pt x="2592" y="10947"/>
                      <a:pt x="2592" y="10947"/>
                    </a:cubicBezTo>
                    <a:lnTo>
                      <a:pt x="8529" y="21855"/>
                    </a:lnTo>
                    <a:cubicBezTo>
                      <a:pt x="12666" y="28493"/>
                      <a:pt x="14267" y="28993"/>
                      <a:pt x="14267" y="28993"/>
                    </a:cubicBezTo>
                    <a:cubicBezTo>
                      <a:pt x="14817" y="29083"/>
                      <a:pt x="15314" y="29122"/>
                      <a:pt x="15764" y="29122"/>
                    </a:cubicBezTo>
                    <a:cubicBezTo>
                      <a:pt x="18639" y="29122"/>
                      <a:pt x="19537" y="27525"/>
                      <a:pt x="19537" y="27525"/>
                    </a:cubicBezTo>
                    <a:lnTo>
                      <a:pt x="10131" y="3208"/>
                    </a:lnTo>
                    <a:cubicBezTo>
                      <a:pt x="9430" y="1106"/>
                      <a:pt x="7829" y="172"/>
                      <a:pt x="7095" y="72"/>
                    </a:cubicBezTo>
                    <a:cubicBezTo>
                      <a:pt x="6773" y="24"/>
                      <a:pt x="6470" y="1"/>
                      <a:pt x="6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76;p80"/>
              <p:cNvSpPr/>
              <p:nvPr/>
            </p:nvSpPr>
            <p:spPr>
              <a:xfrm>
                <a:off x="2735450" y="3539125"/>
                <a:ext cx="577100" cy="2244650"/>
              </a:xfrm>
              <a:custGeom>
                <a:avLst/>
                <a:gdLst/>
                <a:ahLst/>
                <a:cxnLst/>
                <a:rect l="l" t="t" r="r" b="b"/>
                <a:pathLst>
                  <a:path w="23084" h="89786" extrusionOk="0">
                    <a:moveTo>
                      <a:pt x="14222" y="0"/>
                    </a:moveTo>
                    <a:cubicBezTo>
                      <a:pt x="4940" y="0"/>
                      <a:pt x="6405" y="22270"/>
                      <a:pt x="6405" y="22270"/>
                    </a:cubicBezTo>
                    <a:cubicBezTo>
                      <a:pt x="6772" y="28175"/>
                      <a:pt x="8307" y="48656"/>
                      <a:pt x="8674" y="49790"/>
                    </a:cubicBezTo>
                    <a:cubicBezTo>
                      <a:pt x="9074" y="50891"/>
                      <a:pt x="1" y="88518"/>
                      <a:pt x="1" y="88518"/>
                    </a:cubicBezTo>
                    <a:lnTo>
                      <a:pt x="3103" y="89785"/>
                    </a:lnTo>
                    <a:cubicBezTo>
                      <a:pt x="9641" y="81646"/>
                      <a:pt x="20349" y="49790"/>
                      <a:pt x="20349" y="49790"/>
                    </a:cubicBezTo>
                    <a:lnTo>
                      <a:pt x="21349" y="32978"/>
                    </a:lnTo>
                    <a:cubicBezTo>
                      <a:pt x="23084" y="1189"/>
                      <a:pt x="18014" y="1022"/>
                      <a:pt x="18014" y="1022"/>
                    </a:cubicBezTo>
                    <a:cubicBezTo>
                      <a:pt x="16584" y="316"/>
                      <a:pt x="15327" y="0"/>
                      <a:pt x="14222" y="0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77;p80"/>
              <p:cNvSpPr/>
              <p:nvPr/>
            </p:nvSpPr>
            <p:spPr>
              <a:xfrm>
                <a:off x="3323650" y="3054425"/>
                <a:ext cx="1027975" cy="2346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9387" extrusionOk="0">
                    <a:moveTo>
                      <a:pt x="8433" y="1"/>
                    </a:moveTo>
                    <a:cubicBezTo>
                      <a:pt x="5801" y="1"/>
                      <a:pt x="1" y="1690"/>
                      <a:pt x="5527" y="5633"/>
                    </a:cubicBezTo>
                    <a:cubicBezTo>
                      <a:pt x="7462" y="7034"/>
                      <a:pt x="10397" y="7501"/>
                      <a:pt x="12599" y="7667"/>
                    </a:cubicBezTo>
                    <a:cubicBezTo>
                      <a:pt x="15172" y="7861"/>
                      <a:pt x="28099" y="9386"/>
                      <a:pt x="35973" y="9386"/>
                    </a:cubicBezTo>
                    <a:cubicBezTo>
                      <a:pt x="37590" y="9386"/>
                      <a:pt x="38994" y="9322"/>
                      <a:pt x="40052" y="9169"/>
                    </a:cubicBezTo>
                    <a:cubicBezTo>
                      <a:pt x="40318" y="9135"/>
                      <a:pt x="41052" y="5900"/>
                      <a:pt x="41052" y="5900"/>
                    </a:cubicBezTo>
                    <a:cubicBezTo>
                      <a:pt x="41119" y="5533"/>
                      <a:pt x="12899" y="529"/>
                      <a:pt x="8963" y="29"/>
                    </a:cubicBezTo>
                    <a:cubicBezTo>
                      <a:pt x="8808" y="10"/>
                      <a:pt x="8629" y="1"/>
                      <a:pt x="8433" y="1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78;p80"/>
              <p:cNvSpPr/>
              <p:nvPr/>
            </p:nvSpPr>
            <p:spPr>
              <a:xfrm>
                <a:off x="3339825" y="3045950"/>
                <a:ext cx="834175" cy="262725"/>
              </a:xfrm>
              <a:custGeom>
                <a:avLst/>
                <a:gdLst/>
                <a:ahLst/>
                <a:cxnLst/>
                <a:rect l="l" t="t" r="r" b="b"/>
                <a:pathLst>
                  <a:path w="33367" h="10509" extrusionOk="0">
                    <a:moveTo>
                      <a:pt x="5947" y="1"/>
                    </a:moveTo>
                    <a:cubicBezTo>
                      <a:pt x="2442" y="1"/>
                      <a:pt x="1" y="2491"/>
                      <a:pt x="4880" y="5972"/>
                    </a:cubicBezTo>
                    <a:cubicBezTo>
                      <a:pt x="6815" y="7373"/>
                      <a:pt x="9750" y="7840"/>
                      <a:pt x="11952" y="8006"/>
                    </a:cubicBezTo>
                    <a:cubicBezTo>
                      <a:pt x="13853" y="8173"/>
                      <a:pt x="21025" y="10075"/>
                      <a:pt x="28030" y="10508"/>
                    </a:cubicBezTo>
                    <a:cubicBezTo>
                      <a:pt x="28997" y="8807"/>
                      <a:pt x="32366" y="4671"/>
                      <a:pt x="33367" y="3003"/>
                    </a:cubicBezTo>
                    <a:cubicBezTo>
                      <a:pt x="24761" y="1402"/>
                      <a:pt x="10684" y="1135"/>
                      <a:pt x="8316" y="368"/>
                    </a:cubicBezTo>
                    <a:cubicBezTo>
                      <a:pt x="7519" y="118"/>
                      <a:pt x="6708" y="1"/>
                      <a:pt x="5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79;p80"/>
              <p:cNvSpPr/>
              <p:nvPr/>
            </p:nvSpPr>
            <p:spPr>
              <a:xfrm>
                <a:off x="2048300" y="3435400"/>
                <a:ext cx="894000" cy="2231625"/>
              </a:xfrm>
              <a:custGeom>
                <a:avLst/>
                <a:gdLst/>
                <a:ahLst/>
                <a:cxnLst/>
                <a:rect l="l" t="t" r="r" b="b"/>
                <a:pathLst>
                  <a:path w="35760" h="89265" extrusionOk="0">
                    <a:moveTo>
                      <a:pt x="20882" y="1"/>
                    </a:moveTo>
                    <a:cubicBezTo>
                      <a:pt x="8807" y="11175"/>
                      <a:pt x="20382" y="41664"/>
                      <a:pt x="20382" y="41664"/>
                    </a:cubicBezTo>
                    <a:lnTo>
                      <a:pt x="23250" y="53472"/>
                    </a:lnTo>
                    <a:cubicBezTo>
                      <a:pt x="15011" y="61711"/>
                      <a:pt x="1" y="86763"/>
                      <a:pt x="1" y="86763"/>
                    </a:cubicBezTo>
                    <a:lnTo>
                      <a:pt x="3203" y="89264"/>
                    </a:lnTo>
                    <a:cubicBezTo>
                      <a:pt x="4270" y="84594"/>
                      <a:pt x="31456" y="59210"/>
                      <a:pt x="31456" y="59210"/>
                    </a:cubicBezTo>
                    <a:cubicBezTo>
                      <a:pt x="35759" y="55640"/>
                      <a:pt x="34325" y="48102"/>
                      <a:pt x="34325" y="48102"/>
                    </a:cubicBezTo>
                    <a:cubicBezTo>
                      <a:pt x="34325" y="48102"/>
                      <a:pt x="33424" y="14011"/>
                      <a:pt x="28788" y="7940"/>
                    </a:cubicBezTo>
                    <a:cubicBezTo>
                      <a:pt x="24118" y="1869"/>
                      <a:pt x="20882" y="1"/>
                      <a:pt x="20882" y="1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80;p80"/>
              <p:cNvSpPr/>
              <p:nvPr/>
            </p:nvSpPr>
            <p:spPr>
              <a:xfrm>
                <a:off x="2703775" y="3539125"/>
                <a:ext cx="622975" cy="2274675"/>
              </a:xfrm>
              <a:custGeom>
                <a:avLst/>
                <a:gdLst/>
                <a:ahLst/>
                <a:cxnLst/>
                <a:rect l="l" t="t" r="r" b="b"/>
                <a:pathLst>
                  <a:path w="24919" h="90987" extrusionOk="0">
                    <a:moveTo>
                      <a:pt x="15498" y="0"/>
                    </a:moveTo>
                    <a:cubicBezTo>
                      <a:pt x="6234" y="0"/>
                      <a:pt x="7672" y="22270"/>
                      <a:pt x="7672" y="22270"/>
                    </a:cubicBezTo>
                    <a:cubicBezTo>
                      <a:pt x="8039" y="28175"/>
                      <a:pt x="7239" y="50924"/>
                      <a:pt x="7606" y="52025"/>
                    </a:cubicBezTo>
                    <a:cubicBezTo>
                      <a:pt x="7839" y="52626"/>
                      <a:pt x="2402" y="78844"/>
                      <a:pt x="0" y="89152"/>
                    </a:cubicBezTo>
                    <a:cubicBezTo>
                      <a:pt x="2469" y="89685"/>
                      <a:pt x="4470" y="90453"/>
                      <a:pt x="6939" y="90986"/>
                    </a:cubicBezTo>
                    <a:cubicBezTo>
                      <a:pt x="8840" y="82414"/>
                      <a:pt x="16645" y="67736"/>
                      <a:pt x="21315" y="59430"/>
                    </a:cubicBezTo>
                    <a:cubicBezTo>
                      <a:pt x="23684" y="55227"/>
                      <a:pt x="24918" y="50491"/>
                      <a:pt x="24851" y="45654"/>
                    </a:cubicBezTo>
                    <a:cubicBezTo>
                      <a:pt x="24718" y="33212"/>
                      <a:pt x="24151" y="18601"/>
                      <a:pt x="22116" y="7527"/>
                    </a:cubicBezTo>
                    <a:cubicBezTo>
                      <a:pt x="21749" y="5525"/>
                      <a:pt x="21382" y="2056"/>
                      <a:pt x="19281" y="1022"/>
                    </a:cubicBezTo>
                    <a:cubicBezTo>
                      <a:pt x="17854" y="316"/>
                      <a:pt x="16600" y="0"/>
                      <a:pt x="15498" y="0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81;p80"/>
              <p:cNvSpPr/>
              <p:nvPr/>
            </p:nvSpPr>
            <p:spPr>
              <a:xfrm>
                <a:off x="1999925" y="3435400"/>
                <a:ext cx="961550" cy="2277500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91100" extrusionOk="0">
                    <a:moveTo>
                      <a:pt x="22817" y="1"/>
                    </a:moveTo>
                    <a:cubicBezTo>
                      <a:pt x="16212" y="6105"/>
                      <a:pt x="16112" y="16813"/>
                      <a:pt x="16779" y="25085"/>
                    </a:cubicBezTo>
                    <a:cubicBezTo>
                      <a:pt x="17180" y="29822"/>
                      <a:pt x="18281" y="34392"/>
                      <a:pt x="18748" y="39095"/>
                    </a:cubicBezTo>
                    <a:cubicBezTo>
                      <a:pt x="18981" y="41730"/>
                      <a:pt x="20449" y="51671"/>
                      <a:pt x="18647" y="53472"/>
                    </a:cubicBezTo>
                    <a:cubicBezTo>
                      <a:pt x="14778" y="57342"/>
                      <a:pt x="4637" y="81325"/>
                      <a:pt x="1" y="88297"/>
                    </a:cubicBezTo>
                    <a:cubicBezTo>
                      <a:pt x="2503" y="88764"/>
                      <a:pt x="3670" y="90632"/>
                      <a:pt x="6172" y="91099"/>
                    </a:cubicBezTo>
                    <a:cubicBezTo>
                      <a:pt x="8941" y="86062"/>
                      <a:pt x="31723" y="66315"/>
                      <a:pt x="34025" y="61645"/>
                    </a:cubicBezTo>
                    <a:cubicBezTo>
                      <a:pt x="35926" y="57709"/>
                      <a:pt x="36393" y="53039"/>
                      <a:pt x="36260" y="48102"/>
                    </a:cubicBezTo>
                    <a:cubicBezTo>
                      <a:pt x="36260" y="48035"/>
                      <a:pt x="38462" y="15178"/>
                      <a:pt x="33825" y="9107"/>
                    </a:cubicBezTo>
                    <a:cubicBezTo>
                      <a:pt x="29188" y="3036"/>
                      <a:pt x="22817" y="1"/>
                      <a:pt x="22817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82;p80"/>
              <p:cNvSpPr/>
              <p:nvPr/>
            </p:nvSpPr>
            <p:spPr>
              <a:xfrm>
                <a:off x="2505300" y="3181875"/>
                <a:ext cx="753900" cy="597100"/>
              </a:xfrm>
              <a:custGeom>
                <a:avLst/>
                <a:gdLst/>
                <a:ahLst/>
                <a:cxnLst/>
                <a:rect l="l" t="t" r="r" b="b"/>
                <a:pathLst>
                  <a:path w="30156" h="23884" extrusionOk="0">
                    <a:moveTo>
                      <a:pt x="8540" y="1"/>
                    </a:moveTo>
                    <a:cubicBezTo>
                      <a:pt x="7906" y="1002"/>
                      <a:pt x="5504" y="4704"/>
                      <a:pt x="4970" y="5572"/>
                    </a:cubicBezTo>
                    <a:cubicBezTo>
                      <a:pt x="2202" y="10075"/>
                      <a:pt x="34" y="13344"/>
                      <a:pt x="0" y="13411"/>
                    </a:cubicBezTo>
                    <a:lnTo>
                      <a:pt x="1401" y="15078"/>
                    </a:lnTo>
                    <a:cubicBezTo>
                      <a:pt x="1234" y="16346"/>
                      <a:pt x="1601" y="17513"/>
                      <a:pt x="2502" y="18548"/>
                    </a:cubicBezTo>
                    <a:cubicBezTo>
                      <a:pt x="3536" y="19715"/>
                      <a:pt x="5204" y="20682"/>
                      <a:pt x="7272" y="21450"/>
                    </a:cubicBezTo>
                    <a:cubicBezTo>
                      <a:pt x="12911" y="23526"/>
                      <a:pt x="20897" y="23884"/>
                      <a:pt x="25791" y="23884"/>
                    </a:cubicBezTo>
                    <a:cubicBezTo>
                      <a:pt x="28367" y="23884"/>
                      <a:pt x="30086" y="23785"/>
                      <a:pt x="30155" y="23785"/>
                    </a:cubicBezTo>
                    <a:cubicBezTo>
                      <a:pt x="29822" y="21250"/>
                      <a:pt x="29555" y="15846"/>
                      <a:pt x="29455" y="11676"/>
                    </a:cubicBezTo>
                    <a:cubicBezTo>
                      <a:pt x="29421" y="10242"/>
                      <a:pt x="29922" y="6205"/>
                      <a:pt x="29955" y="5238"/>
                    </a:cubicBezTo>
                    <a:cubicBezTo>
                      <a:pt x="21015" y="4604"/>
                      <a:pt x="16512" y="2670"/>
                      <a:pt x="8540" y="1"/>
                    </a:cubicBezTo>
                    <a:close/>
                  </a:path>
                </a:pathLst>
              </a:custGeom>
              <a:solidFill>
                <a:srgbClr val="537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83;p80"/>
              <p:cNvSpPr/>
              <p:nvPr/>
            </p:nvSpPr>
            <p:spPr>
              <a:xfrm>
                <a:off x="2714875" y="3291075"/>
                <a:ext cx="510125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20405" h="5220" extrusionOk="0">
                    <a:moveTo>
                      <a:pt x="358" y="0"/>
                    </a:moveTo>
                    <a:cubicBezTo>
                      <a:pt x="142" y="0"/>
                      <a:pt x="1" y="309"/>
                      <a:pt x="223" y="436"/>
                    </a:cubicBezTo>
                    <a:cubicBezTo>
                      <a:pt x="824" y="770"/>
                      <a:pt x="1458" y="970"/>
                      <a:pt x="2091" y="1237"/>
                    </a:cubicBezTo>
                    <a:cubicBezTo>
                      <a:pt x="2725" y="1470"/>
                      <a:pt x="3359" y="1704"/>
                      <a:pt x="3993" y="1937"/>
                    </a:cubicBezTo>
                    <a:cubicBezTo>
                      <a:pt x="5294" y="2438"/>
                      <a:pt x="6595" y="2905"/>
                      <a:pt x="7896" y="3305"/>
                    </a:cubicBezTo>
                    <a:cubicBezTo>
                      <a:pt x="10464" y="4072"/>
                      <a:pt x="13099" y="4706"/>
                      <a:pt x="15768" y="5006"/>
                    </a:cubicBezTo>
                    <a:cubicBezTo>
                      <a:pt x="16502" y="5106"/>
                      <a:pt x="17236" y="5140"/>
                      <a:pt x="17969" y="5173"/>
                    </a:cubicBezTo>
                    <a:cubicBezTo>
                      <a:pt x="18389" y="5191"/>
                      <a:pt x="18809" y="5220"/>
                      <a:pt x="19223" y="5220"/>
                    </a:cubicBezTo>
                    <a:cubicBezTo>
                      <a:pt x="19566" y="5220"/>
                      <a:pt x="19905" y="5200"/>
                      <a:pt x="20238" y="5140"/>
                    </a:cubicBezTo>
                    <a:cubicBezTo>
                      <a:pt x="20404" y="5106"/>
                      <a:pt x="20371" y="4906"/>
                      <a:pt x="20204" y="4873"/>
                    </a:cubicBezTo>
                    <a:cubicBezTo>
                      <a:pt x="19537" y="4806"/>
                      <a:pt x="18870" y="4840"/>
                      <a:pt x="18170" y="4773"/>
                    </a:cubicBezTo>
                    <a:cubicBezTo>
                      <a:pt x="17536" y="4739"/>
                      <a:pt x="16902" y="4673"/>
                      <a:pt x="16235" y="4606"/>
                    </a:cubicBezTo>
                    <a:cubicBezTo>
                      <a:pt x="14934" y="4406"/>
                      <a:pt x="13600" y="4172"/>
                      <a:pt x="12299" y="3839"/>
                    </a:cubicBezTo>
                    <a:cubicBezTo>
                      <a:pt x="9697" y="3238"/>
                      <a:pt x="7162" y="2404"/>
                      <a:pt x="4627" y="1504"/>
                    </a:cubicBezTo>
                    <a:cubicBezTo>
                      <a:pt x="3926" y="1237"/>
                      <a:pt x="3226" y="1003"/>
                      <a:pt x="2525" y="737"/>
                    </a:cubicBezTo>
                    <a:cubicBezTo>
                      <a:pt x="1825" y="470"/>
                      <a:pt x="1124" y="170"/>
                      <a:pt x="390" y="3"/>
                    </a:cubicBezTo>
                    <a:cubicBezTo>
                      <a:pt x="379" y="1"/>
                      <a:pt x="368" y="0"/>
                      <a:pt x="358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84;p80"/>
              <p:cNvSpPr/>
              <p:nvPr/>
            </p:nvSpPr>
            <p:spPr>
              <a:xfrm>
                <a:off x="3052225" y="3338200"/>
                <a:ext cx="33975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887" extrusionOk="0">
                    <a:moveTo>
                      <a:pt x="1226" y="1"/>
                    </a:moveTo>
                    <a:cubicBezTo>
                      <a:pt x="1174" y="1"/>
                      <a:pt x="1121" y="27"/>
                      <a:pt x="1106" y="86"/>
                    </a:cubicBezTo>
                    <a:cubicBezTo>
                      <a:pt x="906" y="953"/>
                      <a:pt x="573" y="1754"/>
                      <a:pt x="139" y="2488"/>
                    </a:cubicBezTo>
                    <a:cubicBezTo>
                      <a:pt x="1" y="2695"/>
                      <a:pt x="196" y="2886"/>
                      <a:pt x="375" y="2886"/>
                    </a:cubicBezTo>
                    <a:cubicBezTo>
                      <a:pt x="455" y="2886"/>
                      <a:pt x="531" y="2847"/>
                      <a:pt x="573" y="2754"/>
                    </a:cubicBezTo>
                    <a:cubicBezTo>
                      <a:pt x="973" y="1920"/>
                      <a:pt x="1206" y="1053"/>
                      <a:pt x="1340" y="119"/>
                    </a:cubicBezTo>
                    <a:cubicBezTo>
                      <a:pt x="1359" y="44"/>
                      <a:pt x="1293" y="1"/>
                      <a:pt x="1226" y="1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85;p80"/>
              <p:cNvSpPr/>
              <p:nvPr/>
            </p:nvSpPr>
            <p:spPr>
              <a:xfrm>
                <a:off x="2898775" y="3599000"/>
                <a:ext cx="100225" cy="127880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51152" extrusionOk="0">
                    <a:moveTo>
                      <a:pt x="3926" y="1"/>
                    </a:moveTo>
                    <a:cubicBezTo>
                      <a:pt x="3899" y="1"/>
                      <a:pt x="3875" y="19"/>
                      <a:pt x="3875" y="61"/>
                    </a:cubicBezTo>
                    <a:cubicBezTo>
                      <a:pt x="3308" y="1929"/>
                      <a:pt x="2741" y="3764"/>
                      <a:pt x="2007" y="5599"/>
                    </a:cubicBezTo>
                    <a:cubicBezTo>
                      <a:pt x="1941" y="5832"/>
                      <a:pt x="1774" y="6099"/>
                      <a:pt x="1740" y="6366"/>
                    </a:cubicBezTo>
                    <a:cubicBezTo>
                      <a:pt x="1740" y="6433"/>
                      <a:pt x="1740" y="6499"/>
                      <a:pt x="1774" y="6599"/>
                    </a:cubicBezTo>
                    <a:cubicBezTo>
                      <a:pt x="1807" y="7433"/>
                      <a:pt x="1840" y="8301"/>
                      <a:pt x="1874" y="9134"/>
                    </a:cubicBezTo>
                    <a:cubicBezTo>
                      <a:pt x="1941" y="10669"/>
                      <a:pt x="2041" y="12203"/>
                      <a:pt x="2107" y="13738"/>
                    </a:cubicBezTo>
                    <a:cubicBezTo>
                      <a:pt x="2207" y="15672"/>
                      <a:pt x="2274" y="17641"/>
                      <a:pt x="2374" y="19575"/>
                    </a:cubicBezTo>
                    <a:cubicBezTo>
                      <a:pt x="2474" y="21677"/>
                      <a:pt x="2541" y="23812"/>
                      <a:pt x="2641" y="25913"/>
                    </a:cubicBezTo>
                    <a:cubicBezTo>
                      <a:pt x="2708" y="27915"/>
                      <a:pt x="2808" y="29916"/>
                      <a:pt x="2875" y="31951"/>
                    </a:cubicBezTo>
                    <a:cubicBezTo>
                      <a:pt x="2908" y="33585"/>
                      <a:pt x="2975" y="35220"/>
                      <a:pt x="3008" y="36854"/>
                    </a:cubicBezTo>
                    <a:cubicBezTo>
                      <a:pt x="3041" y="37888"/>
                      <a:pt x="3041" y="38922"/>
                      <a:pt x="3008" y="39957"/>
                    </a:cubicBezTo>
                    <a:cubicBezTo>
                      <a:pt x="2975" y="40524"/>
                      <a:pt x="2875" y="41091"/>
                      <a:pt x="2774" y="41624"/>
                    </a:cubicBezTo>
                    <a:cubicBezTo>
                      <a:pt x="2541" y="42759"/>
                      <a:pt x="2207" y="43893"/>
                      <a:pt x="1907" y="44993"/>
                    </a:cubicBezTo>
                    <a:cubicBezTo>
                      <a:pt x="1373" y="46895"/>
                      <a:pt x="740" y="48763"/>
                      <a:pt x="139" y="50631"/>
                    </a:cubicBezTo>
                    <a:cubicBezTo>
                      <a:pt x="106" y="50731"/>
                      <a:pt x="73" y="50864"/>
                      <a:pt x="39" y="50964"/>
                    </a:cubicBezTo>
                    <a:cubicBezTo>
                      <a:pt x="0" y="51081"/>
                      <a:pt x="97" y="51152"/>
                      <a:pt x="197" y="51152"/>
                    </a:cubicBezTo>
                    <a:cubicBezTo>
                      <a:pt x="270" y="51152"/>
                      <a:pt x="345" y="51115"/>
                      <a:pt x="373" y="51031"/>
                    </a:cubicBezTo>
                    <a:cubicBezTo>
                      <a:pt x="373" y="50998"/>
                      <a:pt x="373" y="51031"/>
                      <a:pt x="406" y="50964"/>
                    </a:cubicBezTo>
                    <a:cubicBezTo>
                      <a:pt x="406" y="50864"/>
                      <a:pt x="439" y="50798"/>
                      <a:pt x="473" y="50698"/>
                    </a:cubicBezTo>
                    <a:cubicBezTo>
                      <a:pt x="606" y="50397"/>
                      <a:pt x="706" y="50097"/>
                      <a:pt x="806" y="49797"/>
                    </a:cubicBezTo>
                    <a:cubicBezTo>
                      <a:pt x="1140" y="48830"/>
                      <a:pt x="1440" y="47829"/>
                      <a:pt x="1740" y="46828"/>
                    </a:cubicBezTo>
                    <a:cubicBezTo>
                      <a:pt x="2107" y="45661"/>
                      <a:pt x="2441" y="44493"/>
                      <a:pt x="2741" y="43292"/>
                    </a:cubicBezTo>
                    <a:cubicBezTo>
                      <a:pt x="3008" y="42325"/>
                      <a:pt x="3241" y="41358"/>
                      <a:pt x="3342" y="40357"/>
                    </a:cubicBezTo>
                    <a:cubicBezTo>
                      <a:pt x="3442" y="39556"/>
                      <a:pt x="3375" y="38722"/>
                      <a:pt x="3375" y="37888"/>
                    </a:cubicBezTo>
                    <a:cubicBezTo>
                      <a:pt x="3375" y="36387"/>
                      <a:pt x="3308" y="34853"/>
                      <a:pt x="3275" y="33352"/>
                    </a:cubicBezTo>
                    <a:cubicBezTo>
                      <a:pt x="3208" y="31417"/>
                      <a:pt x="3108" y="29482"/>
                      <a:pt x="3041" y="27514"/>
                    </a:cubicBezTo>
                    <a:cubicBezTo>
                      <a:pt x="2941" y="25413"/>
                      <a:pt x="2841" y="23311"/>
                      <a:pt x="2741" y="21210"/>
                    </a:cubicBezTo>
                    <a:cubicBezTo>
                      <a:pt x="2641" y="19175"/>
                      <a:pt x="2541" y="17174"/>
                      <a:pt x="2441" y="15172"/>
                    </a:cubicBezTo>
                    <a:cubicBezTo>
                      <a:pt x="2374" y="13504"/>
                      <a:pt x="2274" y="11836"/>
                      <a:pt x="2174" y="10169"/>
                    </a:cubicBezTo>
                    <a:cubicBezTo>
                      <a:pt x="2141" y="9134"/>
                      <a:pt x="2074" y="8067"/>
                      <a:pt x="2007" y="7033"/>
                    </a:cubicBezTo>
                    <a:cubicBezTo>
                      <a:pt x="2007" y="6799"/>
                      <a:pt x="1974" y="6566"/>
                      <a:pt x="1974" y="6366"/>
                    </a:cubicBezTo>
                    <a:cubicBezTo>
                      <a:pt x="2007" y="6099"/>
                      <a:pt x="2174" y="5799"/>
                      <a:pt x="2274" y="5565"/>
                    </a:cubicBezTo>
                    <a:cubicBezTo>
                      <a:pt x="2608" y="4665"/>
                      <a:pt x="2941" y="3731"/>
                      <a:pt x="3241" y="2830"/>
                    </a:cubicBezTo>
                    <a:cubicBezTo>
                      <a:pt x="3508" y="1929"/>
                      <a:pt x="3775" y="1029"/>
                      <a:pt x="4009" y="95"/>
                    </a:cubicBezTo>
                    <a:cubicBezTo>
                      <a:pt x="4009" y="36"/>
                      <a:pt x="3964" y="1"/>
                      <a:pt x="3926" y="1"/>
                    </a:cubicBezTo>
                    <a:close/>
                  </a:path>
                </a:pathLst>
              </a:custGeom>
              <a:solidFill>
                <a:srgbClr val="1F2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86;p80"/>
              <p:cNvSpPr/>
              <p:nvPr/>
            </p:nvSpPr>
            <p:spPr>
              <a:xfrm>
                <a:off x="2549225" y="3317625"/>
                <a:ext cx="235950" cy="239700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9588" extrusionOk="0">
                    <a:moveTo>
                      <a:pt x="9327" y="0"/>
                    </a:moveTo>
                    <a:cubicBezTo>
                      <a:pt x="9287" y="0"/>
                      <a:pt x="9244" y="22"/>
                      <a:pt x="9218" y="75"/>
                    </a:cubicBezTo>
                    <a:cubicBezTo>
                      <a:pt x="8150" y="3277"/>
                      <a:pt x="5949" y="6146"/>
                      <a:pt x="2980" y="7814"/>
                    </a:cubicBezTo>
                    <a:cubicBezTo>
                      <a:pt x="2546" y="8081"/>
                      <a:pt x="2113" y="8281"/>
                      <a:pt x="1679" y="8481"/>
                    </a:cubicBezTo>
                    <a:cubicBezTo>
                      <a:pt x="1245" y="8681"/>
                      <a:pt x="778" y="8814"/>
                      <a:pt x="345" y="9015"/>
                    </a:cubicBezTo>
                    <a:cubicBezTo>
                      <a:pt x="1" y="9140"/>
                      <a:pt x="185" y="9588"/>
                      <a:pt x="484" y="9588"/>
                    </a:cubicBezTo>
                    <a:cubicBezTo>
                      <a:pt x="504" y="9588"/>
                      <a:pt x="524" y="9586"/>
                      <a:pt x="545" y="9582"/>
                    </a:cubicBezTo>
                    <a:cubicBezTo>
                      <a:pt x="1412" y="9415"/>
                      <a:pt x="2279" y="8981"/>
                      <a:pt x="3013" y="8548"/>
                    </a:cubicBezTo>
                    <a:cubicBezTo>
                      <a:pt x="3781" y="8114"/>
                      <a:pt x="4514" y="7614"/>
                      <a:pt x="5182" y="7047"/>
                    </a:cubicBezTo>
                    <a:cubicBezTo>
                      <a:pt x="6516" y="5879"/>
                      <a:pt x="7650" y="4478"/>
                      <a:pt x="8451" y="2910"/>
                    </a:cubicBezTo>
                    <a:cubicBezTo>
                      <a:pt x="8884" y="2010"/>
                      <a:pt x="9218" y="1076"/>
                      <a:pt x="9418" y="108"/>
                    </a:cubicBezTo>
                    <a:cubicBezTo>
                      <a:pt x="9438" y="48"/>
                      <a:pt x="9386" y="0"/>
                      <a:pt x="9327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87;p80"/>
              <p:cNvSpPr/>
              <p:nvPr/>
            </p:nvSpPr>
            <p:spPr>
              <a:xfrm>
                <a:off x="2499450" y="3542825"/>
                <a:ext cx="54750" cy="41570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6628" extrusionOk="0">
                    <a:moveTo>
                      <a:pt x="2058" y="1"/>
                    </a:moveTo>
                    <a:cubicBezTo>
                      <a:pt x="2019" y="1"/>
                      <a:pt x="1982" y="22"/>
                      <a:pt x="1969" y="73"/>
                    </a:cubicBezTo>
                    <a:cubicBezTo>
                      <a:pt x="601" y="4210"/>
                      <a:pt x="1" y="8546"/>
                      <a:pt x="201" y="12883"/>
                    </a:cubicBezTo>
                    <a:cubicBezTo>
                      <a:pt x="268" y="14083"/>
                      <a:pt x="401" y="15318"/>
                      <a:pt x="601" y="16518"/>
                    </a:cubicBezTo>
                    <a:cubicBezTo>
                      <a:pt x="614" y="16595"/>
                      <a:pt x="666" y="16628"/>
                      <a:pt x="723" y="16628"/>
                    </a:cubicBezTo>
                    <a:cubicBezTo>
                      <a:pt x="815" y="16628"/>
                      <a:pt x="922" y="16542"/>
                      <a:pt x="901" y="16418"/>
                    </a:cubicBezTo>
                    <a:cubicBezTo>
                      <a:pt x="635" y="14284"/>
                      <a:pt x="468" y="12149"/>
                      <a:pt x="534" y="10014"/>
                    </a:cubicBezTo>
                    <a:cubicBezTo>
                      <a:pt x="601" y="7879"/>
                      <a:pt x="835" y="5744"/>
                      <a:pt x="1268" y="3643"/>
                    </a:cubicBezTo>
                    <a:cubicBezTo>
                      <a:pt x="1502" y="2442"/>
                      <a:pt x="1802" y="1274"/>
                      <a:pt x="2169" y="140"/>
                    </a:cubicBezTo>
                    <a:cubicBezTo>
                      <a:pt x="2190" y="58"/>
                      <a:pt x="2121" y="1"/>
                      <a:pt x="2058" y="1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88;p80"/>
              <p:cNvSpPr/>
              <p:nvPr/>
            </p:nvSpPr>
            <p:spPr>
              <a:xfrm>
                <a:off x="2524475" y="4016850"/>
                <a:ext cx="670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502" extrusionOk="0">
                    <a:moveTo>
                      <a:pt x="134" y="1"/>
                    </a:moveTo>
                    <a:cubicBezTo>
                      <a:pt x="67" y="1"/>
                      <a:pt x="0" y="43"/>
                      <a:pt x="0" y="126"/>
                    </a:cubicBezTo>
                    <a:cubicBezTo>
                      <a:pt x="34" y="560"/>
                      <a:pt x="0" y="993"/>
                      <a:pt x="34" y="1427"/>
                    </a:cubicBezTo>
                    <a:cubicBezTo>
                      <a:pt x="50" y="1477"/>
                      <a:pt x="92" y="1502"/>
                      <a:pt x="134" y="1502"/>
                    </a:cubicBezTo>
                    <a:cubicBezTo>
                      <a:pt x="176" y="1502"/>
                      <a:pt x="217" y="1477"/>
                      <a:pt x="234" y="1427"/>
                    </a:cubicBezTo>
                    <a:cubicBezTo>
                      <a:pt x="267" y="993"/>
                      <a:pt x="267" y="560"/>
                      <a:pt x="267" y="126"/>
                    </a:cubicBezTo>
                    <a:cubicBezTo>
                      <a:pt x="267" y="43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89;p80"/>
              <p:cNvSpPr/>
              <p:nvPr/>
            </p:nvSpPr>
            <p:spPr>
              <a:xfrm>
                <a:off x="2531475" y="4126825"/>
                <a:ext cx="1305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1532" extrusionOk="0">
                    <a:moveTo>
                      <a:pt x="132" y="0"/>
                    </a:moveTo>
                    <a:cubicBezTo>
                      <a:pt x="64" y="0"/>
                      <a:pt x="1" y="64"/>
                      <a:pt x="21" y="163"/>
                    </a:cubicBezTo>
                    <a:cubicBezTo>
                      <a:pt x="54" y="364"/>
                      <a:pt x="87" y="597"/>
                      <a:pt x="121" y="797"/>
                    </a:cubicBezTo>
                    <a:cubicBezTo>
                      <a:pt x="154" y="1031"/>
                      <a:pt x="221" y="1231"/>
                      <a:pt x="288" y="1431"/>
                    </a:cubicBezTo>
                    <a:cubicBezTo>
                      <a:pt x="321" y="1498"/>
                      <a:pt x="354" y="1531"/>
                      <a:pt x="421" y="1531"/>
                    </a:cubicBezTo>
                    <a:cubicBezTo>
                      <a:pt x="488" y="1531"/>
                      <a:pt x="521" y="1464"/>
                      <a:pt x="521" y="1431"/>
                    </a:cubicBezTo>
                    <a:cubicBezTo>
                      <a:pt x="521" y="1298"/>
                      <a:pt x="521" y="1198"/>
                      <a:pt x="488" y="1097"/>
                    </a:cubicBezTo>
                    <a:cubicBezTo>
                      <a:pt x="454" y="964"/>
                      <a:pt x="454" y="864"/>
                      <a:pt x="421" y="764"/>
                    </a:cubicBezTo>
                    <a:cubicBezTo>
                      <a:pt x="354" y="530"/>
                      <a:pt x="321" y="297"/>
                      <a:pt x="254" y="97"/>
                    </a:cubicBezTo>
                    <a:cubicBezTo>
                      <a:pt x="227" y="29"/>
                      <a:pt x="179" y="0"/>
                      <a:pt x="132" y="0"/>
                    </a:cubicBezTo>
                    <a:close/>
                  </a:path>
                </a:pathLst>
              </a:custGeom>
              <a:solidFill>
                <a:srgbClr val="223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90;p80"/>
              <p:cNvSpPr/>
              <p:nvPr/>
            </p:nvSpPr>
            <p:spPr>
              <a:xfrm>
                <a:off x="2514475" y="2404875"/>
                <a:ext cx="990725" cy="1322425"/>
              </a:xfrm>
              <a:custGeom>
                <a:avLst/>
                <a:gdLst/>
                <a:ahLst/>
                <a:cxnLst/>
                <a:rect l="l" t="t" r="r" b="b"/>
                <a:pathLst>
                  <a:path w="39629" h="52897" extrusionOk="0">
                    <a:moveTo>
                      <a:pt x="11474" y="1"/>
                    </a:moveTo>
                    <a:cubicBezTo>
                      <a:pt x="7415" y="1"/>
                      <a:pt x="7066" y="6793"/>
                      <a:pt x="6905" y="8598"/>
                    </a:cubicBezTo>
                    <a:cubicBezTo>
                      <a:pt x="6772" y="10433"/>
                      <a:pt x="10708" y="25344"/>
                      <a:pt x="10708" y="25344"/>
                    </a:cubicBezTo>
                    <a:cubicBezTo>
                      <a:pt x="9774" y="29547"/>
                      <a:pt x="2235" y="41222"/>
                      <a:pt x="2235" y="41222"/>
                    </a:cubicBezTo>
                    <a:cubicBezTo>
                      <a:pt x="0" y="49794"/>
                      <a:pt x="27553" y="52897"/>
                      <a:pt x="27553" y="52897"/>
                    </a:cubicBezTo>
                    <a:cubicBezTo>
                      <a:pt x="27520" y="42723"/>
                      <a:pt x="31222" y="28546"/>
                      <a:pt x="31222" y="28546"/>
                    </a:cubicBezTo>
                    <a:cubicBezTo>
                      <a:pt x="39628" y="21708"/>
                      <a:pt x="35325" y="16637"/>
                      <a:pt x="35325" y="16637"/>
                    </a:cubicBezTo>
                    <a:cubicBezTo>
                      <a:pt x="34458" y="13735"/>
                      <a:pt x="30355" y="9099"/>
                      <a:pt x="30355" y="9099"/>
                    </a:cubicBezTo>
                    <a:lnTo>
                      <a:pt x="26986" y="2360"/>
                    </a:lnTo>
                    <a:lnTo>
                      <a:pt x="11909" y="25"/>
                    </a:lnTo>
                    <a:cubicBezTo>
                      <a:pt x="11759" y="9"/>
                      <a:pt x="11615" y="1"/>
                      <a:pt x="11474" y="1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91;p80"/>
              <p:cNvSpPr/>
              <p:nvPr/>
            </p:nvSpPr>
            <p:spPr>
              <a:xfrm>
                <a:off x="2561175" y="2402425"/>
                <a:ext cx="870650" cy="1324875"/>
              </a:xfrm>
              <a:custGeom>
                <a:avLst/>
                <a:gdLst/>
                <a:ahLst/>
                <a:cxnLst/>
                <a:rect l="l" t="t" r="r" b="b"/>
                <a:pathLst>
                  <a:path w="34826" h="52995" extrusionOk="0">
                    <a:moveTo>
                      <a:pt x="9617" y="1"/>
                    </a:moveTo>
                    <a:cubicBezTo>
                      <a:pt x="8828" y="1"/>
                      <a:pt x="8135" y="246"/>
                      <a:pt x="7539" y="757"/>
                    </a:cubicBezTo>
                    <a:cubicBezTo>
                      <a:pt x="5437" y="2492"/>
                      <a:pt x="5104" y="6795"/>
                      <a:pt x="5004" y="8396"/>
                    </a:cubicBezTo>
                    <a:lnTo>
                      <a:pt x="4970" y="8663"/>
                    </a:lnTo>
                    <a:cubicBezTo>
                      <a:pt x="4804" y="10497"/>
                      <a:pt x="8506" y="24574"/>
                      <a:pt x="8740" y="25442"/>
                    </a:cubicBezTo>
                    <a:cubicBezTo>
                      <a:pt x="7806" y="29578"/>
                      <a:pt x="367" y="41153"/>
                      <a:pt x="300" y="41286"/>
                    </a:cubicBezTo>
                    <a:lnTo>
                      <a:pt x="267" y="41286"/>
                    </a:lnTo>
                    <a:lnTo>
                      <a:pt x="267" y="41320"/>
                    </a:lnTo>
                    <a:cubicBezTo>
                      <a:pt x="0" y="42420"/>
                      <a:pt x="200" y="43521"/>
                      <a:pt x="901" y="44555"/>
                    </a:cubicBezTo>
                    <a:cubicBezTo>
                      <a:pt x="1701" y="45756"/>
                      <a:pt x="3136" y="46823"/>
                      <a:pt x="4937" y="47791"/>
                    </a:cubicBezTo>
                    <a:cubicBezTo>
                      <a:pt x="12509" y="51827"/>
                      <a:pt x="25518" y="52995"/>
                      <a:pt x="25685" y="52995"/>
                    </a:cubicBezTo>
                    <a:cubicBezTo>
                      <a:pt x="25652" y="43188"/>
                      <a:pt x="29288" y="29478"/>
                      <a:pt x="29421" y="28711"/>
                    </a:cubicBezTo>
                    <a:cubicBezTo>
                      <a:pt x="32623" y="26109"/>
                      <a:pt x="34358" y="23440"/>
                      <a:pt x="34625" y="20838"/>
                    </a:cubicBezTo>
                    <a:cubicBezTo>
                      <a:pt x="34825" y="18403"/>
                      <a:pt x="33658" y="16869"/>
                      <a:pt x="33524" y="16702"/>
                    </a:cubicBezTo>
                    <a:cubicBezTo>
                      <a:pt x="32890" y="14500"/>
                      <a:pt x="30389" y="7762"/>
                      <a:pt x="28554" y="4727"/>
                    </a:cubicBezTo>
                    <a:cubicBezTo>
                      <a:pt x="28020" y="3826"/>
                      <a:pt x="28087" y="2825"/>
                      <a:pt x="27053" y="2659"/>
                    </a:cubicBezTo>
                    <a:lnTo>
                      <a:pt x="10041" y="23"/>
                    </a:lnTo>
                    <a:cubicBezTo>
                      <a:pt x="9897" y="8"/>
                      <a:pt x="9756" y="1"/>
                      <a:pt x="9617" y="1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92;p80"/>
              <p:cNvSpPr/>
              <p:nvPr/>
            </p:nvSpPr>
            <p:spPr>
              <a:xfrm>
                <a:off x="3156600" y="2453875"/>
                <a:ext cx="275225" cy="201507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80603" extrusionOk="0">
                    <a:moveTo>
                      <a:pt x="0" y="0"/>
                    </a:moveTo>
                    <a:lnTo>
                      <a:pt x="400" y="3803"/>
                    </a:lnTo>
                    <a:lnTo>
                      <a:pt x="1201" y="11575"/>
                    </a:lnTo>
                    <a:cubicBezTo>
                      <a:pt x="1635" y="16445"/>
                      <a:pt x="1801" y="21349"/>
                      <a:pt x="1735" y="26252"/>
                    </a:cubicBezTo>
                    <a:lnTo>
                      <a:pt x="934" y="80524"/>
                    </a:lnTo>
                    <a:cubicBezTo>
                      <a:pt x="2209" y="80580"/>
                      <a:pt x="3300" y="80602"/>
                      <a:pt x="4231" y="80602"/>
                    </a:cubicBezTo>
                    <a:cubicBezTo>
                      <a:pt x="8373" y="80602"/>
                      <a:pt x="9374" y="80157"/>
                      <a:pt x="9374" y="80157"/>
                    </a:cubicBezTo>
                    <a:cubicBezTo>
                      <a:pt x="9307" y="70350"/>
                      <a:pt x="5471" y="27420"/>
                      <a:pt x="5604" y="26653"/>
                    </a:cubicBezTo>
                    <a:cubicBezTo>
                      <a:pt x="8806" y="24051"/>
                      <a:pt x="10541" y="21382"/>
                      <a:pt x="10808" y="18780"/>
                    </a:cubicBezTo>
                    <a:cubicBezTo>
                      <a:pt x="11008" y="16345"/>
                      <a:pt x="9841" y="14811"/>
                      <a:pt x="9707" y="14644"/>
                    </a:cubicBezTo>
                    <a:cubicBezTo>
                      <a:pt x="9073" y="12442"/>
                      <a:pt x="6605" y="5704"/>
                      <a:pt x="4737" y="2669"/>
                    </a:cubicBezTo>
                    <a:cubicBezTo>
                      <a:pt x="4203" y="1768"/>
                      <a:pt x="4270" y="767"/>
                      <a:pt x="3236" y="601"/>
                    </a:cubicBezTo>
                    <a:lnTo>
                      <a:pt x="2635" y="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93;p80"/>
              <p:cNvSpPr/>
              <p:nvPr/>
            </p:nvSpPr>
            <p:spPr>
              <a:xfrm>
                <a:off x="2288475" y="2402425"/>
                <a:ext cx="751400" cy="2055400"/>
              </a:xfrm>
              <a:custGeom>
                <a:avLst/>
                <a:gdLst/>
                <a:ahLst/>
                <a:cxnLst/>
                <a:rect l="l" t="t" r="r" b="b"/>
                <a:pathLst>
                  <a:path w="30056" h="82216" extrusionOk="0">
                    <a:moveTo>
                      <a:pt x="20525" y="1"/>
                    </a:moveTo>
                    <a:cubicBezTo>
                      <a:pt x="19735" y="1"/>
                      <a:pt x="19038" y="246"/>
                      <a:pt x="18414" y="757"/>
                    </a:cubicBezTo>
                    <a:cubicBezTo>
                      <a:pt x="16345" y="2492"/>
                      <a:pt x="16012" y="6795"/>
                      <a:pt x="15878" y="8396"/>
                    </a:cubicBezTo>
                    <a:lnTo>
                      <a:pt x="15878" y="8663"/>
                    </a:lnTo>
                    <a:cubicBezTo>
                      <a:pt x="15712" y="10497"/>
                      <a:pt x="19414" y="24574"/>
                      <a:pt x="19648" y="25442"/>
                    </a:cubicBezTo>
                    <a:cubicBezTo>
                      <a:pt x="18414" y="30912"/>
                      <a:pt x="9040" y="40285"/>
                      <a:pt x="6705" y="45222"/>
                    </a:cubicBezTo>
                    <a:cubicBezTo>
                      <a:pt x="3303" y="52394"/>
                      <a:pt x="4270" y="54362"/>
                      <a:pt x="2302" y="62068"/>
                    </a:cubicBezTo>
                    <a:cubicBezTo>
                      <a:pt x="1668" y="64536"/>
                      <a:pt x="0" y="77345"/>
                      <a:pt x="1568" y="79680"/>
                    </a:cubicBezTo>
                    <a:cubicBezTo>
                      <a:pt x="2069" y="80414"/>
                      <a:pt x="12276" y="81715"/>
                      <a:pt x="24485" y="82215"/>
                    </a:cubicBezTo>
                    <a:lnTo>
                      <a:pt x="29755" y="5761"/>
                    </a:lnTo>
                    <a:lnTo>
                      <a:pt x="30055" y="1424"/>
                    </a:lnTo>
                    <a:lnTo>
                      <a:pt x="25785" y="791"/>
                    </a:lnTo>
                    <a:lnTo>
                      <a:pt x="20949" y="23"/>
                    </a:lnTo>
                    <a:cubicBezTo>
                      <a:pt x="20805" y="8"/>
                      <a:pt x="20664" y="1"/>
                      <a:pt x="20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4;p80"/>
              <p:cNvSpPr/>
              <p:nvPr/>
            </p:nvSpPr>
            <p:spPr>
              <a:xfrm>
                <a:off x="2536150" y="2589800"/>
                <a:ext cx="321925" cy="828950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33158" extrusionOk="0">
                    <a:moveTo>
                      <a:pt x="6071" y="0"/>
                    </a:moveTo>
                    <a:cubicBezTo>
                      <a:pt x="6038" y="367"/>
                      <a:pt x="6005" y="667"/>
                      <a:pt x="6005" y="901"/>
                    </a:cubicBezTo>
                    <a:lnTo>
                      <a:pt x="5971" y="1168"/>
                    </a:lnTo>
                    <a:cubicBezTo>
                      <a:pt x="5805" y="3002"/>
                      <a:pt x="9507" y="17079"/>
                      <a:pt x="9741" y="17947"/>
                    </a:cubicBezTo>
                    <a:cubicBezTo>
                      <a:pt x="8807" y="22083"/>
                      <a:pt x="67" y="32757"/>
                      <a:pt x="0" y="32857"/>
                    </a:cubicBezTo>
                    <a:lnTo>
                      <a:pt x="101" y="33157"/>
                    </a:lnTo>
                    <a:cubicBezTo>
                      <a:pt x="2636" y="30722"/>
                      <a:pt x="5671" y="28854"/>
                      <a:pt x="8340" y="26553"/>
                    </a:cubicBezTo>
                    <a:cubicBezTo>
                      <a:pt x="10041" y="25118"/>
                      <a:pt x="12042" y="23517"/>
                      <a:pt x="12443" y="21182"/>
                    </a:cubicBezTo>
                    <a:cubicBezTo>
                      <a:pt x="12876" y="18614"/>
                      <a:pt x="12042" y="15445"/>
                      <a:pt x="11208" y="13010"/>
                    </a:cubicBezTo>
                    <a:cubicBezTo>
                      <a:pt x="9707" y="8573"/>
                      <a:pt x="7873" y="4303"/>
                      <a:pt x="6071" y="0"/>
                    </a:cubicBezTo>
                    <a:close/>
                  </a:path>
                </a:pathLst>
              </a:custGeom>
              <a:solidFill>
                <a:srgbClr val="EDF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695;p80"/>
              <p:cNvSpPr/>
              <p:nvPr/>
            </p:nvSpPr>
            <p:spPr>
              <a:xfrm>
                <a:off x="2412725" y="2407825"/>
                <a:ext cx="527075" cy="843450"/>
              </a:xfrm>
              <a:custGeom>
                <a:avLst/>
                <a:gdLst/>
                <a:ahLst/>
                <a:cxnLst/>
                <a:rect l="l" t="t" r="r" b="b"/>
                <a:pathLst>
                  <a:path w="21083" h="33738" extrusionOk="0">
                    <a:moveTo>
                      <a:pt x="15612" y="1"/>
                    </a:moveTo>
                    <a:cubicBezTo>
                      <a:pt x="13685" y="1"/>
                      <a:pt x="11046" y="883"/>
                      <a:pt x="9541" y="5144"/>
                    </a:cubicBezTo>
                    <a:cubicBezTo>
                      <a:pt x="9541" y="5144"/>
                      <a:pt x="2236" y="24225"/>
                      <a:pt x="334" y="28661"/>
                    </a:cubicBezTo>
                    <a:cubicBezTo>
                      <a:pt x="334" y="28661"/>
                      <a:pt x="1" y="33031"/>
                      <a:pt x="3236" y="33498"/>
                    </a:cubicBezTo>
                    <a:cubicBezTo>
                      <a:pt x="3236" y="33498"/>
                      <a:pt x="3591" y="33737"/>
                      <a:pt x="4185" y="33737"/>
                    </a:cubicBezTo>
                    <a:cubicBezTo>
                      <a:pt x="5190" y="33737"/>
                      <a:pt x="6883" y="33052"/>
                      <a:pt x="8707" y="29362"/>
                    </a:cubicBezTo>
                    <a:lnTo>
                      <a:pt x="20048" y="8047"/>
                    </a:lnTo>
                    <a:cubicBezTo>
                      <a:pt x="20048" y="8047"/>
                      <a:pt x="21082" y="841"/>
                      <a:pt x="17980" y="441"/>
                    </a:cubicBezTo>
                    <a:cubicBezTo>
                      <a:pt x="17980" y="441"/>
                      <a:pt x="16974" y="1"/>
                      <a:pt x="15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696;p80"/>
              <p:cNvSpPr/>
              <p:nvPr/>
            </p:nvSpPr>
            <p:spPr>
              <a:xfrm>
                <a:off x="2037450" y="3067875"/>
                <a:ext cx="597900" cy="751150"/>
              </a:xfrm>
              <a:custGeom>
                <a:avLst/>
                <a:gdLst/>
                <a:ahLst/>
                <a:cxnLst/>
                <a:rect l="l" t="t" r="r" b="b"/>
                <a:pathLst>
                  <a:path w="23916" h="30046" extrusionOk="0">
                    <a:moveTo>
                      <a:pt x="17909" y="0"/>
                    </a:moveTo>
                    <a:cubicBezTo>
                      <a:pt x="16922" y="0"/>
                      <a:pt x="16179" y="124"/>
                      <a:pt x="16179" y="124"/>
                    </a:cubicBezTo>
                    <a:cubicBezTo>
                      <a:pt x="12110" y="7763"/>
                      <a:pt x="1" y="26277"/>
                      <a:pt x="1" y="26277"/>
                    </a:cubicBezTo>
                    <a:lnTo>
                      <a:pt x="668" y="30046"/>
                    </a:lnTo>
                    <a:lnTo>
                      <a:pt x="22417" y="5328"/>
                    </a:lnTo>
                    <a:cubicBezTo>
                      <a:pt x="23916" y="691"/>
                      <a:pt x="20235" y="0"/>
                      <a:pt x="17909" y="0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697;p80"/>
              <p:cNvSpPr/>
              <p:nvPr/>
            </p:nvSpPr>
            <p:spPr>
              <a:xfrm>
                <a:off x="2075825" y="3056525"/>
                <a:ext cx="572050" cy="632425"/>
              </a:xfrm>
              <a:custGeom>
                <a:avLst/>
                <a:gdLst/>
                <a:ahLst/>
                <a:cxnLst/>
                <a:rect l="l" t="t" r="r" b="b"/>
                <a:pathLst>
                  <a:path w="22882" h="25297" extrusionOk="0">
                    <a:moveTo>
                      <a:pt x="18210" y="1"/>
                    </a:moveTo>
                    <a:cubicBezTo>
                      <a:pt x="16439" y="1"/>
                      <a:pt x="14644" y="578"/>
                      <a:pt x="14644" y="578"/>
                    </a:cubicBezTo>
                    <a:cubicBezTo>
                      <a:pt x="12109" y="5349"/>
                      <a:pt x="3903" y="14255"/>
                      <a:pt x="0" y="20326"/>
                    </a:cubicBezTo>
                    <a:cubicBezTo>
                      <a:pt x="1001" y="21293"/>
                      <a:pt x="5604" y="24329"/>
                      <a:pt x="6605" y="25296"/>
                    </a:cubicBezTo>
                    <a:lnTo>
                      <a:pt x="20882" y="5782"/>
                    </a:lnTo>
                    <a:cubicBezTo>
                      <a:pt x="22881" y="1022"/>
                      <a:pt x="20566" y="1"/>
                      <a:pt x="18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698;p80"/>
              <p:cNvSpPr/>
              <p:nvPr/>
            </p:nvSpPr>
            <p:spPr>
              <a:xfrm>
                <a:off x="1778100" y="3713100"/>
                <a:ext cx="307750" cy="272050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10882" extrusionOk="0">
                    <a:moveTo>
                      <a:pt x="10675" y="1"/>
                    </a:moveTo>
                    <a:lnTo>
                      <a:pt x="4004" y="3436"/>
                    </a:lnTo>
                    <a:lnTo>
                      <a:pt x="1735" y="5071"/>
                    </a:lnTo>
                    <a:cubicBezTo>
                      <a:pt x="1735" y="5071"/>
                      <a:pt x="134" y="5738"/>
                      <a:pt x="1" y="7473"/>
                    </a:cubicBezTo>
                    <a:cubicBezTo>
                      <a:pt x="1" y="7473"/>
                      <a:pt x="548" y="8895"/>
                      <a:pt x="927" y="8895"/>
                    </a:cubicBezTo>
                    <a:cubicBezTo>
                      <a:pt x="1061" y="8895"/>
                      <a:pt x="1174" y="8718"/>
                      <a:pt x="1235" y="8240"/>
                    </a:cubicBezTo>
                    <a:lnTo>
                      <a:pt x="1802" y="6539"/>
                    </a:lnTo>
                    <a:lnTo>
                      <a:pt x="5805" y="6305"/>
                    </a:lnTo>
                    <a:cubicBezTo>
                      <a:pt x="5861" y="6302"/>
                      <a:pt x="5917" y="6301"/>
                      <a:pt x="5972" y="6301"/>
                    </a:cubicBezTo>
                    <a:cubicBezTo>
                      <a:pt x="6578" y="6301"/>
                      <a:pt x="7153" y="6466"/>
                      <a:pt x="7673" y="6772"/>
                    </a:cubicBezTo>
                    <a:cubicBezTo>
                      <a:pt x="7906" y="6939"/>
                      <a:pt x="8140" y="7172"/>
                      <a:pt x="8273" y="7439"/>
                    </a:cubicBezTo>
                    <a:cubicBezTo>
                      <a:pt x="8607" y="8240"/>
                      <a:pt x="7039" y="9641"/>
                      <a:pt x="7039" y="9641"/>
                    </a:cubicBezTo>
                    <a:cubicBezTo>
                      <a:pt x="7039" y="9641"/>
                      <a:pt x="7295" y="10881"/>
                      <a:pt x="7747" y="10881"/>
                    </a:cubicBezTo>
                    <a:cubicBezTo>
                      <a:pt x="7883" y="10881"/>
                      <a:pt x="8037" y="10768"/>
                      <a:pt x="8207" y="10475"/>
                    </a:cubicBezTo>
                    <a:cubicBezTo>
                      <a:pt x="8941" y="9240"/>
                      <a:pt x="10875" y="6605"/>
                      <a:pt x="11309" y="5304"/>
                    </a:cubicBezTo>
                    <a:cubicBezTo>
                      <a:pt x="11642" y="4370"/>
                      <a:pt x="11909" y="3503"/>
                      <a:pt x="12310" y="2803"/>
                    </a:cubicBezTo>
                    <a:cubicBezTo>
                      <a:pt x="11676" y="1902"/>
                      <a:pt x="11109" y="968"/>
                      <a:pt x="10675" y="1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699;p80"/>
              <p:cNvSpPr/>
              <p:nvPr/>
            </p:nvSpPr>
            <p:spPr>
              <a:xfrm>
                <a:off x="1755600" y="3818175"/>
                <a:ext cx="1451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2447" extrusionOk="0">
                    <a:moveTo>
                      <a:pt x="5804" y="1"/>
                    </a:moveTo>
                    <a:lnTo>
                      <a:pt x="5804" y="1"/>
                    </a:lnTo>
                    <a:cubicBezTo>
                      <a:pt x="4403" y="468"/>
                      <a:pt x="3002" y="901"/>
                      <a:pt x="1635" y="1335"/>
                    </a:cubicBezTo>
                    <a:cubicBezTo>
                      <a:pt x="1034" y="1535"/>
                      <a:pt x="400" y="1735"/>
                      <a:pt x="0" y="2235"/>
                    </a:cubicBezTo>
                    <a:cubicBezTo>
                      <a:pt x="205" y="2379"/>
                      <a:pt x="461" y="2447"/>
                      <a:pt x="720" y="2447"/>
                    </a:cubicBezTo>
                    <a:cubicBezTo>
                      <a:pt x="883" y="2447"/>
                      <a:pt x="1047" y="2420"/>
                      <a:pt x="1201" y="2369"/>
                    </a:cubicBezTo>
                    <a:cubicBezTo>
                      <a:pt x="1601" y="2269"/>
                      <a:pt x="1935" y="2035"/>
                      <a:pt x="2302" y="1835"/>
                    </a:cubicBezTo>
                    <a:lnTo>
                      <a:pt x="5804" y="1"/>
                    </a:lnTo>
                    <a:close/>
                  </a:path>
                </a:pathLst>
              </a:custGeom>
              <a:solidFill>
                <a:srgbClr val="F595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00;p80"/>
              <p:cNvSpPr/>
              <p:nvPr/>
            </p:nvSpPr>
            <p:spPr>
              <a:xfrm>
                <a:off x="4303250" y="3068575"/>
                <a:ext cx="343100" cy="217575"/>
              </a:xfrm>
              <a:custGeom>
                <a:avLst/>
                <a:gdLst/>
                <a:ahLst/>
                <a:cxnLst/>
                <a:rect l="l" t="t" r="r" b="b"/>
                <a:pathLst>
                  <a:path w="13724" h="8703" extrusionOk="0">
                    <a:moveTo>
                      <a:pt x="7841" y="1"/>
                    </a:moveTo>
                    <a:cubicBezTo>
                      <a:pt x="7724" y="1"/>
                      <a:pt x="7571" y="58"/>
                      <a:pt x="7372" y="197"/>
                    </a:cubicBezTo>
                    <a:cubicBezTo>
                      <a:pt x="6205" y="1030"/>
                      <a:pt x="3369" y="2632"/>
                      <a:pt x="2402" y="3666"/>
                    </a:cubicBezTo>
                    <a:cubicBezTo>
                      <a:pt x="1735" y="4366"/>
                      <a:pt x="1134" y="5033"/>
                      <a:pt x="467" y="5500"/>
                    </a:cubicBezTo>
                    <a:cubicBezTo>
                      <a:pt x="701" y="6601"/>
                      <a:pt x="0" y="7635"/>
                      <a:pt x="0" y="8703"/>
                    </a:cubicBezTo>
                    <a:lnTo>
                      <a:pt x="8306" y="8369"/>
                    </a:lnTo>
                    <a:lnTo>
                      <a:pt x="11041" y="7802"/>
                    </a:lnTo>
                    <a:cubicBezTo>
                      <a:pt x="11041" y="7802"/>
                      <a:pt x="11052" y="7802"/>
                      <a:pt x="11072" y="7802"/>
                    </a:cubicBezTo>
                    <a:cubicBezTo>
                      <a:pt x="11308" y="7802"/>
                      <a:pt x="12844" y="7746"/>
                      <a:pt x="13643" y="6301"/>
                    </a:cubicBezTo>
                    <a:cubicBezTo>
                      <a:pt x="13643" y="6301"/>
                      <a:pt x="13724" y="4635"/>
                      <a:pt x="13308" y="4635"/>
                    </a:cubicBezTo>
                    <a:cubicBezTo>
                      <a:pt x="13188" y="4635"/>
                      <a:pt x="13026" y="4774"/>
                      <a:pt x="12809" y="5133"/>
                    </a:cubicBezTo>
                    <a:lnTo>
                      <a:pt x="11609" y="6434"/>
                    </a:lnTo>
                    <a:lnTo>
                      <a:pt x="7839" y="5000"/>
                    </a:lnTo>
                    <a:cubicBezTo>
                      <a:pt x="7239" y="4733"/>
                      <a:pt x="6705" y="4366"/>
                      <a:pt x="6371" y="3799"/>
                    </a:cubicBezTo>
                    <a:cubicBezTo>
                      <a:pt x="6205" y="3532"/>
                      <a:pt x="6071" y="3232"/>
                      <a:pt x="6071" y="2965"/>
                    </a:cubicBezTo>
                    <a:cubicBezTo>
                      <a:pt x="6105" y="2098"/>
                      <a:pt x="8106" y="1464"/>
                      <a:pt x="8106" y="1464"/>
                    </a:cubicBezTo>
                    <a:cubicBezTo>
                      <a:pt x="8106" y="1464"/>
                      <a:pt x="8431" y="1"/>
                      <a:pt x="7841" y="1"/>
                    </a:cubicBezTo>
                    <a:close/>
                  </a:path>
                </a:pathLst>
              </a:custGeom>
              <a:solidFill>
                <a:srgbClr val="F5A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01;p80"/>
              <p:cNvSpPr/>
              <p:nvPr/>
            </p:nvSpPr>
            <p:spPr>
              <a:xfrm>
                <a:off x="2888075" y="2422175"/>
                <a:ext cx="1518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7006" extrusionOk="0">
                    <a:moveTo>
                      <a:pt x="1801" y="1"/>
                    </a:moveTo>
                    <a:cubicBezTo>
                      <a:pt x="1201" y="2235"/>
                      <a:pt x="601" y="4804"/>
                      <a:pt x="0" y="7006"/>
                    </a:cubicBezTo>
                    <a:cubicBezTo>
                      <a:pt x="1801" y="6505"/>
                      <a:pt x="3536" y="5805"/>
                      <a:pt x="5237" y="4971"/>
                    </a:cubicBezTo>
                    <a:lnTo>
                      <a:pt x="5771" y="4971"/>
                    </a:lnTo>
                    <a:lnTo>
                      <a:pt x="6071" y="634"/>
                    </a:lnTo>
                    <a:lnTo>
                      <a:pt x="1801" y="1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02;p80"/>
              <p:cNvSpPr/>
              <p:nvPr/>
            </p:nvSpPr>
            <p:spPr>
              <a:xfrm>
                <a:off x="3156600" y="2453875"/>
                <a:ext cx="113425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7539" extrusionOk="0">
                    <a:moveTo>
                      <a:pt x="0" y="0"/>
                    </a:moveTo>
                    <a:lnTo>
                      <a:pt x="400" y="3803"/>
                    </a:lnTo>
                    <a:lnTo>
                      <a:pt x="501" y="3803"/>
                    </a:lnTo>
                    <a:cubicBezTo>
                      <a:pt x="1835" y="5037"/>
                      <a:pt x="3169" y="6305"/>
                      <a:pt x="4537" y="7539"/>
                    </a:cubicBezTo>
                    <a:cubicBezTo>
                      <a:pt x="3903" y="5304"/>
                      <a:pt x="3269" y="2735"/>
                      <a:pt x="2635" y="4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03;p80"/>
              <p:cNvSpPr/>
              <p:nvPr/>
            </p:nvSpPr>
            <p:spPr>
              <a:xfrm>
                <a:off x="3212475" y="2699050"/>
                <a:ext cx="4337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368" extrusionOk="0">
                    <a:moveTo>
                      <a:pt x="867" y="0"/>
                    </a:moveTo>
                    <a:cubicBezTo>
                      <a:pt x="0" y="0"/>
                      <a:pt x="0" y="1368"/>
                      <a:pt x="867" y="1368"/>
                    </a:cubicBezTo>
                    <a:cubicBezTo>
                      <a:pt x="1735" y="1368"/>
                      <a:pt x="1735" y="0"/>
                      <a:pt x="867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04;p80"/>
              <p:cNvSpPr/>
              <p:nvPr/>
            </p:nvSpPr>
            <p:spPr>
              <a:xfrm>
                <a:off x="3216625" y="2838300"/>
                <a:ext cx="434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36" extrusionOk="0">
                    <a:moveTo>
                      <a:pt x="868" y="1"/>
                    </a:moveTo>
                    <a:cubicBezTo>
                      <a:pt x="1" y="1"/>
                      <a:pt x="1" y="1335"/>
                      <a:pt x="868" y="1335"/>
                    </a:cubicBezTo>
                    <a:cubicBezTo>
                      <a:pt x="1735" y="1335"/>
                      <a:pt x="1735" y="1"/>
                      <a:pt x="868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05;p80"/>
              <p:cNvSpPr/>
              <p:nvPr/>
            </p:nvSpPr>
            <p:spPr>
              <a:xfrm>
                <a:off x="3216625" y="2995925"/>
                <a:ext cx="4340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68" extrusionOk="0">
                    <a:moveTo>
                      <a:pt x="868" y="0"/>
                    </a:moveTo>
                    <a:cubicBezTo>
                      <a:pt x="1" y="0"/>
                      <a:pt x="1" y="1368"/>
                      <a:pt x="868" y="1368"/>
                    </a:cubicBezTo>
                    <a:cubicBezTo>
                      <a:pt x="1735" y="1368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06;p80"/>
              <p:cNvSpPr/>
              <p:nvPr/>
            </p:nvSpPr>
            <p:spPr>
              <a:xfrm>
                <a:off x="3212475" y="3178550"/>
                <a:ext cx="4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335" extrusionOk="0">
                    <a:moveTo>
                      <a:pt x="867" y="1"/>
                    </a:moveTo>
                    <a:cubicBezTo>
                      <a:pt x="0" y="1"/>
                      <a:pt x="0" y="1335"/>
                      <a:pt x="867" y="1335"/>
                    </a:cubicBezTo>
                    <a:cubicBezTo>
                      <a:pt x="1735" y="1335"/>
                      <a:pt x="1735" y="1"/>
                      <a:pt x="867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07;p80"/>
              <p:cNvSpPr/>
              <p:nvPr/>
            </p:nvSpPr>
            <p:spPr>
              <a:xfrm>
                <a:off x="3209125" y="3387875"/>
                <a:ext cx="425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368" extrusionOk="0">
                    <a:moveTo>
                      <a:pt x="835" y="0"/>
                    </a:moveTo>
                    <a:cubicBezTo>
                      <a:pt x="1" y="0"/>
                      <a:pt x="1" y="1368"/>
                      <a:pt x="835" y="1368"/>
                    </a:cubicBezTo>
                    <a:cubicBezTo>
                      <a:pt x="1702" y="1368"/>
                      <a:pt x="1702" y="0"/>
                      <a:pt x="835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08;p80"/>
              <p:cNvSpPr/>
              <p:nvPr/>
            </p:nvSpPr>
            <p:spPr>
              <a:xfrm>
                <a:off x="3209125" y="3598025"/>
                <a:ext cx="425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335" extrusionOk="0">
                    <a:moveTo>
                      <a:pt x="835" y="0"/>
                    </a:moveTo>
                    <a:cubicBezTo>
                      <a:pt x="1" y="0"/>
                      <a:pt x="1" y="1334"/>
                      <a:pt x="835" y="1334"/>
                    </a:cubicBezTo>
                    <a:cubicBezTo>
                      <a:pt x="1702" y="1334"/>
                      <a:pt x="1702" y="0"/>
                      <a:pt x="835" y="0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09;p80"/>
              <p:cNvSpPr/>
              <p:nvPr/>
            </p:nvSpPr>
            <p:spPr>
              <a:xfrm>
                <a:off x="3200800" y="3799825"/>
                <a:ext cx="4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335" extrusionOk="0">
                    <a:moveTo>
                      <a:pt x="867" y="1"/>
                    </a:moveTo>
                    <a:cubicBezTo>
                      <a:pt x="0" y="1"/>
                      <a:pt x="0" y="1335"/>
                      <a:pt x="867" y="1335"/>
                    </a:cubicBezTo>
                    <a:cubicBezTo>
                      <a:pt x="1735" y="1335"/>
                      <a:pt x="1735" y="1"/>
                      <a:pt x="867" y="1"/>
                    </a:cubicBez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10;p80"/>
              <p:cNvSpPr/>
              <p:nvPr/>
            </p:nvSpPr>
            <p:spPr>
              <a:xfrm>
                <a:off x="2681250" y="3487950"/>
                <a:ext cx="20767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4671" extrusionOk="0">
                    <a:moveTo>
                      <a:pt x="1302" y="0"/>
                    </a:moveTo>
                    <a:lnTo>
                      <a:pt x="1" y="2602"/>
                    </a:lnTo>
                    <a:lnTo>
                      <a:pt x="8073" y="4670"/>
                    </a:lnTo>
                    <a:lnTo>
                      <a:pt x="8307" y="1034"/>
                    </a:lnTo>
                    <a:lnTo>
                      <a:pt x="1302" y="0"/>
                    </a:lnTo>
                    <a:close/>
                  </a:path>
                </a:pathLst>
              </a:custGeom>
              <a:solidFill>
                <a:srgbClr val="64B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11;p80"/>
              <p:cNvSpPr/>
              <p:nvPr/>
            </p:nvSpPr>
            <p:spPr>
              <a:xfrm>
                <a:off x="3310875" y="1922050"/>
                <a:ext cx="8757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2599" extrusionOk="0">
                    <a:moveTo>
                      <a:pt x="1701" y="0"/>
                    </a:moveTo>
                    <a:cubicBezTo>
                      <a:pt x="1613" y="0"/>
                      <a:pt x="1524" y="8"/>
                      <a:pt x="1435" y="25"/>
                    </a:cubicBezTo>
                    <a:cubicBezTo>
                      <a:pt x="534" y="191"/>
                      <a:pt x="0" y="1225"/>
                      <a:pt x="200" y="2293"/>
                    </a:cubicBezTo>
                    <a:cubicBezTo>
                      <a:pt x="260" y="2472"/>
                      <a:pt x="401" y="2598"/>
                      <a:pt x="549" y="2598"/>
                    </a:cubicBezTo>
                    <a:cubicBezTo>
                      <a:pt x="566" y="2598"/>
                      <a:pt x="583" y="2597"/>
                      <a:pt x="601" y="2593"/>
                    </a:cubicBezTo>
                    <a:cubicBezTo>
                      <a:pt x="767" y="2560"/>
                      <a:pt x="868" y="2360"/>
                      <a:pt x="834" y="2159"/>
                    </a:cubicBezTo>
                    <a:cubicBezTo>
                      <a:pt x="701" y="1526"/>
                      <a:pt x="1034" y="892"/>
                      <a:pt x="1601" y="758"/>
                    </a:cubicBezTo>
                    <a:cubicBezTo>
                      <a:pt x="1653" y="749"/>
                      <a:pt x="1705" y="744"/>
                      <a:pt x="1756" y="744"/>
                    </a:cubicBezTo>
                    <a:cubicBezTo>
                      <a:pt x="2240" y="744"/>
                      <a:pt x="2715" y="1156"/>
                      <a:pt x="2836" y="1759"/>
                    </a:cubicBezTo>
                    <a:cubicBezTo>
                      <a:pt x="2866" y="1942"/>
                      <a:pt x="3008" y="2097"/>
                      <a:pt x="3185" y="2097"/>
                    </a:cubicBezTo>
                    <a:cubicBezTo>
                      <a:pt x="3202" y="2097"/>
                      <a:pt x="3219" y="2096"/>
                      <a:pt x="3236" y="2093"/>
                    </a:cubicBezTo>
                    <a:cubicBezTo>
                      <a:pt x="3403" y="2026"/>
                      <a:pt x="3503" y="1859"/>
                      <a:pt x="3469" y="1626"/>
                    </a:cubicBezTo>
                    <a:cubicBezTo>
                      <a:pt x="3259" y="664"/>
                      <a:pt x="2507" y="0"/>
                      <a:pt x="1701" y="0"/>
                    </a:cubicBezTo>
                    <a:close/>
                  </a:path>
                </a:pathLst>
              </a:custGeom>
              <a:solidFill>
                <a:srgbClr val="1F2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12;p80"/>
              <p:cNvSpPr/>
              <p:nvPr/>
            </p:nvSpPr>
            <p:spPr>
              <a:xfrm>
                <a:off x="3096550" y="1975175"/>
                <a:ext cx="1017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675" extrusionOk="0">
                    <a:moveTo>
                      <a:pt x="2091" y="0"/>
                    </a:moveTo>
                    <a:cubicBezTo>
                      <a:pt x="1973" y="0"/>
                      <a:pt x="1854" y="11"/>
                      <a:pt x="1735" y="34"/>
                    </a:cubicBezTo>
                    <a:cubicBezTo>
                      <a:pt x="668" y="268"/>
                      <a:pt x="0" y="1302"/>
                      <a:pt x="234" y="2369"/>
                    </a:cubicBezTo>
                    <a:cubicBezTo>
                      <a:pt x="264" y="2549"/>
                      <a:pt x="428" y="2675"/>
                      <a:pt x="606" y="2675"/>
                    </a:cubicBezTo>
                    <a:cubicBezTo>
                      <a:pt x="626" y="2675"/>
                      <a:pt x="647" y="2673"/>
                      <a:pt x="668" y="2670"/>
                    </a:cubicBezTo>
                    <a:cubicBezTo>
                      <a:pt x="868" y="2636"/>
                      <a:pt x="1001" y="2436"/>
                      <a:pt x="934" y="2236"/>
                    </a:cubicBezTo>
                    <a:cubicBezTo>
                      <a:pt x="801" y="1569"/>
                      <a:pt x="1235" y="935"/>
                      <a:pt x="1868" y="802"/>
                    </a:cubicBezTo>
                    <a:cubicBezTo>
                      <a:pt x="1950" y="785"/>
                      <a:pt x="2031" y="777"/>
                      <a:pt x="2111" y="777"/>
                    </a:cubicBezTo>
                    <a:cubicBezTo>
                      <a:pt x="2683" y="777"/>
                      <a:pt x="3186" y="1180"/>
                      <a:pt x="3303" y="1736"/>
                    </a:cubicBezTo>
                    <a:cubicBezTo>
                      <a:pt x="3330" y="1928"/>
                      <a:pt x="3472" y="2053"/>
                      <a:pt x="3633" y="2053"/>
                    </a:cubicBezTo>
                    <a:cubicBezTo>
                      <a:pt x="3667" y="2053"/>
                      <a:pt x="3702" y="2047"/>
                      <a:pt x="3736" y="2036"/>
                    </a:cubicBezTo>
                    <a:cubicBezTo>
                      <a:pt x="3937" y="2003"/>
                      <a:pt x="4070" y="1802"/>
                      <a:pt x="4037" y="1602"/>
                    </a:cubicBezTo>
                    <a:cubicBezTo>
                      <a:pt x="3830" y="658"/>
                      <a:pt x="2996" y="0"/>
                      <a:pt x="2091" y="0"/>
                    </a:cubicBezTo>
                    <a:close/>
                  </a:path>
                </a:pathLst>
              </a:custGeom>
              <a:solidFill>
                <a:srgbClr val="1F2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13;p80"/>
              <p:cNvSpPr/>
              <p:nvPr/>
            </p:nvSpPr>
            <p:spPr>
              <a:xfrm>
                <a:off x="3290025" y="1848525"/>
                <a:ext cx="119275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952" extrusionOk="0">
                    <a:moveTo>
                      <a:pt x="545" y="1"/>
                    </a:moveTo>
                    <a:cubicBezTo>
                      <a:pt x="428" y="1"/>
                      <a:pt x="354" y="20"/>
                      <a:pt x="334" y="63"/>
                    </a:cubicBezTo>
                    <a:cubicBezTo>
                      <a:pt x="167" y="430"/>
                      <a:pt x="0" y="864"/>
                      <a:pt x="367" y="1031"/>
                    </a:cubicBezTo>
                    <a:cubicBezTo>
                      <a:pt x="703" y="1184"/>
                      <a:pt x="3670" y="1952"/>
                      <a:pt x="4320" y="1952"/>
                    </a:cubicBezTo>
                    <a:cubicBezTo>
                      <a:pt x="4380" y="1952"/>
                      <a:pt x="4420" y="1946"/>
                      <a:pt x="4437" y="1931"/>
                    </a:cubicBezTo>
                    <a:cubicBezTo>
                      <a:pt x="4604" y="1798"/>
                      <a:pt x="4770" y="1665"/>
                      <a:pt x="4604" y="1064"/>
                    </a:cubicBezTo>
                    <a:cubicBezTo>
                      <a:pt x="4604" y="1064"/>
                      <a:pt x="1414" y="1"/>
                      <a:pt x="545" y="1"/>
                    </a:cubicBezTo>
                    <a:close/>
                  </a:path>
                </a:pathLst>
              </a:custGeom>
              <a:solidFill>
                <a:srgbClr val="1F2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14;p80"/>
              <p:cNvSpPr/>
              <p:nvPr/>
            </p:nvSpPr>
            <p:spPr>
              <a:xfrm>
                <a:off x="3066525" y="1874250"/>
                <a:ext cx="1276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2964" extrusionOk="0">
                    <a:moveTo>
                      <a:pt x="4586" y="0"/>
                    </a:moveTo>
                    <a:cubicBezTo>
                      <a:pt x="4207" y="0"/>
                      <a:pt x="728" y="1741"/>
                      <a:pt x="368" y="2003"/>
                    </a:cubicBezTo>
                    <a:cubicBezTo>
                      <a:pt x="1" y="2270"/>
                      <a:pt x="334" y="2637"/>
                      <a:pt x="668" y="2937"/>
                    </a:cubicBezTo>
                    <a:cubicBezTo>
                      <a:pt x="687" y="2955"/>
                      <a:pt x="720" y="2963"/>
                      <a:pt x="764" y="2963"/>
                    </a:cubicBezTo>
                    <a:cubicBezTo>
                      <a:pt x="1470" y="2963"/>
                      <a:pt x="5104" y="836"/>
                      <a:pt x="5104" y="836"/>
                    </a:cubicBezTo>
                    <a:cubicBezTo>
                      <a:pt x="5071" y="169"/>
                      <a:pt x="4871" y="102"/>
                      <a:pt x="4604" y="2"/>
                    </a:cubicBezTo>
                    <a:cubicBezTo>
                      <a:pt x="4599" y="1"/>
                      <a:pt x="4593" y="0"/>
                      <a:pt x="4586" y="0"/>
                    </a:cubicBezTo>
                    <a:close/>
                  </a:path>
                </a:pathLst>
              </a:custGeom>
              <a:solidFill>
                <a:srgbClr val="1F2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15;p80"/>
              <p:cNvSpPr/>
              <p:nvPr/>
            </p:nvSpPr>
            <p:spPr>
              <a:xfrm>
                <a:off x="3241650" y="1976650"/>
                <a:ext cx="7757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849" extrusionOk="0">
                    <a:moveTo>
                      <a:pt x="799" y="0"/>
                    </a:moveTo>
                    <a:cubicBezTo>
                      <a:pt x="777" y="0"/>
                      <a:pt x="755" y="3"/>
                      <a:pt x="734" y="9"/>
                    </a:cubicBezTo>
                    <a:cubicBezTo>
                      <a:pt x="668" y="9"/>
                      <a:pt x="634" y="42"/>
                      <a:pt x="601" y="76"/>
                    </a:cubicBezTo>
                    <a:cubicBezTo>
                      <a:pt x="1" y="676"/>
                      <a:pt x="368" y="4545"/>
                      <a:pt x="768" y="4779"/>
                    </a:cubicBezTo>
                    <a:cubicBezTo>
                      <a:pt x="857" y="4827"/>
                      <a:pt x="991" y="4848"/>
                      <a:pt x="1150" y="4848"/>
                    </a:cubicBezTo>
                    <a:cubicBezTo>
                      <a:pt x="1769" y="4848"/>
                      <a:pt x="2771" y="4530"/>
                      <a:pt x="3036" y="4212"/>
                    </a:cubicBezTo>
                    <a:cubicBezTo>
                      <a:pt x="3103" y="4112"/>
                      <a:pt x="3069" y="3812"/>
                      <a:pt x="2936" y="3411"/>
                    </a:cubicBezTo>
                    <a:cubicBezTo>
                      <a:pt x="2582" y="2188"/>
                      <a:pt x="1419" y="0"/>
                      <a:pt x="799" y="0"/>
                    </a:cubicBezTo>
                    <a:close/>
                  </a:path>
                </a:pathLst>
              </a:custGeom>
              <a:solidFill>
                <a:srgbClr val="F595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16;p80"/>
              <p:cNvSpPr/>
              <p:nvPr/>
            </p:nvSpPr>
            <p:spPr>
              <a:xfrm>
                <a:off x="3206625" y="2139475"/>
                <a:ext cx="125950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323" extrusionOk="0">
                    <a:moveTo>
                      <a:pt x="5038" y="0"/>
                    </a:moveTo>
                    <a:cubicBezTo>
                      <a:pt x="5037" y="1"/>
                      <a:pt x="3737" y="568"/>
                      <a:pt x="2569" y="801"/>
                    </a:cubicBezTo>
                    <a:cubicBezTo>
                      <a:pt x="1687" y="983"/>
                      <a:pt x="623" y="1003"/>
                      <a:pt x="194" y="1003"/>
                    </a:cubicBezTo>
                    <a:cubicBezTo>
                      <a:pt x="71" y="1003"/>
                      <a:pt x="1" y="1001"/>
                      <a:pt x="1" y="1001"/>
                    </a:cubicBezTo>
                    <a:lnTo>
                      <a:pt x="1" y="1001"/>
                    </a:lnTo>
                    <a:cubicBezTo>
                      <a:pt x="1" y="1001"/>
                      <a:pt x="837" y="2322"/>
                      <a:pt x="2339" y="2322"/>
                    </a:cubicBezTo>
                    <a:cubicBezTo>
                      <a:pt x="2507" y="2322"/>
                      <a:pt x="2684" y="2306"/>
                      <a:pt x="2869" y="2269"/>
                    </a:cubicBezTo>
                    <a:cubicBezTo>
                      <a:pt x="4737" y="1902"/>
                      <a:pt x="5038" y="1"/>
                      <a:pt x="50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" name="Google Shape;1305;p46"/>
          <p:cNvGrpSpPr/>
          <p:nvPr/>
        </p:nvGrpSpPr>
        <p:grpSpPr>
          <a:xfrm>
            <a:off x="621161" y="240057"/>
            <a:ext cx="1777173" cy="1129653"/>
            <a:chOff x="1808975" y="1423950"/>
            <a:chExt cx="1039100" cy="660500"/>
          </a:xfrm>
          <a:solidFill>
            <a:srgbClr val="E0F6F5"/>
          </a:solidFill>
        </p:grpSpPr>
        <p:sp>
          <p:nvSpPr>
            <p:cNvPr id="171" name="Google Shape;1306;p46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07;p46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08;p46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09;p46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310;p4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311;p4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312;p4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313;p4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314;p4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397;p48"/>
          <p:cNvGrpSpPr/>
          <p:nvPr/>
        </p:nvGrpSpPr>
        <p:grpSpPr>
          <a:xfrm rot="900016">
            <a:off x="10505031" y="592564"/>
            <a:ext cx="696906" cy="721321"/>
            <a:chOff x="4816100" y="2420500"/>
            <a:chExt cx="415325" cy="429875"/>
          </a:xfrm>
        </p:grpSpPr>
        <p:sp>
          <p:nvSpPr>
            <p:cNvPr id="182" name="Google Shape;1398;p48"/>
            <p:cNvSpPr/>
            <p:nvPr/>
          </p:nvSpPr>
          <p:spPr>
            <a:xfrm>
              <a:off x="5046275" y="2613975"/>
              <a:ext cx="141800" cy="45900"/>
            </a:xfrm>
            <a:custGeom>
              <a:avLst/>
              <a:gdLst/>
              <a:ahLst/>
              <a:cxnLst/>
              <a:rect l="l" t="t" r="r" b="b"/>
              <a:pathLst>
                <a:path w="5672" h="1836" fill="none" extrusionOk="0">
                  <a:moveTo>
                    <a:pt x="0" y="1835"/>
                  </a:moveTo>
                  <a:lnTo>
                    <a:pt x="5671" y="1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399;p48"/>
            <p:cNvSpPr/>
            <p:nvPr/>
          </p:nvSpPr>
          <p:spPr>
            <a:xfrm>
              <a:off x="4884500" y="2715725"/>
              <a:ext cx="26700" cy="104250"/>
            </a:xfrm>
            <a:custGeom>
              <a:avLst/>
              <a:gdLst/>
              <a:ahLst/>
              <a:cxnLst/>
              <a:rect l="l" t="t" r="r" b="b"/>
              <a:pathLst>
                <a:path w="1068" h="4170" fill="none" extrusionOk="0">
                  <a:moveTo>
                    <a:pt x="1068" y="0"/>
                  </a:moveTo>
                  <a:lnTo>
                    <a:pt x="0" y="417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00;p48"/>
            <p:cNvSpPr/>
            <p:nvPr/>
          </p:nvSpPr>
          <p:spPr>
            <a:xfrm>
              <a:off x="4846975" y="2451375"/>
              <a:ext cx="55050" cy="138450"/>
            </a:xfrm>
            <a:custGeom>
              <a:avLst/>
              <a:gdLst/>
              <a:ahLst/>
              <a:cxnLst/>
              <a:rect l="l" t="t" r="r" b="b"/>
              <a:pathLst>
                <a:path w="2202" h="5538" fill="none" extrusionOk="0">
                  <a:moveTo>
                    <a:pt x="2202" y="5537"/>
                  </a:move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15212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01;p48"/>
            <p:cNvSpPr/>
            <p:nvPr/>
          </p:nvSpPr>
          <p:spPr>
            <a:xfrm>
              <a:off x="4850302" y="2556150"/>
              <a:ext cx="214350" cy="193250"/>
            </a:xfrm>
            <a:custGeom>
              <a:avLst/>
              <a:gdLst/>
              <a:ahLst/>
              <a:cxnLst/>
              <a:rect l="l" t="t" r="r" b="b"/>
              <a:pathLst>
                <a:path w="8574" h="7730" extrusionOk="0">
                  <a:moveTo>
                    <a:pt x="4268" y="0"/>
                  </a:moveTo>
                  <a:cubicBezTo>
                    <a:pt x="3228" y="0"/>
                    <a:pt x="2192" y="419"/>
                    <a:pt x="1435" y="1246"/>
                  </a:cubicBezTo>
                  <a:cubicBezTo>
                    <a:pt x="1" y="2814"/>
                    <a:pt x="101" y="5249"/>
                    <a:pt x="1668" y="6717"/>
                  </a:cubicBezTo>
                  <a:cubicBezTo>
                    <a:pt x="2409" y="7394"/>
                    <a:pt x="3343" y="7729"/>
                    <a:pt x="4273" y="7729"/>
                  </a:cubicBezTo>
                  <a:cubicBezTo>
                    <a:pt x="5313" y="7729"/>
                    <a:pt x="6349" y="7311"/>
                    <a:pt x="7106" y="6483"/>
                  </a:cubicBezTo>
                  <a:cubicBezTo>
                    <a:pt x="8573" y="4916"/>
                    <a:pt x="8473" y="2480"/>
                    <a:pt x="6872" y="1013"/>
                  </a:cubicBezTo>
                  <a:cubicBezTo>
                    <a:pt x="6132" y="335"/>
                    <a:pt x="5198" y="0"/>
                    <a:pt x="4268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02;p48"/>
            <p:cNvSpPr/>
            <p:nvPr/>
          </p:nvSpPr>
          <p:spPr>
            <a:xfrm>
              <a:off x="4816100" y="2420500"/>
              <a:ext cx="61750" cy="61750"/>
            </a:xfrm>
            <a:custGeom>
              <a:avLst/>
              <a:gdLst/>
              <a:ahLst/>
              <a:cxnLst/>
              <a:rect l="l" t="t" r="r" b="b"/>
              <a:pathLst>
                <a:path w="2470" h="2470" extrusionOk="0">
                  <a:moveTo>
                    <a:pt x="1235" y="1"/>
                  </a:moveTo>
                  <a:cubicBezTo>
                    <a:pt x="568" y="1"/>
                    <a:pt x="1" y="535"/>
                    <a:pt x="1" y="1235"/>
                  </a:cubicBezTo>
                  <a:cubicBezTo>
                    <a:pt x="1" y="1902"/>
                    <a:pt x="568" y="2469"/>
                    <a:pt x="1235" y="2469"/>
                  </a:cubicBezTo>
                  <a:cubicBezTo>
                    <a:pt x="1936" y="2469"/>
                    <a:pt x="2469" y="1902"/>
                    <a:pt x="2469" y="1235"/>
                  </a:cubicBezTo>
                  <a:cubicBezTo>
                    <a:pt x="2469" y="535"/>
                    <a:pt x="1936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03;p48"/>
            <p:cNvSpPr/>
            <p:nvPr/>
          </p:nvSpPr>
          <p:spPr>
            <a:xfrm>
              <a:off x="5169700" y="2578950"/>
              <a:ext cx="61725" cy="61750"/>
            </a:xfrm>
            <a:custGeom>
              <a:avLst/>
              <a:gdLst/>
              <a:ahLst/>
              <a:cxnLst/>
              <a:rect l="l" t="t" r="r" b="b"/>
              <a:pathLst>
                <a:path w="2469" h="2470" extrusionOk="0">
                  <a:moveTo>
                    <a:pt x="1235" y="1"/>
                  </a:moveTo>
                  <a:cubicBezTo>
                    <a:pt x="534" y="1"/>
                    <a:pt x="0" y="568"/>
                    <a:pt x="0" y="1235"/>
                  </a:cubicBezTo>
                  <a:cubicBezTo>
                    <a:pt x="0" y="1935"/>
                    <a:pt x="534" y="2469"/>
                    <a:pt x="1235" y="2469"/>
                  </a:cubicBezTo>
                  <a:cubicBezTo>
                    <a:pt x="1902" y="2469"/>
                    <a:pt x="2469" y="1935"/>
                    <a:pt x="2469" y="1235"/>
                  </a:cubicBezTo>
                  <a:cubicBezTo>
                    <a:pt x="2469" y="568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04;p48"/>
            <p:cNvSpPr/>
            <p:nvPr/>
          </p:nvSpPr>
          <p:spPr>
            <a:xfrm>
              <a:off x="4857800" y="2806250"/>
              <a:ext cx="50075" cy="44125"/>
            </a:xfrm>
            <a:custGeom>
              <a:avLst/>
              <a:gdLst/>
              <a:ahLst/>
              <a:cxnLst/>
              <a:rect l="l" t="t" r="r" b="b"/>
              <a:pathLst>
                <a:path w="2003" h="1765" extrusionOk="0">
                  <a:moveTo>
                    <a:pt x="1015" y="0"/>
                  </a:moveTo>
                  <a:cubicBezTo>
                    <a:pt x="709" y="0"/>
                    <a:pt x="412" y="149"/>
                    <a:pt x="234" y="416"/>
                  </a:cubicBezTo>
                  <a:cubicBezTo>
                    <a:pt x="1" y="816"/>
                    <a:pt x="101" y="1383"/>
                    <a:pt x="534" y="1650"/>
                  </a:cubicBezTo>
                  <a:cubicBezTo>
                    <a:pt x="668" y="1728"/>
                    <a:pt x="820" y="1765"/>
                    <a:pt x="972" y="1765"/>
                  </a:cubicBezTo>
                  <a:cubicBezTo>
                    <a:pt x="1276" y="1765"/>
                    <a:pt x="1580" y="1616"/>
                    <a:pt x="1735" y="1350"/>
                  </a:cubicBezTo>
                  <a:cubicBezTo>
                    <a:pt x="2002" y="949"/>
                    <a:pt x="1869" y="382"/>
                    <a:pt x="1468" y="115"/>
                  </a:cubicBezTo>
                  <a:cubicBezTo>
                    <a:pt x="1324" y="37"/>
                    <a:pt x="1168" y="0"/>
                    <a:pt x="1015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619;p50"/>
          <p:cNvSpPr txBox="1"/>
          <p:nvPr/>
        </p:nvSpPr>
        <p:spPr>
          <a:xfrm>
            <a:off x="5161218" y="2272035"/>
            <a:ext cx="54516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4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E63"/>
              </a:buClr>
              <a:buSzPts val="3600"/>
              <a:buFont typeface="Work Sans"/>
              <a:buNone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sym typeface="Work Sans"/>
              </a:rPr>
              <a:t>ΔΙΑΤΑΡΑΧΕΣ 46, ΧΥ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Work Sans"/>
              <a:sym typeface="Work Sans"/>
            </a:endParaRPr>
          </a:p>
        </p:txBody>
      </p:sp>
      <p:grpSp>
        <p:nvGrpSpPr>
          <p:cNvPr id="201" name="Google Shape;1305;p46"/>
          <p:cNvGrpSpPr/>
          <p:nvPr/>
        </p:nvGrpSpPr>
        <p:grpSpPr>
          <a:xfrm rot="16200000">
            <a:off x="10761815" y="5404587"/>
            <a:ext cx="1777173" cy="1129653"/>
            <a:chOff x="1808975" y="1423950"/>
            <a:chExt cx="1039100" cy="660500"/>
          </a:xfrm>
          <a:solidFill>
            <a:srgbClr val="E0F6F5"/>
          </a:solidFill>
        </p:grpSpPr>
        <p:sp>
          <p:nvSpPr>
            <p:cNvPr id="202" name="Google Shape;1306;p46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307;p46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308;p46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309;p46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310;p4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311;p4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312;p4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313;p4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14;p4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Ομάδα 242"/>
          <p:cNvGrpSpPr/>
          <p:nvPr/>
        </p:nvGrpSpPr>
        <p:grpSpPr>
          <a:xfrm rot="2114474">
            <a:off x="6490900" y="4791095"/>
            <a:ext cx="1057305" cy="1549037"/>
            <a:chOff x="4504608" y="5569482"/>
            <a:chExt cx="645521" cy="1019946"/>
          </a:xfrm>
        </p:grpSpPr>
        <p:grpSp>
          <p:nvGrpSpPr>
            <p:cNvPr id="216" name="Google Shape;2830;p81"/>
            <p:cNvGrpSpPr/>
            <p:nvPr/>
          </p:nvGrpSpPr>
          <p:grpSpPr>
            <a:xfrm rot="806703">
              <a:off x="4587397" y="5569482"/>
              <a:ext cx="562732" cy="1009558"/>
              <a:chOff x="1206369" y="2380123"/>
              <a:chExt cx="221742" cy="321445"/>
            </a:xfrm>
            <a:solidFill>
              <a:srgbClr val="E0F6F5"/>
            </a:solidFill>
          </p:grpSpPr>
          <p:sp>
            <p:nvSpPr>
              <p:cNvPr id="217" name="Google Shape;2831;p81"/>
              <p:cNvSpPr/>
              <p:nvPr/>
            </p:nvSpPr>
            <p:spPr>
              <a:xfrm>
                <a:off x="1268218" y="2455757"/>
                <a:ext cx="98007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2716" y="524"/>
                    </a:lnTo>
                    <a:lnTo>
                      <a:pt x="2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832;p81"/>
              <p:cNvSpPr/>
              <p:nvPr/>
            </p:nvSpPr>
            <p:spPr>
              <a:xfrm>
                <a:off x="1268218" y="2606989"/>
                <a:ext cx="98007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2716" y="525"/>
                    </a:lnTo>
                    <a:lnTo>
                      <a:pt x="2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833;p81"/>
              <p:cNvSpPr/>
              <p:nvPr/>
            </p:nvSpPr>
            <p:spPr>
              <a:xfrm>
                <a:off x="1254470" y="2417940"/>
                <a:ext cx="125504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3478" y="525"/>
                    </a:lnTo>
                    <a:lnTo>
                      <a:pt x="347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834;p81"/>
              <p:cNvSpPr/>
              <p:nvPr/>
            </p:nvSpPr>
            <p:spPr>
              <a:xfrm>
                <a:off x="1254470" y="2644806"/>
                <a:ext cx="125504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3478" y="525"/>
                    </a:lnTo>
                    <a:lnTo>
                      <a:pt x="347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835;p81"/>
              <p:cNvSpPr/>
              <p:nvPr/>
            </p:nvSpPr>
            <p:spPr>
              <a:xfrm>
                <a:off x="1317222" y="2644806"/>
                <a:ext cx="62752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739" y="525"/>
                    </a:lnTo>
                    <a:lnTo>
                      <a:pt x="17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836;p81"/>
              <p:cNvSpPr/>
              <p:nvPr/>
            </p:nvSpPr>
            <p:spPr>
              <a:xfrm>
                <a:off x="1317222" y="2606989"/>
                <a:ext cx="49003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358" y="525"/>
                    </a:lnTo>
                    <a:lnTo>
                      <a:pt x="13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837;p81"/>
              <p:cNvSpPr/>
              <p:nvPr/>
            </p:nvSpPr>
            <p:spPr>
              <a:xfrm>
                <a:off x="1317222" y="2455757"/>
                <a:ext cx="49003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1358" y="524"/>
                    </a:lnTo>
                    <a:lnTo>
                      <a:pt x="13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838;p81"/>
              <p:cNvSpPr/>
              <p:nvPr/>
            </p:nvSpPr>
            <p:spPr>
              <a:xfrm>
                <a:off x="1317222" y="2417940"/>
                <a:ext cx="62752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739" y="525"/>
                    </a:lnTo>
                    <a:lnTo>
                      <a:pt x="17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839;p81"/>
              <p:cNvSpPr/>
              <p:nvPr/>
            </p:nvSpPr>
            <p:spPr>
              <a:xfrm>
                <a:off x="1206369" y="2380123"/>
                <a:ext cx="221742" cy="32144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908" extrusionOk="0">
                    <a:moveTo>
                      <a:pt x="786" y="1"/>
                    </a:moveTo>
                    <a:cubicBezTo>
                      <a:pt x="357" y="1"/>
                      <a:pt x="0" y="358"/>
                      <a:pt x="0" y="787"/>
                    </a:cubicBezTo>
                    <a:cubicBezTo>
                      <a:pt x="0" y="1763"/>
                      <a:pt x="286" y="2644"/>
                      <a:pt x="858" y="3406"/>
                    </a:cubicBezTo>
                    <a:cubicBezTo>
                      <a:pt x="1358" y="4073"/>
                      <a:pt x="2001" y="4597"/>
                      <a:pt x="2572" y="5073"/>
                    </a:cubicBezTo>
                    <a:cubicBezTo>
                      <a:pt x="3691" y="5954"/>
                      <a:pt x="4573" y="6669"/>
                      <a:pt x="4573" y="8122"/>
                    </a:cubicBezTo>
                    <a:cubicBezTo>
                      <a:pt x="4573" y="8550"/>
                      <a:pt x="4930" y="8907"/>
                      <a:pt x="5358" y="8907"/>
                    </a:cubicBezTo>
                    <a:cubicBezTo>
                      <a:pt x="5787" y="8907"/>
                      <a:pt x="6144" y="8550"/>
                      <a:pt x="6144" y="8122"/>
                    </a:cubicBezTo>
                    <a:cubicBezTo>
                      <a:pt x="6144" y="7121"/>
                      <a:pt x="5859" y="6264"/>
                      <a:pt x="5287" y="5502"/>
                    </a:cubicBezTo>
                    <a:cubicBezTo>
                      <a:pt x="4787" y="4835"/>
                      <a:pt x="4144" y="4311"/>
                      <a:pt x="3549" y="3835"/>
                    </a:cubicBezTo>
                    <a:cubicBezTo>
                      <a:pt x="2453" y="2954"/>
                      <a:pt x="1572" y="2239"/>
                      <a:pt x="1572" y="787"/>
                    </a:cubicBezTo>
                    <a:cubicBezTo>
                      <a:pt x="1572" y="358"/>
                      <a:pt x="1215" y="1"/>
                      <a:pt x="7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840;p81"/>
              <p:cNvSpPr/>
              <p:nvPr/>
            </p:nvSpPr>
            <p:spPr>
              <a:xfrm>
                <a:off x="1317222" y="2504724"/>
                <a:ext cx="110889" cy="19684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5455" extrusionOk="0">
                    <a:moveTo>
                      <a:pt x="0" y="1"/>
                    </a:moveTo>
                    <a:lnTo>
                      <a:pt x="0" y="2001"/>
                    </a:lnTo>
                    <a:cubicBezTo>
                      <a:pt x="881" y="2740"/>
                      <a:pt x="1501" y="3430"/>
                      <a:pt x="1501" y="4669"/>
                    </a:cubicBezTo>
                    <a:cubicBezTo>
                      <a:pt x="1501" y="5097"/>
                      <a:pt x="1858" y="5454"/>
                      <a:pt x="2286" y="5454"/>
                    </a:cubicBezTo>
                    <a:cubicBezTo>
                      <a:pt x="2715" y="5454"/>
                      <a:pt x="3072" y="5097"/>
                      <a:pt x="3072" y="4669"/>
                    </a:cubicBezTo>
                    <a:cubicBezTo>
                      <a:pt x="3072" y="3668"/>
                      <a:pt x="2787" y="2811"/>
                      <a:pt x="2215" y="2049"/>
                    </a:cubicBezTo>
                    <a:cubicBezTo>
                      <a:pt x="1715" y="1382"/>
                      <a:pt x="1072" y="858"/>
                      <a:pt x="477" y="382"/>
                    </a:cubicBezTo>
                    <a:cubicBezTo>
                      <a:pt x="310" y="263"/>
                      <a:pt x="143" y="12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841;p81"/>
              <p:cNvSpPr/>
              <p:nvPr/>
            </p:nvSpPr>
            <p:spPr>
              <a:xfrm>
                <a:off x="1206369" y="2380123"/>
                <a:ext cx="221742" cy="32144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908" extrusionOk="0">
                    <a:moveTo>
                      <a:pt x="5358" y="1"/>
                    </a:moveTo>
                    <a:cubicBezTo>
                      <a:pt x="4930" y="1"/>
                      <a:pt x="4573" y="358"/>
                      <a:pt x="4573" y="787"/>
                    </a:cubicBezTo>
                    <a:cubicBezTo>
                      <a:pt x="4573" y="2239"/>
                      <a:pt x="3691" y="2954"/>
                      <a:pt x="2572" y="3835"/>
                    </a:cubicBezTo>
                    <a:cubicBezTo>
                      <a:pt x="2001" y="4311"/>
                      <a:pt x="1358" y="4835"/>
                      <a:pt x="858" y="5502"/>
                    </a:cubicBezTo>
                    <a:cubicBezTo>
                      <a:pt x="286" y="6264"/>
                      <a:pt x="0" y="7121"/>
                      <a:pt x="0" y="8122"/>
                    </a:cubicBezTo>
                    <a:cubicBezTo>
                      <a:pt x="0" y="8550"/>
                      <a:pt x="357" y="8907"/>
                      <a:pt x="786" y="8907"/>
                    </a:cubicBezTo>
                    <a:cubicBezTo>
                      <a:pt x="1215" y="8907"/>
                      <a:pt x="1572" y="8550"/>
                      <a:pt x="1572" y="8122"/>
                    </a:cubicBezTo>
                    <a:cubicBezTo>
                      <a:pt x="1572" y="6669"/>
                      <a:pt x="2453" y="5954"/>
                      <a:pt x="3549" y="5073"/>
                    </a:cubicBezTo>
                    <a:cubicBezTo>
                      <a:pt x="4144" y="4597"/>
                      <a:pt x="4787" y="4073"/>
                      <a:pt x="5287" y="3406"/>
                    </a:cubicBezTo>
                    <a:cubicBezTo>
                      <a:pt x="5859" y="2644"/>
                      <a:pt x="6144" y="1763"/>
                      <a:pt x="6144" y="787"/>
                    </a:cubicBezTo>
                    <a:cubicBezTo>
                      <a:pt x="6144" y="358"/>
                      <a:pt x="5787" y="1"/>
                      <a:pt x="5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842;p81"/>
              <p:cNvSpPr/>
              <p:nvPr/>
            </p:nvSpPr>
            <p:spPr>
              <a:xfrm>
                <a:off x="1317222" y="2380123"/>
                <a:ext cx="110889" cy="19684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5455" extrusionOk="0">
                    <a:moveTo>
                      <a:pt x="2286" y="1"/>
                    </a:moveTo>
                    <a:cubicBezTo>
                      <a:pt x="1858" y="1"/>
                      <a:pt x="1501" y="358"/>
                      <a:pt x="1501" y="787"/>
                    </a:cubicBezTo>
                    <a:cubicBezTo>
                      <a:pt x="1501" y="2025"/>
                      <a:pt x="881" y="2716"/>
                      <a:pt x="0" y="3454"/>
                    </a:cubicBezTo>
                    <a:lnTo>
                      <a:pt x="0" y="5454"/>
                    </a:lnTo>
                    <a:cubicBezTo>
                      <a:pt x="143" y="5335"/>
                      <a:pt x="310" y="5192"/>
                      <a:pt x="477" y="5073"/>
                    </a:cubicBezTo>
                    <a:cubicBezTo>
                      <a:pt x="1072" y="4597"/>
                      <a:pt x="1715" y="4073"/>
                      <a:pt x="2215" y="3406"/>
                    </a:cubicBezTo>
                    <a:cubicBezTo>
                      <a:pt x="2787" y="2644"/>
                      <a:pt x="3072" y="1763"/>
                      <a:pt x="3072" y="787"/>
                    </a:cubicBezTo>
                    <a:cubicBezTo>
                      <a:pt x="3072" y="358"/>
                      <a:pt x="2715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830;p81"/>
            <p:cNvGrpSpPr/>
            <p:nvPr/>
          </p:nvGrpSpPr>
          <p:grpSpPr>
            <a:xfrm rot="806703">
              <a:off x="4504608" y="5579870"/>
              <a:ext cx="562732" cy="1009558"/>
              <a:chOff x="1206369" y="2380123"/>
              <a:chExt cx="221742" cy="321445"/>
            </a:xfrm>
            <a:solidFill>
              <a:srgbClr val="537F9C"/>
            </a:solidFill>
          </p:grpSpPr>
          <p:sp>
            <p:nvSpPr>
              <p:cNvPr id="230" name="Google Shape;2831;p81"/>
              <p:cNvSpPr/>
              <p:nvPr/>
            </p:nvSpPr>
            <p:spPr>
              <a:xfrm>
                <a:off x="1268218" y="2455757"/>
                <a:ext cx="98007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525" extrusionOk="0">
                    <a:moveTo>
                      <a:pt x="1" y="1"/>
                    </a:moveTo>
                    <a:lnTo>
                      <a:pt x="1" y="524"/>
                    </a:lnTo>
                    <a:lnTo>
                      <a:pt x="2716" y="524"/>
                    </a:lnTo>
                    <a:lnTo>
                      <a:pt x="2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832;p81"/>
              <p:cNvSpPr/>
              <p:nvPr/>
            </p:nvSpPr>
            <p:spPr>
              <a:xfrm>
                <a:off x="1268218" y="2606989"/>
                <a:ext cx="98007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2716" y="525"/>
                    </a:lnTo>
                    <a:lnTo>
                      <a:pt x="2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833;p81"/>
              <p:cNvSpPr/>
              <p:nvPr/>
            </p:nvSpPr>
            <p:spPr>
              <a:xfrm>
                <a:off x="1254470" y="2417940"/>
                <a:ext cx="125504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3478" y="525"/>
                    </a:lnTo>
                    <a:lnTo>
                      <a:pt x="347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834;p81"/>
              <p:cNvSpPr/>
              <p:nvPr/>
            </p:nvSpPr>
            <p:spPr>
              <a:xfrm>
                <a:off x="1254470" y="2644806"/>
                <a:ext cx="125504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25" extrusionOk="0">
                    <a:moveTo>
                      <a:pt x="1" y="1"/>
                    </a:moveTo>
                    <a:lnTo>
                      <a:pt x="1" y="525"/>
                    </a:lnTo>
                    <a:lnTo>
                      <a:pt x="3478" y="525"/>
                    </a:lnTo>
                    <a:lnTo>
                      <a:pt x="347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835;p81"/>
              <p:cNvSpPr/>
              <p:nvPr/>
            </p:nvSpPr>
            <p:spPr>
              <a:xfrm>
                <a:off x="1317222" y="2644806"/>
                <a:ext cx="62752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739" y="525"/>
                    </a:lnTo>
                    <a:lnTo>
                      <a:pt x="17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36;p81"/>
              <p:cNvSpPr/>
              <p:nvPr/>
            </p:nvSpPr>
            <p:spPr>
              <a:xfrm>
                <a:off x="1317222" y="2606989"/>
                <a:ext cx="49003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358" y="525"/>
                    </a:lnTo>
                    <a:lnTo>
                      <a:pt x="13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37;p81"/>
              <p:cNvSpPr/>
              <p:nvPr/>
            </p:nvSpPr>
            <p:spPr>
              <a:xfrm>
                <a:off x="1317222" y="2455757"/>
                <a:ext cx="49003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525" extrusionOk="0">
                    <a:moveTo>
                      <a:pt x="0" y="1"/>
                    </a:moveTo>
                    <a:lnTo>
                      <a:pt x="0" y="524"/>
                    </a:lnTo>
                    <a:lnTo>
                      <a:pt x="1358" y="524"/>
                    </a:lnTo>
                    <a:lnTo>
                      <a:pt x="13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38;p81"/>
              <p:cNvSpPr/>
              <p:nvPr/>
            </p:nvSpPr>
            <p:spPr>
              <a:xfrm>
                <a:off x="1317222" y="2417940"/>
                <a:ext cx="62752" cy="1894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525" extrusionOk="0">
                    <a:moveTo>
                      <a:pt x="0" y="1"/>
                    </a:moveTo>
                    <a:lnTo>
                      <a:pt x="0" y="525"/>
                    </a:lnTo>
                    <a:lnTo>
                      <a:pt x="1739" y="525"/>
                    </a:lnTo>
                    <a:lnTo>
                      <a:pt x="17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39;p81"/>
              <p:cNvSpPr/>
              <p:nvPr/>
            </p:nvSpPr>
            <p:spPr>
              <a:xfrm>
                <a:off x="1206369" y="2380123"/>
                <a:ext cx="221742" cy="32144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908" extrusionOk="0">
                    <a:moveTo>
                      <a:pt x="786" y="1"/>
                    </a:moveTo>
                    <a:cubicBezTo>
                      <a:pt x="357" y="1"/>
                      <a:pt x="0" y="358"/>
                      <a:pt x="0" y="787"/>
                    </a:cubicBezTo>
                    <a:cubicBezTo>
                      <a:pt x="0" y="1763"/>
                      <a:pt x="286" y="2644"/>
                      <a:pt x="858" y="3406"/>
                    </a:cubicBezTo>
                    <a:cubicBezTo>
                      <a:pt x="1358" y="4073"/>
                      <a:pt x="2001" y="4597"/>
                      <a:pt x="2572" y="5073"/>
                    </a:cubicBezTo>
                    <a:cubicBezTo>
                      <a:pt x="3691" y="5954"/>
                      <a:pt x="4573" y="6669"/>
                      <a:pt x="4573" y="8122"/>
                    </a:cubicBezTo>
                    <a:cubicBezTo>
                      <a:pt x="4573" y="8550"/>
                      <a:pt x="4930" y="8907"/>
                      <a:pt x="5358" y="8907"/>
                    </a:cubicBezTo>
                    <a:cubicBezTo>
                      <a:pt x="5787" y="8907"/>
                      <a:pt x="6144" y="8550"/>
                      <a:pt x="6144" y="8122"/>
                    </a:cubicBezTo>
                    <a:cubicBezTo>
                      <a:pt x="6144" y="7121"/>
                      <a:pt x="5859" y="6264"/>
                      <a:pt x="5287" y="5502"/>
                    </a:cubicBezTo>
                    <a:cubicBezTo>
                      <a:pt x="4787" y="4835"/>
                      <a:pt x="4144" y="4311"/>
                      <a:pt x="3549" y="3835"/>
                    </a:cubicBezTo>
                    <a:cubicBezTo>
                      <a:pt x="2453" y="2954"/>
                      <a:pt x="1572" y="2239"/>
                      <a:pt x="1572" y="787"/>
                    </a:cubicBezTo>
                    <a:cubicBezTo>
                      <a:pt x="1572" y="358"/>
                      <a:pt x="1215" y="1"/>
                      <a:pt x="7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40;p81"/>
              <p:cNvSpPr/>
              <p:nvPr/>
            </p:nvSpPr>
            <p:spPr>
              <a:xfrm>
                <a:off x="1317222" y="2504724"/>
                <a:ext cx="110889" cy="19684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5455" extrusionOk="0">
                    <a:moveTo>
                      <a:pt x="0" y="1"/>
                    </a:moveTo>
                    <a:lnTo>
                      <a:pt x="0" y="2001"/>
                    </a:lnTo>
                    <a:cubicBezTo>
                      <a:pt x="881" y="2740"/>
                      <a:pt x="1501" y="3430"/>
                      <a:pt x="1501" y="4669"/>
                    </a:cubicBezTo>
                    <a:cubicBezTo>
                      <a:pt x="1501" y="5097"/>
                      <a:pt x="1858" y="5454"/>
                      <a:pt x="2286" y="5454"/>
                    </a:cubicBezTo>
                    <a:cubicBezTo>
                      <a:pt x="2715" y="5454"/>
                      <a:pt x="3072" y="5097"/>
                      <a:pt x="3072" y="4669"/>
                    </a:cubicBezTo>
                    <a:cubicBezTo>
                      <a:pt x="3072" y="3668"/>
                      <a:pt x="2787" y="2811"/>
                      <a:pt x="2215" y="2049"/>
                    </a:cubicBezTo>
                    <a:cubicBezTo>
                      <a:pt x="1715" y="1382"/>
                      <a:pt x="1072" y="858"/>
                      <a:pt x="477" y="382"/>
                    </a:cubicBezTo>
                    <a:cubicBezTo>
                      <a:pt x="310" y="263"/>
                      <a:pt x="143" y="12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41;p81"/>
              <p:cNvSpPr/>
              <p:nvPr/>
            </p:nvSpPr>
            <p:spPr>
              <a:xfrm>
                <a:off x="1206369" y="2380123"/>
                <a:ext cx="221742" cy="32144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908" extrusionOk="0">
                    <a:moveTo>
                      <a:pt x="5358" y="1"/>
                    </a:moveTo>
                    <a:cubicBezTo>
                      <a:pt x="4930" y="1"/>
                      <a:pt x="4573" y="358"/>
                      <a:pt x="4573" y="787"/>
                    </a:cubicBezTo>
                    <a:cubicBezTo>
                      <a:pt x="4573" y="2239"/>
                      <a:pt x="3691" y="2954"/>
                      <a:pt x="2572" y="3835"/>
                    </a:cubicBezTo>
                    <a:cubicBezTo>
                      <a:pt x="2001" y="4311"/>
                      <a:pt x="1358" y="4835"/>
                      <a:pt x="858" y="5502"/>
                    </a:cubicBezTo>
                    <a:cubicBezTo>
                      <a:pt x="286" y="6264"/>
                      <a:pt x="0" y="7121"/>
                      <a:pt x="0" y="8122"/>
                    </a:cubicBezTo>
                    <a:cubicBezTo>
                      <a:pt x="0" y="8550"/>
                      <a:pt x="357" y="8907"/>
                      <a:pt x="786" y="8907"/>
                    </a:cubicBezTo>
                    <a:cubicBezTo>
                      <a:pt x="1215" y="8907"/>
                      <a:pt x="1572" y="8550"/>
                      <a:pt x="1572" y="8122"/>
                    </a:cubicBezTo>
                    <a:cubicBezTo>
                      <a:pt x="1572" y="6669"/>
                      <a:pt x="2453" y="5954"/>
                      <a:pt x="3549" y="5073"/>
                    </a:cubicBezTo>
                    <a:cubicBezTo>
                      <a:pt x="4144" y="4597"/>
                      <a:pt x="4787" y="4073"/>
                      <a:pt x="5287" y="3406"/>
                    </a:cubicBezTo>
                    <a:cubicBezTo>
                      <a:pt x="5859" y="2644"/>
                      <a:pt x="6144" y="1763"/>
                      <a:pt x="6144" y="787"/>
                    </a:cubicBezTo>
                    <a:cubicBezTo>
                      <a:pt x="6144" y="358"/>
                      <a:pt x="5787" y="1"/>
                      <a:pt x="5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42;p81"/>
              <p:cNvSpPr/>
              <p:nvPr/>
            </p:nvSpPr>
            <p:spPr>
              <a:xfrm>
                <a:off x="1317222" y="2380123"/>
                <a:ext cx="110889" cy="19684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5455" extrusionOk="0">
                    <a:moveTo>
                      <a:pt x="2286" y="1"/>
                    </a:moveTo>
                    <a:cubicBezTo>
                      <a:pt x="1858" y="1"/>
                      <a:pt x="1501" y="358"/>
                      <a:pt x="1501" y="787"/>
                    </a:cubicBezTo>
                    <a:cubicBezTo>
                      <a:pt x="1501" y="2025"/>
                      <a:pt x="881" y="2716"/>
                      <a:pt x="0" y="3454"/>
                    </a:cubicBezTo>
                    <a:lnTo>
                      <a:pt x="0" y="5454"/>
                    </a:lnTo>
                    <a:cubicBezTo>
                      <a:pt x="143" y="5335"/>
                      <a:pt x="310" y="5192"/>
                      <a:pt x="477" y="5073"/>
                    </a:cubicBezTo>
                    <a:cubicBezTo>
                      <a:pt x="1072" y="4597"/>
                      <a:pt x="1715" y="4073"/>
                      <a:pt x="2215" y="3406"/>
                    </a:cubicBezTo>
                    <a:cubicBezTo>
                      <a:pt x="2787" y="2644"/>
                      <a:pt x="3072" y="1763"/>
                      <a:pt x="3072" y="787"/>
                    </a:cubicBezTo>
                    <a:cubicBezTo>
                      <a:pt x="3072" y="358"/>
                      <a:pt x="2715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2" name="TextBox 241"/>
          <p:cNvSpPr txBox="1"/>
          <p:nvPr/>
        </p:nvSpPr>
        <p:spPr>
          <a:xfrm>
            <a:off x="9886950" y="-2171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43BF90B-12C0-6767-1414-DDEA828C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19</a:t>
            </a:fld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793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223D63"/>
                </a:solidFill>
                <a:latin typeface="+mn-lt"/>
                <a:ea typeface="+mn-ea"/>
                <a:cs typeface="+mn-cs"/>
              </a:rPr>
              <a:t>Περίγραμμα παρουσίασης </a:t>
            </a:r>
          </a:p>
        </p:txBody>
      </p:sp>
      <p:graphicFrame>
        <p:nvGraphicFramePr>
          <p:cNvPr id="20" name="Θέση περιεχομένου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950300"/>
              </p:ext>
            </p:extLst>
          </p:nvPr>
        </p:nvGraphicFramePr>
        <p:xfrm>
          <a:off x="2178148" y="583809"/>
          <a:ext cx="8203809" cy="627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195FAA9-1C67-3611-24D6-145C0C7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</a:t>
            </a:fld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Ομάδα 27"/>
          <p:cNvGrpSpPr/>
          <p:nvPr/>
        </p:nvGrpSpPr>
        <p:grpSpPr>
          <a:xfrm>
            <a:off x="1448969" y="2039374"/>
            <a:ext cx="10677330" cy="3626362"/>
            <a:chOff x="1981067" y="2367107"/>
            <a:chExt cx="8617554" cy="3626362"/>
          </a:xfrm>
        </p:grpSpPr>
        <p:grpSp>
          <p:nvGrpSpPr>
            <p:cNvPr id="25" name="Ομάδα 24"/>
            <p:cNvGrpSpPr/>
            <p:nvPr/>
          </p:nvGrpSpPr>
          <p:grpSpPr>
            <a:xfrm>
              <a:off x="1981067" y="2367107"/>
              <a:ext cx="7650480" cy="1262382"/>
              <a:chOff x="1981067" y="2382070"/>
              <a:chExt cx="7650480" cy="1262382"/>
            </a:xfrm>
          </p:grpSpPr>
          <p:sp>
            <p:nvSpPr>
              <p:cNvPr id="6" name="Shape"/>
              <p:cNvSpPr/>
              <p:nvPr/>
            </p:nvSpPr>
            <p:spPr>
              <a:xfrm>
                <a:off x="1981067" y="2382070"/>
                <a:ext cx="7650480" cy="1262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86" y="0"/>
                    </a:moveTo>
                    <a:lnTo>
                      <a:pt x="6074" y="0"/>
                    </a:lnTo>
                    <a:cubicBezTo>
                      <a:pt x="5902" y="0"/>
                      <a:pt x="5741" y="413"/>
                      <a:pt x="5619" y="1152"/>
                    </a:cubicBezTo>
                    <a:lnTo>
                      <a:pt x="3442" y="14342"/>
                    </a:lnTo>
                    <a:lnTo>
                      <a:pt x="2313" y="7128"/>
                    </a:lnTo>
                    <a:lnTo>
                      <a:pt x="1190" y="7128"/>
                    </a:lnTo>
                    <a:cubicBezTo>
                      <a:pt x="534" y="7128"/>
                      <a:pt x="0" y="10365"/>
                      <a:pt x="0" y="14342"/>
                    </a:cubicBezTo>
                    <a:lnTo>
                      <a:pt x="0" y="14342"/>
                    </a:lnTo>
                    <a:cubicBezTo>
                      <a:pt x="0" y="18319"/>
                      <a:pt x="534" y="21557"/>
                      <a:pt x="1190" y="21557"/>
                    </a:cubicBezTo>
                    <a:lnTo>
                      <a:pt x="2313" y="21557"/>
                    </a:lnTo>
                    <a:lnTo>
                      <a:pt x="2435" y="21600"/>
                    </a:lnTo>
                    <a:lnTo>
                      <a:pt x="5719" y="1695"/>
                    </a:lnTo>
                    <a:cubicBezTo>
                      <a:pt x="5798" y="1217"/>
                      <a:pt x="5902" y="956"/>
                      <a:pt x="6013" y="956"/>
                    </a:cubicBezTo>
                    <a:lnTo>
                      <a:pt x="20341" y="956"/>
                    </a:lnTo>
                    <a:cubicBezTo>
                      <a:pt x="20646" y="956"/>
                      <a:pt x="20890" y="2456"/>
                      <a:pt x="20890" y="4281"/>
                    </a:cubicBezTo>
                    <a:lnTo>
                      <a:pt x="20890" y="13755"/>
                    </a:lnTo>
                    <a:cubicBezTo>
                      <a:pt x="20890" y="14950"/>
                      <a:pt x="21048" y="15907"/>
                      <a:pt x="21245" y="15907"/>
                    </a:cubicBezTo>
                    <a:lnTo>
                      <a:pt x="21245" y="15907"/>
                    </a:lnTo>
                    <a:cubicBezTo>
                      <a:pt x="21442" y="15907"/>
                      <a:pt x="21600" y="14950"/>
                      <a:pt x="21600" y="13755"/>
                    </a:cubicBezTo>
                    <a:lnTo>
                      <a:pt x="21600" y="5541"/>
                    </a:lnTo>
                    <a:cubicBezTo>
                      <a:pt x="21600" y="2477"/>
                      <a:pt x="21191" y="0"/>
                      <a:pt x="20686" y="0"/>
                    </a:cubicBezTo>
                    <a:close/>
                  </a:path>
                </a:pathLst>
              </a:custGeom>
              <a:solidFill>
                <a:srgbClr val="64BFB9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452161" y="2871716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11"/>
            <p:cNvGrpSpPr/>
            <p:nvPr/>
          </p:nvGrpSpPr>
          <p:grpSpPr>
            <a:xfrm>
              <a:off x="3915049" y="2465541"/>
              <a:ext cx="6683572" cy="3527928"/>
              <a:chOff x="8805102" y="1544432"/>
              <a:chExt cx="3605567" cy="3527928"/>
            </a:xfrm>
          </p:grpSpPr>
          <p:sp>
            <p:nvSpPr>
              <p:cNvPr id="9" name="TextBox 18"/>
              <p:cNvSpPr txBox="1"/>
              <p:nvPr/>
            </p:nvSpPr>
            <p:spPr>
              <a:xfrm>
                <a:off x="8921978" y="1544432"/>
                <a:ext cx="2514526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l-GR" sz="2000" kern="1200" dirty="0">
                    <a:solidFill>
                      <a:srgbClr val="FF0000"/>
                    </a:solidFill>
                    <a:effectLst/>
                    <a:latin typeface="+mn-lt"/>
                    <a:ea typeface="+mn-ea"/>
                    <a:cs typeface="+mn-cs"/>
                  </a:rPr>
                  <a:t>Διαταραχές σύνθεσης/ δράσης ανδρογόνων </a:t>
                </a:r>
              </a:p>
            </p:txBody>
          </p:sp>
          <p:sp>
            <p:nvSpPr>
              <p:cNvPr id="10" name="TextBox 19"/>
              <p:cNvSpPr txBox="1"/>
              <p:nvPr/>
            </p:nvSpPr>
            <p:spPr>
              <a:xfrm>
                <a:off x="8805102" y="1902261"/>
                <a:ext cx="3605567" cy="317009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Σύνδρομο αντίστασης στα ανδρογόνα (π.χ. CAIS, PAIS)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3β-υδροξυστεροειδικής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δευδρογονάσης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 2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17α-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υδροξυλάσης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/ 17,20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λυάσης</a:t>
                </a:r>
                <a:endParaRPr lang="el-GR" sz="2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17β-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υδροξυστεροειδικής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δευδρογονάσης</a:t>
                </a:r>
                <a:endParaRPr lang="el-GR" sz="2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5α</a:t>
                </a:r>
                <a:r>
                  <a:rPr lang="en-GB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ρεδουκτάσης</a:t>
                </a:r>
                <a:endParaRPr lang="el-GR" sz="2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οξειδορεδουκτάσης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 Ρ450 (</a:t>
                </a:r>
                <a:r>
                  <a:rPr lang="en-GB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POR)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Ανεπάρκεια υποδοχέα </a:t>
                </a:r>
                <a:r>
                  <a:rPr lang="en-GB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LH (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π.χ. Απλασία κυττάρων </a:t>
                </a:r>
                <a:r>
                  <a:rPr lang="en-GB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Leydig, </a:t>
                </a: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υποπλασία)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Συγγενής λιποειδής υπερπλασία επινεφριδίων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Φάρμακα και περιβαλλοντικοί παράγοντες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lang="el-GR" sz="1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lang="el-GR" sz="1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Ομάδα 28"/>
          <p:cNvGrpSpPr/>
          <p:nvPr/>
        </p:nvGrpSpPr>
        <p:grpSpPr>
          <a:xfrm>
            <a:off x="1501437" y="5329944"/>
            <a:ext cx="9469469" cy="1329630"/>
            <a:chOff x="1981067" y="4728768"/>
            <a:chExt cx="7650480" cy="1329630"/>
          </a:xfrm>
        </p:grpSpPr>
        <p:grpSp>
          <p:nvGrpSpPr>
            <p:cNvPr id="24" name="Ομάδα 23"/>
            <p:cNvGrpSpPr/>
            <p:nvPr/>
          </p:nvGrpSpPr>
          <p:grpSpPr>
            <a:xfrm>
              <a:off x="1981067" y="4728768"/>
              <a:ext cx="7650480" cy="1262382"/>
              <a:chOff x="1981067" y="4377080"/>
              <a:chExt cx="7650480" cy="1262382"/>
            </a:xfrm>
          </p:grpSpPr>
          <p:sp>
            <p:nvSpPr>
              <p:cNvPr id="11" name="Shape"/>
              <p:cNvSpPr/>
              <p:nvPr/>
            </p:nvSpPr>
            <p:spPr>
              <a:xfrm>
                <a:off x="1981067" y="4377080"/>
                <a:ext cx="7650480" cy="1262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86" y="0"/>
                    </a:moveTo>
                    <a:lnTo>
                      <a:pt x="6074" y="0"/>
                    </a:lnTo>
                    <a:cubicBezTo>
                      <a:pt x="5902" y="0"/>
                      <a:pt x="5741" y="413"/>
                      <a:pt x="5619" y="1152"/>
                    </a:cubicBezTo>
                    <a:lnTo>
                      <a:pt x="3442" y="14342"/>
                    </a:lnTo>
                    <a:lnTo>
                      <a:pt x="2313" y="7128"/>
                    </a:lnTo>
                    <a:lnTo>
                      <a:pt x="1190" y="7128"/>
                    </a:lnTo>
                    <a:cubicBezTo>
                      <a:pt x="534" y="7128"/>
                      <a:pt x="0" y="10365"/>
                      <a:pt x="0" y="14342"/>
                    </a:cubicBezTo>
                    <a:lnTo>
                      <a:pt x="0" y="14342"/>
                    </a:lnTo>
                    <a:cubicBezTo>
                      <a:pt x="0" y="18319"/>
                      <a:pt x="534" y="21557"/>
                      <a:pt x="1190" y="21557"/>
                    </a:cubicBezTo>
                    <a:lnTo>
                      <a:pt x="2313" y="21557"/>
                    </a:lnTo>
                    <a:lnTo>
                      <a:pt x="2435" y="21600"/>
                    </a:lnTo>
                    <a:lnTo>
                      <a:pt x="5719" y="1695"/>
                    </a:lnTo>
                    <a:cubicBezTo>
                      <a:pt x="5798" y="1217"/>
                      <a:pt x="5902" y="956"/>
                      <a:pt x="6013" y="956"/>
                    </a:cubicBezTo>
                    <a:lnTo>
                      <a:pt x="20341" y="956"/>
                    </a:lnTo>
                    <a:cubicBezTo>
                      <a:pt x="20646" y="956"/>
                      <a:pt x="20890" y="2456"/>
                      <a:pt x="20890" y="4281"/>
                    </a:cubicBezTo>
                    <a:lnTo>
                      <a:pt x="20890" y="13755"/>
                    </a:lnTo>
                    <a:cubicBezTo>
                      <a:pt x="20890" y="14950"/>
                      <a:pt x="21048" y="15907"/>
                      <a:pt x="21245" y="15907"/>
                    </a:cubicBezTo>
                    <a:lnTo>
                      <a:pt x="21245" y="15907"/>
                    </a:lnTo>
                    <a:cubicBezTo>
                      <a:pt x="21442" y="15907"/>
                      <a:pt x="21600" y="14950"/>
                      <a:pt x="21600" y="13755"/>
                    </a:cubicBezTo>
                    <a:lnTo>
                      <a:pt x="21600" y="5541"/>
                    </a:lnTo>
                    <a:cubicBezTo>
                      <a:pt x="21600" y="2499"/>
                      <a:pt x="21191" y="0"/>
                      <a:pt x="20686" y="0"/>
                    </a:cubicBezTo>
                    <a:close/>
                  </a:path>
                </a:pathLst>
              </a:custGeom>
              <a:solidFill>
                <a:srgbClr val="003E79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469905" y="4844936"/>
                <a:ext cx="14924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874628" y="4786193"/>
              <a:ext cx="5424019" cy="1272205"/>
              <a:chOff x="8783296" y="2787166"/>
              <a:chExt cx="2926080" cy="1272205"/>
            </a:xfrm>
          </p:grpSpPr>
          <p:sp>
            <p:nvSpPr>
              <p:cNvPr id="14" name="TextBox 21"/>
              <p:cNvSpPr txBox="1"/>
              <p:nvPr/>
            </p:nvSpPr>
            <p:spPr>
              <a:xfrm>
                <a:off x="8783296" y="2787166"/>
                <a:ext cx="2514526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noProof="1">
                    <a:solidFill>
                      <a:srgbClr val="FF0000"/>
                    </a:solidFill>
                  </a:rPr>
                  <a:t>Ά</a:t>
                </a:r>
                <a:r>
                  <a:rPr lang="el-GR" sz="2000" noProof="1">
                    <a:solidFill>
                      <a:srgbClr val="FF0000"/>
                    </a:solidFill>
                  </a:rPr>
                  <a:t>λλα</a:t>
                </a:r>
                <a:endParaRPr lang="en-US" sz="2000" noProof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22"/>
              <p:cNvSpPr txBox="1"/>
              <p:nvPr/>
            </p:nvSpPr>
            <p:spPr>
              <a:xfrm>
                <a:off x="8783296" y="3043708"/>
                <a:ext cx="2926080" cy="101566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Διαταραχές ΑΜΗ και υποδοχέα </a:t>
                </a:r>
              </a:p>
              <a:p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(Σύνδρομο παραμονής πόρου </a:t>
                </a:r>
                <a:r>
                  <a:rPr lang="el-GR" sz="2000" kern="1200" dirty="0" err="1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Muller</a:t>
                </a:r>
                <a:r>
                  <a:rPr lang="en-US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)</a:t>
                </a:r>
                <a:endParaRPr lang="el-GR" sz="2000" kern="120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l-GR" sz="2000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Σοβαρός υποσπαδίας</a:t>
                </a:r>
              </a:p>
            </p:txBody>
          </p:sp>
        </p:grpSp>
      </p:grpSp>
      <p:grpSp>
        <p:nvGrpSpPr>
          <p:cNvPr id="5" name="Ομάδα 4"/>
          <p:cNvGrpSpPr/>
          <p:nvPr/>
        </p:nvGrpSpPr>
        <p:grpSpPr>
          <a:xfrm>
            <a:off x="1448969" y="265674"/>
            <a:ext cx="9426637" cy="1262382"/>
            <a:chOff x="1981067" y="1102640"/>
            <a:chExt cx="7650480" cy="1262382"/>
          </a:xfrm>
        </p:grpSpPr>
        <p:sp>
          <p:nvSpPr>
            <p:cNvPr id="16" name="Shape"/>
            <p:cNvSpPr/>
            <p:nvPr/>
          </p:nvSpPr>
          <p:spPr>
            <a:xfrm>
              <a:off x="1981067" y="1102640"/>
              <a:ext cx="7650480" cy="126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6" y="0"/>
                  </a:moveTo>
                  <a:lnTo>
                    <a:pt x="6074" y="0"/>
                  </a:lnTo>
                  <a:cubicBezTo>
                    <a:pt x="5902" y="0"/>
                    <a:pt x="5741" y="413"/>
                    <a:pt x="5619" y="1152"/>
                  </a:cubicBezTo>
                  <a:lnTo>
                    <a:pt x="3442" y="14342"/>
                  </a:lnTo>
                  <a:lnTo>
                    <a:pt x="2313" y="7128"/>
                  </a:lnTo>
                  <a:lnTo>
                    <a:pt x="1190" y="7128"/>
                  </a:lnTo>
                  <a:cubicBezTo>
                    <a:pt x="534" y="7128"/>
                    <a:pt x="0" y="10365"/>
                    <a:pt x="0" y="14342"/>
                  </a:cubicBezTo>
                  <a:lnTo>
                    <a:pt x="0" y="14342"/>
                  </a:lnTo>
                  <a:cubicBezTo>
                    <a:pt x="0" y="18319"/>
                    <a:pt x="534" y="21557"/>
                    <a:pt x="1190" y="21557"/>
                  </a:cubicBezTo>
                  <a:lnTo>
                    <a:pt x="2313" y="21557"/>
                  </a:lnTo>
                  <a:lnTo>
                    <a:pt x="2435" y="21600"/>
                  </a:lnTo>
                  <a:lnTo>
                    <a:pt x="5719" y="1695"/>
                  </a:lnTo>
                  <a:cubicBezTo>
                    <a:pt x="5798" y="1217"/>
                    <a:pt x="5902" y="956"/>
                    <a:pt x="6013" y="956"/>
                  </a:cubicBezTo>
                  <a:lnTo>
                    <a:pt x="20341" y="956"/>
                  </a:lnTo>
                  <a:cubicBezTo>
                    <a:pt x="20646" y="956"/>
                    <a:pt x="20890" y="2456"/>
                    <a:pt x="20890" y="4281"/>
                  </a:cubicBezTo>
                  <a:lnTo>
                    <a:pt x="20890" y="13755"/>
                  </a:lnTo>
                  <a:cubicBezTo>
                    <a:pt x="20890" y="14950"/>
                    <a:pt x="21048" y="15907"/>
                    <a:pt x="21245" y="15907"/>
                  </a:cubicBezTo>
                  <a:lnTo>
                    <a:pt x="21245" y="15907"/>
                  </a:lnTo>
                  <a:cubicBezTo>
                    <a:pt x="21442" y="15907"/>
                    <a:pt x="21600" y="14950"/>
                    <a:pt x="21600" y="13755"/>
                  </a:cubicBezTo>
                  <a:lnTo>
                    <a:pt x="21600" y="5541"/>
                  </a:lnTo>
                  <a:cubicBezTo>
                    <a:pt x="21600" y="2477"/>
                    <a:pt x="21191" y="0"/>
                    <a:pt x="2068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TextBox 2"/>
            <p:cNvSpPr txBox="1"/>
            <p:nvPr/>
          </p:nvSpPr>
          <p:spPr>
            <a:xfrm>
              <a:off x="2467415" y="1574524"/>
              <a:ext cx="154223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0"/>
          <p:cNvGrpSpPr/>
          <p:nvPr/>
        </p:nvGrpSpPr>
        <p:grpSpPr>
          <a:xfrm>
            <a:off x="3929767" y="303211"/>
            <a:ext cx="7155764" cy="1997191"/>
            <a:chOff x="8813045" y="721711"/>
            <a:chExt cx="3860300" cy="1997191"/>
          </a:xfrm>
        </p:grpSpPr>
        <p:sp>
          <p:nvSpPr>
            <p:cNvPr id="19" name="TextBox 15"/>
            <p:cNvSpPr txBox="1"/>
            <p:nvPr/>
          </p:nvSpPr>
          <p:spPr>
            <a:xfrm>
              <a:off x="8855480" y="721711"/>
              <a:ext cx="3212195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l-GR" sz="2000" kern="1200" dirty="0">
                  <a:solidFill>
                    <a:srgbClr val="FF0000"/>
                  </a:solidFill>
                  <a:effectLst/>
                  <a:latin typeface="+mn-lt"/>
                  <a:ea typeface="+mn-ea"/>
                  <a:cs typeface="+mn-cs"/>
                </a:rPr>
                <a:t>Διαταραχές ανάπτυξης των </a:t>
              </a:r>
              <a:r>
                <a:rPr lang="el-GR" sz="2000" kern="1200" dirty="0" err="1">
                  <a:solidFill>
                    <a:srgbClr val="FF0000"/>
                  </a:solidFill>
                  <a:effectLst/>
                  <a:latin typeface="+mn-lt"/>
                  <a:ea typeface="+mn-ea"/>
                  <a:cs typeface="+mn-cs"/>
                </a:rPr>
                <a:t>όρχεων</a:t>
              </a:r>
              <a:endParaRPr lang="el-GR" sz="20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TextBox 16"/>
            <p:cNvSpPr txBox="1"/>
            <p:nvPr/>
          </p:nvSpPr>
          <p:spPr>
            <a:xfrm>
              <a:off x="8813045" y="1087686"/>
              <a:ext cx="3860300" cy="163121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Πλήρης ή μερική </a:t>
              </a:r>
              <a:r>
                <a:rPr lang="el-G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γοναδική</a:t>
              </a:r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δυσγενεσία</a:t>
              </a:r>
            </a:p>
            <a:p>
              <a:pPr marR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(γονίδια 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SRY, SOX9, SFI, WT1, DHH, </a:t>
              </a:r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κ.λπ.)</a:t>
              </a:r>
            </a:p>
            <a:p>
              <a:pPr marL="171450" marR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Σύνδρομο ορχικής υποστροφής (</a:t>
              </a: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vanishing testis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l-GR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l-GR" sz="2000" kern="1200" dirty="0" err="1">
                  <a:solidFill>
                    <a:schemeClr val="dk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Ωοθηκορχική</a:t>
              </a:r>
              <a:r>
                <a:rPr lang="el-GR" sz="2000" kern="1200" dirty="0">
                  <a:solidFill>
                    <a:schemeClr val="dk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kern="1200" dirty="0">
                  <a:solidFill>
                    <a:schemeClr val="dk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DSD</a:t>
              </a:r>
              <a:endParaRPr lang="el-G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R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l-GR" sz="1000" dirty="0"/>
            </a:p>
            <a:p>
              <a:pPr marL="171450" marR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lang="el-GR" sz="10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0495" y="112808"/>
            <a:ext cx="257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ΑΙΤΙΑ</a:t>
            </a:r>
            <a:endParaRPr lang="el-GR" sz="2800" dirty="0">
              <a:solidFill>
                <a:srgbClr val="FF0000"/>
              </a:solidFill>
            </a:endParaRPr>
          </a:p>
        </p:txBody>
      </p:sp>
      <p:grpSp>
        <p:nvGrpSpPr>
          <p:cNvPr id="2" name="Google Shape;2069;p64"/>
          <p:cNvGrpSpPr/>
          <p:nvPr/>
        </p:nvGrpSpPr>
        <p:grpSpPr>
          <a:xfrm flipH="1">
            <a:off x="10857264" y="65415"/>
            <a:ext cx="1302736" cy="1506204"/>
            <a:chOff x="2276800" y="1423950"/>
            <a:chExt cx="571275" cy="660500"/>
          </a:xfrm>
        </p:grpSpPr>
        <p:sp>
          <p:nvSpPr>
            <p:cNvPr id="3" name="Google Shape;2070;p6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2071;p6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72;p6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73;p6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074;p6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" name="Θέση αριθμού διαφάνειας 29">
            <a:extLst>
              <a:ext uri="{FF2B5EF4-FFF2-40B4-BE49-F238E27FC236}">
                <a16:creationId xmlns:a16="http://schemas.microsoft.com/office/drawing/2014/main" id="{1BB43BD3-21E5-19AA-80EB-EF378ED7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Ομάδα 27"/>
          <p:cNvGrpSpPr/>
          <p:nvPr/>
        </p:nvGrpSpPr>
        <p:grpSpPr>
          <a:xfrm>
            <a:off x="1448969" y="2039374"/>
            <a:ext cx="10677330" cy="3626362"/>
            <a:chOff x="1981067" y="2367107"/>
            <a:chExt cx="8617554" cy="3626362"/>
          </a:xfrm>
        </p:grpSpPr>
        <p:grpSp>
          <p:nvGrpSpPr>
            <p:cNvPr id="25" name="Ομάδα 24"/>
            <p:cNvGrpSpPr/>
            <p:nvPr/>
          </p:nvGrpSpPr>
          <p:grpSpPr>
            <a:xfrm>
              <a:off x="1981067" y="2367107"/>
              <a:ext cx="7650480" cy="1262382"/>
              <a:chOff x="1981067" y="2382070"/>
              <a:chExt cx="7650480" cy="1262382"/>
            </a:xfrm>
          </p:grpSpPr>
          <p:sp>
            <p:nvSpPr>
              <p:cNvPr id="6" name="Shape"/>
              <p:cNvSpPr/>
              <p:nvPr/>
            </p:nvSpPr>
            <p:spPr>
              <a:xfrm>
                <a:off x="1981067" y="2382070"/>
                <a:ext cx="7650480" cy="1262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86" y="0"/>
                    </a:moveTo>
                    <a:lnTo>
                      <a:pt x="6074" y="0"/>
                    </a:lnTo>
                    <a:cubicBezTo>
                      <a:pt x="5902" y="0"/>
                      <a:pt x="5741" y="413"/>
                      <a:pt x="5619" y="1152"/>
                    </a:cubicBezTo>
                    <a:lnTo>
                      <a:pt x="3442" y="14342"/>
                    </a:lnTo>
                    <a:lnTo>
                      <a:pt x="2313" y="7128"/>
                    </a:lnTo>
                    <a:lnTo>
                      <a:pt x="1190" y="7128"/>
                    </a:lnTo>
                    <a:cubicBezTo>
                      <a:pt x="534" y="7128"/>
                      <a:pt x="0" y="10365"/>
                      <a:pt x="0" y="14342"/>
                    </a:cubicBezTo>
                    <a:lnTo>
                      <a:pt x="0" y="14342"/>
                    </a:lnTo>
                    <a:cubicBezTo>
                      <a:pt x="0" y="18319"/>
                      <a:pt x="534" y="21557"/>
                      <a:pt x="1190" y="21557"/>
                    </a:cubicBezTo>
                    <a:lnTo>
                      <a:pt x="2313" y="21557"/>
                    </a:lnTo>
                    <a:lnTo>
                      <a:pt x="2435" y="21600"/>
                    </a:lnTo>
                    <a:lnTo>
                      <a:pt x="5719" y="1695"/>
                    </a:lnTo>
                    <a:cubicBezTo>
                      <a:pt x="5798" y="1217"/>
                      <a:pt x="5902" y="956"/>
                      <a:pt x="6013" y="956"/>
                    </a:cubicBezTo>
                    <a:lnTo>
                      <a:pt x="20341" y="956"/>
                    </a:lnTo>
                    <a:cubicBezTo>
                      <a:pt x="20646" y="956"/>
                      <a:pt x="20890" y="2456"/>
                      <a:pt x="20890" y="4281"/>
                    </a:cubicBezTo>
                    <a:lnTo>
                      <a:pt x="20890" y="13755"/>
                    </a:lnTo>
                    <a:cubicBezTo>
                      <a:pt x="20890" y="14950"/>
                      <a:pt x="21048" y="15907"/>
                      <a:pt x="21245" y="15907"/>
                    </a:cubicBezTo>
                    <a:lnTo>
                      <a:pt x="21245" y="15907"/>
                    </a:lnTo>
                    <a:cubicBezTo>
                      <a:pt x="21442" y="15907"/>
                      <a:pt x="21600" y="14950"/>
                      <a:pt x="21600" y="13755"/>
                    </a:cubicBezTo>
                    <a:lnTo>
                      <a:pt x="21600" y="5541"/>
                    </a:lnTo>
                    <a:cubicBezTo>
                      <a:pt x="21600" y="2477"/>
                      <a:pt x="21191" y="0"/>
                      <a:pt x="20686" y="0"/>
                    </a:cubicBezTo>
                    <a:close/>
                  </a:path>
                </a:pathLst>
              </a:custGeom>
              <a:solidFill>
                <a:srgbClr val="64BFB9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452161" y="2871716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1"/>
            <p:cNvGrpSpPr/>
            <p:nvPr/>
          </p:nvGrpSpPr>
          <p:grpSpPr>
            <a:xfrm>
              <a:off x="3915049" y="2465541"/>
              <a:ext cx="6683572" cy="3527928"/>
              <a:chOff x="8805102" y="1544432"/>
              <a:chExt cx="3605567" cy="3527928"/>
            </a:xfrm>
          </p:grpSpPr>
          <p:sp>
            <p:nvSpPr>
              <p:cNvPr id="9" name="TextBox 18"/>
              <p:cNvSpPr txBox="1"/>
              <p:nvPr/>
            </p:nvSpPr>
            <p:spPr>
              <a:xfrm>
                <a:off x="8921978" y="1544432"/>
                <a:ext cx="2514526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Διαταραχές σύνθεσης/ δράσης ανδρογόνων </a:t>
                </a:r>
              </a:p>
            </p:txBody>
          </p:sp>
          <p:sp>
            <p:nvSpPr>
              <p:cNvPr id="10" name="TextBox 19"/>
              <p:cNvSpPr txBox="1"/>
              <p:nvPr/>
            </p:nvSpPr>
            <p:spPr>
              <a:xfrm>
                <a:off x="8805102" y="1902261"/>
                <a:ext cx="3605567" cy="317009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Σύνδρομο αντίστασης στα ανδρογόνα (π.χ. CAIS, PAIS)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3β-υδροξυστεροειδικής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δευδρογονάσης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17α-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υδροξυλάσης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17,20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λυάσης</a:t>
                </a:r>
                <a:endPara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17β-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υδροξυστεροειδικής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δευδρογονάσης</a:t>
                </a:r>
                <a:endPara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5α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ρεδουκτάσης</a:t>
                </a:r>
                <a:endPara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οξειδορεδουκτάσης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Ρ450 (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POR)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Ανεπάρκεια υποδοχέα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LH (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π.χ. Απλασία κυττάρων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Leydig, 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υποπλασία)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Συγγενής λιποειδής υπερπλασία επινεφριδίων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Φάρμακα και περιβαλλοντικοί παράγοντες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l-G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endParaRPr kumimoji="0" lang="el-G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Ομάδα 28"/>
          <p:cNvGrpSpPr/>
          <p:nvPr/>
        </p:nvGrpSpPr>
        <p:grpSpPr>
          <a:xfrm>
            <a:off x="1501437" y="5329944"/>
            <a:ext cx="9469469" cy="1329630"/>
            <a:chOff x="1981067" y="4728768"/>
            <a:chExt cx="7650480" cy="1329630"/>
          </a:xfrm>
        </p:grpSpPr>
        <p:grpSp>
          <p:nvGrpSpPr>
            <p:cNvPr id="24" name="Ομάδα 23"/>
            <p:cNvGrpSpPr/>
            <p:nvPr/>
          </p:nvGrpSpPr>
          <p:grpSpPr>
            <a:xfrm>
              <a:off x="1981067" y="4728768"/>
              <a:ext cx="7650480" cy="1262382"/>
              <a:chOff x="1981067" y="4377080"/>
              <a:chExt cx="7650480" cy="1262382"/>
            </a:xfrm>
          </p:grpSpPr>
          <p:sp>
            <p:nvSpPr>
              <p:cNvPr id="11" name="Shape"/>
              <p:cNvSpPr/>
              <p:nvPr/>
            </p:nvSpPr>
            <p:spPr>
              <a:xfrm>
                <a:off x="1981067" y="4377080"/>
                <a:ext cx="7650480" cy="1262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86" y="0"/>
                    </a:moveTo>
                    <a:lnTo>
                      <a:pt x="6074" y="0"/>
                    </a:lnTo>
                    <a:cubicBezTo>
                      <a:pt x="5902" y="0"/>
                      <a:pt x="5741" y="413"/>
                      <a:pt x="5619" y="1152"/>
                    </a:cubicBezTo>
                    <a:lnTo>
                      <a:pt x="3442" y="14342"/>
                    </a:lnTo>
                    <a:lnTo>
                      <a:pt x="2313" y="7128"/>
                    </a:lnTo>
                    <a:lnTo>
                      <a:pt x="1190" y="7128"/>
                    </a:lnTo>
                    <a:cubicBezTo>
                      <a:pt x="534" y="7128"/>
                      <a:pt x="0" y="10365"/>
                      <a:pt x="0" y="14342"/>
                    </a:cubicBezTo>
                    <a:lnTo>
                      <a:pt x="0" y="14342"/>
                    </a:lnTo>
                    <a:cubicBezTo>
                      <a:pt x="0" y="18319"/>
                      <a:pt x="534" y="21557"/>
                      <a:pt x="1190" y="21557"/>
                    </a:cubicBezTo>
                    <a:lnTo>
                      <a:pt x="2313" y="21557"/>
                    </a:lnTo>
                    <a:lnTo>
                      <a:pt x="2435" y="21600"/>
                    </a:lnTo>
                    <a:lnTo>
                      <a:pt x="5719" y="1695"/>
                    </a:lnTo>
                    <a:cubicBezTo>
                      <a:pt x="5798" y="1217"/>
                      <a:pt x="5902" y="956"/>
                      <a:pt x="6013" y="956"/>
                    </a:cubicBezTo>
                    <a:lnTo>
                      <a:pt x="20341" y="956"/>
                    </a:lnTo>
                    <a:cubicBezTo>
                      <a:pt x="20646" y="956"/>
                      <a:pt x="20890" y="2456"/>
                      <a:pt x="20890" y="4281"/>
                    </a:cubicBezTo>
                    <a:lnTo>
                      <a:pt x="20890" y="13755"/>
                    </a:lnTo>
                    <a:cubicBezTo>
                      <a:pt x="20890" y="14950"/>
                      <a:pt x="21048" y="15907"/>
                      <a:pt x="21245" y="15907"/>
                    </a:cubicBezTo>
                    <a:lnTo>
                      <a:pt x="21245" y="15907"/>
                    </a:lnTo>
                    <a:cubicBezTo>
                      <a:pt x="21442" y="15907"/>
                      <a:pt x="21600" y="14950"/>
                      <a:pt x="21600" y="13755"/>
                    </a:cubicBezTo>
                    <a:lnTo>
                      <a:pt x="21600" y="5541"/>
                    </a:lnTo>
                    <a:cubicBezTo>
                      <a:pt x="21600" y="2499"/>
                      <a:pt x="21191" y="0"/>
                      <a:pt x="20686" y="0"/>
                    </a:cubicBezTo>
                    <a:close/>
                  </a:path>
                </a:pathLst>
              </a:custGeom>
              <a:solidFill>
                <a:srgbClr val="003E79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2469905" y="4844936"/>
                <a:ext cx="14924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874628" y="4786193"/>
              <a:ext cx="5424019" cy="1272205"/>
              <a:chOff x="8783296" y="2787166"/>
              <a:chExt cx="2926080" cy="1272205"/>
            </a:xfrm>
          </p:grpSpPr>
          <p:sp>
            <p:nvSpPr>
              <p:cNvPr id="14" name="TextBox 21"/>
              <p:cNvSpPr txBox="1"/>
              <p:nvPr/>
            </p:nvSpPr>
            <p:spPr>
              <a:xfrm>
                <a:off x="8783296" y="2787166"/>
                <a:ext cx="2514526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Ά</a:t>
                </a:r>
                <a:r>
                  <a:rPr kumimoji="0" lang="el-GR" sz="2000" b="0" i="0" u="none" strike="noStrike" kern="1200" cap="none" spc="0" normalizeH="0" baseline="0" noProof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λλα</a:t>
                </a:r>
                <a:endPara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22"/>
              <p:cNvSpPr txBox="1"/>
              <p:nvPr/>
            </p:nvSpPr>
            <p:spPr>
              <a:xfrm>
                <a:off x="8783296" y="3043708"/>
                <a:ext cx="2926080" cy="101566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Διαταραχές ΑΜΗ και υποδοχέα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(Σύνδρομο παραμονής πόρου 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Muller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Σοβαρός υποσπαδίας</a:t>
                </a:r>
              </a:p>
            </p:txBody>
          </p:sp>
        </p:grpSp>
      </p:grpSp>
      <p:grpSp>
        <p:nvGrpSpPr>
          <p:cNvPr id="18" name="Group 10"/>
          <p:cNvGrpSpPr/>
          <p:nvPr/>
        </p:nvGrpSpPr>
        <p:grpSpPr>
          <a:xfrm>
            <a:off x="3929767" y="303211"/>
            <a:ext cx="7155764" cy="1997191"/>
            <a:chOff x="8813045" y="721711"/>
            <a:chExt cx="3860300" cy="1997191"/>
          </a:xfrm>
        </p:grpSpPr>
        <p:sp>
          <p:nvSpPr>
            <p:cNvPr id="19" name="TextBox 15"/>
            <p:cNvSpPr txBox="1"/>
            <p:nvPr/>
          </p:nvSpPr>
          <p:spPr>
            <a:xfrm>
              <a:off x="8855480" y="721711"/>
              <a:ext cx="3212195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Διαταραχές ανάπτυξης των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όρχεων</a:t>
              </a:r>
              <a:endPara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6"/>
            <p:cNvSpPr txBox="1"/>
            <p:nvPr/>
          </p:nvSpPr>
          <p:spPr>
            <a:xfrm>
              <a:off x="8813045" y="1087686"/>
              <a:ext cx="3860300" cy="163121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Πλήρης ή μερική </a:t>
              </a:r>
              <a:r>
                <a:rPr kumimoji="0" lang="el-G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γοναδική</a:t>
              </a: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δυσγενεσία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(γονίδια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SRY, SOX9, SFI, WT1, DHH, 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κ.λπ.)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Σύνδρομο ορχικής υποστροφής (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vanishing testis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Ωοθηκορχική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DSD</a:t>
              </a:r>
              <a:endPara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0495" y="112808"/>
            <a:ext cx="257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ΑΙΤΙΑ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oogle Shape;2069;p64"/>
          <p:cNvGrpSpPr/>
          <p:nvPr/>
        </p:nvGrpSpPr>
        <p:grpSpPr>
          <a:xfrm flipH="1">
            <a:off x="10857264" y="65415"/>
            <a:ext cx="1302736" cy="1506204"/>
            <a:chOff x="2276800" y="1423950"/>
            <a:chExt cx="571275" cy="660500"/>
          </a:xfrm>
        </p:grpSpPr>
        <p:sp>
          <p:nvSpPr>
            <p:cNvPr id="3" name="Google Shape;2070;p6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2071;p6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72;p6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73;p6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074;p6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8D0E8E54-94CE-8D38-C9E0-E4D434982BF5}"/>
              </a:ext>
            </a:extLst>
          </p:cNvPr>
          <p:cNvGrpSpPr/>
          <p:nvPr/>
        </p:nvGrpSpPr>
        <p:grpSpPr>
          <a:xfrm>
            <a:off x="1448969" y="265674"/>
            <a:ext cx="9426637" cy="1262382"/>
            <a:chOff x="1981067" y="1102640"/>
            <a:chExt cx="7650480" cy="1262382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DC459932-2137-4236-E6B8-D8F32E5068DC}"/>
                </a:ext>
              </a:extLst>
            </p:cNvPr>
            <p:cNvSpPr/>
            <p:nvPr/>
          </p:nvSpPr>
          <p:spPr>
            <a:xfrm>
              <a:off x="1981067" y="1102640"/>
              <a:ext cx="7650480" cy="1262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6" y="0"/>
                  </a:moveTo>
                  <a:lnTo>
                    <a:pt x="6074" y="0"/>
                  </a:lnTo>
                  <a:cubicBezTo>
                    <a:pt x="5902" y="0"/>
                    <a:pt x="5741" y="413"/>
                    <a:pt x="5619" y="1152"/>
                  </a:cubicBezTo>
                  <a:lnTo>
                    <a:pt x="3442" y="14342"/>
                  </a:lnTo>
                  <a:lnTo>
                    <a:pt x="2313" y="7128"/>
                  </a:lnTo>
                  <a:lnTo>
                    <a:pt x="1190" y="7128"/>
                  </a:lnTo>
                  <a:cubicBezTo>
                    <a:pt x="534" y="7128"/>
                    <a:pt x="0" y="10365"/>
                    <a:pt x="0" y="14342"/>
                  </a:cubicBezTo>
                  <a:lnTo>
                    <a:pt x="0" y="14342"/>
                  </a:lnTo>
                  <a:cubicBezTo>
                    <a:pt x="0" y="18319"/>
                    <a:pt x="534" y="21557"/>
                    <a:pt x="1190" y="21557"/>
                  </a:cubicBezTo>
                  <a:lnTo>
                    <a:pt x="2313" y="21557"/>
                  </a:lnTo>
                  <a:lnTo>
                    <a:pt x="2435" y="21600"/>
                  </a:lnTo>
                  <a:lnTo>
                    <a:pt x="5719" y="1695"/>
                  </a:lnTo>
                  <a:cubicBezTo>
                    <a:pt x="5798" y="1217"/>
                    <a:pt x="5902" y="956"/>
                    <a:pt x="6013" y="956"/>
                  </a:cubicBezTo>
                  <a:lnTo>
                    <a:pt x="20341" y="956"/>
                  </a:lnTo>
                  <a:cubicBezTo>
                    <a:pt x="20646" y="956"/>
                    <a:pt x="20890" y="2456"/>
                    <a:pt x="20890" y="4281"/>
                  </a:cubicBezTo>
                  <a:lnTo>
                    <a:pt x="20890" y="13755"/>
                  </a:lnTo>
                  <a:cubicBezTo>
                    <a:pt x="20890" y="14950"/>
                    <a:pt x="21048" y="15907"/>
                    <a:pt x="21245" y="15907"/>
                  </a:cubicBezTo>
                  <a:lnTo>
                    <a:pt x="21245" y="15907"/>
                  </a:lnTo>
                  <a:cubicBezTo>
                    <a:pt x="21442" y="15907"/>
                    <a:pt x="21600" y="14950"/>
                    <a:pt x="21600" y="13755"/>
                  </a:cubicBezTo>
                  <a:lnTo>
                    <a:pt x="21600" y="5541"/>
                  </a:lnTo>
                  <a:cubicBezTo>
                    <a:pt x="21600" y="2477"/>
                    <a:pt x="21191" y="0"/>
                    <a:pt x="2068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B8AA5537-15B4-4C5B-9F5F-273DA4C984B9}"/>
                </a:ext>
              </a:extLst>
            </p:cNvPr>
            <p:cNvSpPr txBox="1"/>
            <p:nvPr/>
          </p:nvSpPr>
          <p:spPr>
            <a:xfrm>
              <a:off x="2467415" y="1574524"/>
              <a:ext cx="154223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Θέση αριθμού διαφάνειας 15">
            <a:extLst>
              <a:ext uri="{FF2B5EF4-FFF2-40B4-BE49-F238E27FC236}">
                <a16:creationId xmlns:a16="http://schemas.microsoft.com/office/drawing/2014/main" id="{4FF5BA4B-E0FB-03D4-5E28-938997DF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21</a:t>
            </a:fld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96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ΦΑΙΝΟΤΥΠΟΣ</a:t>
            </a:r>
            <a:endParaRPr lang="el-GR" sz="2800" dirty="0">
              <a:solidFill>
                <a:srgbClr val="FF0000"/>
              </a:solidFill>
            </a:endParaRPr>
          </a:p>
        </p:txBody>
      </p:sp>
      <p:pic>
        <p:nvPicPr>
          <p:cNvPr id="6" name="Εικόνα 5" descr="Εικόνα που περιέχει κείμενο, στιγμιότυπο οθόνης, ιστοσελίδα, τοποθεσία web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3" t="57834" r="22146" b="15383"/>
          <a:stretch>
            <a:fillRect/>
          </a:stretch>
        </p:blipFill>
        <p:spPr>
          <a:xfrm>
            <a:off x="7863621" y="777801"/>
            <a:ext cx="2547257" cy="1973943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48000" y="266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78335" y="1223319"/>
            <a:ext cx="94282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μφίβολα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ή γυναικεία εξωτερικά γεννητικά όργανα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Παρουσία ή απουσία δομών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Muller</a:t>
            </a: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νδρικές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γονάδες</a:t>
            </a: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223D63"/>
              </a:buClr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υναικομαστία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dirty="0"/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dirty="0" err="1"/>
              <a:t>Γοναδοβλάστωμα</a:t>
            </a:r>
            <a:r>
              <a:rPr lang="el-GR" sz="2000" dirty="0"/>
              <a:t> και/ή διηθητικός όγκος γεννητικών κυττάρων (20-30%)</a:t>
            </a:r>
          </a:p>
          <a:p>
            <a:pPr>
              <a:buClr>
                <a:srgbClr val="223D63"/>
              </a:buClr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</a:t>
            </a:r>
            <a:r>
              <a:rPr lang="el-GR" sz="2000" dirty="0"/>
              <a:t>υψηλότερος </a:t>
            </a:r>
            <a:r>
              <a:rPr lang="en-US" sz="2000" dirty="0" err="1"/>
              <a:t>κί</a:t>
            </a:r>
            <a:r>
              <a:rPr lang="el-GR" sz="2000" dirty="0" err="1"/>
              <a:t>νδυνος</a:t>
            </a:r>
            <a:r>
              <a:rPr lang="el-GR" sz="2000" dirty="0"/>
              <a:t> στο σύνδρομο </a:t>
            </a:r>
            <a:r>
              <a:rPr lang="el-GR" sz="2000" b="1" dirty="0">
                <a:solidFill>
                  <a:srgbClr val="003E79"/>
                </a:solidFill>
              </a:rPr>
              <a:t>μερικής</a:t>
            </a:r>
            <a:r>
              <a:rPr lang="el-GR" sz="2000" dirty="0"/>
              <a:t> αντίστασης στα ανδρογόνα </a:t>
            </a:r>
            <a:r>
              <a:rPr lang="el-GR" sz="2000" b="1" dirty="0">
                <a:solidFill>
                  <a:srgbClr val="003E79"/>
                </a:solidFill>
              </a:rPr>
              <a:t>(</a:t>
            </a:r>
            <a:r>
              <a:rPr lang="en-US" sz="2000" b="1" dirty="0">
                <a:solidFill>
                  <a:srgbClr val="003E79"/>
                </a:solidFill>
              </a:rPr>
              <a:t>PAIS</a:t>
            </a:r>
            <a:r>
              <a:rPr lang="el-GR" sz="2000" b="1" dirty="0">
                <a:solidFill>
                  <a:srgbClr val="003E79"/>
                </a:solidFill>
              </a:rPr>
              <a:t>) </a:t>
            </a:r>
          </a:p>
          <a:p>
            <a:pPr>
              <a:buClr>
                <a:srgbClr val="223D63"/>
              </a:buClr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Ανώμαλη ήβη ή πρωτοπαθής αμηνόρροια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Κυκλική αιματουρία σε άνδρα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Βουβωνοκήλη σε γυναίκα </a:t>
            </a: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223D63"/>
              </a:buClr>
              <a:buFont typeface="Wingdings" panose="05000000000000000000" pitchFamily="2" charset="2"/>
              <a:buChar char="ü"/>
            </a:pPr>
            <a:r>
              <a:rPr lang="el-GR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Υπογονιμότητα</a:t>
            </a: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469555" y="1215856"/>
            <a:ext cx="11722443" cy="5184936"/>
            <a:chOff x="469556" y="1215857"/>
            <a:chExt cx="11493156" cy="4796659"/>
          </a:xfrm>
        </p:grpSpPr>
        <p:sp>
          <p:nvSpPr>
            <p:cNvPr id="3" name="Στρογγυλεμένο ορθογώνιο 2"/>
            <p:cNvSpPr/>
            <p:nvPr/>
          </p:nvSpPr>
          <p:spPr>
            <a:xfrm>
              <a:off x="469556" y="1215857"/>
              <a:ext cx="1682079" cy="378996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l-GR" sz="2000" kern="1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μφίβολα</a:t>
              </a:r>
              <a:endParaRPr lang="el-GR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Στρογγυλεμένο ορθογώνιο 7"/>
            <p:cNvSpPr/>
            <p:nvPr/>
          </p:nvSpPr>
          <p:spPr>
            <a:xfrm>
              <a:off x="6919244" y="4294016"/>
              <a:ext cx="5043468" cy="171850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Φαινότυπος μεταξύ θηλυκού και αρσενικού</a:t>
              </a:r>
            </a:p>
            <a:p>
              <a:pPr algn="ctr"/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πχ </a:t>
              </a:r>
              <a:r>
                <a:rPr lang="el-GR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πεόμορφη</a:t>
              </a:r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δομή (μικρό </a:t>
              </a:r>
              <a:r>
                <a:rPr lang="el-GR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πεος</a:t>
              </a:r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(&lt;1,9 εκ)/ </a:t>
              </a:r>
              <a:r>
                <a:rPr lang="el-GR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κλειτοριδομεγαλία</a:t>
              </a:r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σύγκλειση των μεγάλων </a:t>
              </a:r>
              <a:r>
                <a:rPr lang="el-GR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χειλέων</a:t>
              </a:r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κα. </a:t>
              </a:r>
            </a:p>
          </p:txBody>
        </p:sp>
        <p:cxnSp>
          <p:nvCxnSpPr>
            <p:cNvPr id="10" name="Ευθύγραμμο βέλος σύνδεσης 9"/>
            <p:cNvCxnSpPr/>
            <p:nvPr/>
          </p:nvCxnSpPr>
          <p:spPr>
            <a:xfrm>
              <a:off x="1804086" y="1602315"/>
              <a:ext cx="5236192" cy="33523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Εικόνα 14" descr="Εικόνα που περιέχει κείμενο, στιγμιότυπο οθόνης, ιστοσελίδα, τοποθεσία web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7" t="32517" r="22844" b="45796"/>
          <a:stretch>
            <a:fillRect/>
          </a:stretch>
        </p:blipFill>
        <p:spPr>
          <a:xfrm>
            <a:off x="7996601" y="1029589"/>
            <a:ext cx="3110621" cy="1973943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στιγμιότυπο οθόνης, ιστοσελίδα, τοποθεσία web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6" t="36701" r="51233" b="46062"/>
          <a:stretch>
            <a:fillRect/>
          </a:stretch>
        </p:blipFill>
        <p:spPr>
          <a:xfrm>
            <a:off x="8474864" y="1121923"/>
            <a:ext cx="2845793" cy="1973939"/>
          </a:xfrm>
          <a:prstGeom prst="rect">
            <a:avLst/>
          </a:prstGeom>
        </p:spPr>
      </p:pic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F1E1083-0C3E-D938-4A3A-48A4D109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728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ΚΛΙΜΑΚΑ Q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UIGLEY</a:t>
            </a:r>
            <a:endParaRPr lang="el-GR" sz="2800" b="1" dirty="0">
              <a:solidFill>
                <a:srgbClr val="FF0000"/>
              </a:solidFill>
            </a:endParaRPr>
          </a:p>
        </p:txBody>
      </p:sp>
      <p:pic>
        <p:nvPicPr>
          <p:cNvPr id="10" name="Εικόνα 4" descr="Quigley scale for androgen insensitivity syndrom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97" y="845224"/>
            <a:ext cx="8676849" cy="225807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0514" y="3048918"/>
            <a:ext cx="577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αθμός </a:t>
            </a:r>
            <a:r>
              <a:rPr lang="el-GR" sz="2000" b="1" dirty="0">
                <a:solidFill>
                  <a:srgbClr val="223D6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θηλεοποίησης</a:t>
            </a:r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των γεννητικών οργάνων</a:t>
            </a:r>
            <a:r>
              <a:rPr lang="el-GR" sz="2000" dirty="0">
                <a:effectLst/>
              </a:rPr>
              <a:t> </a:t>
            </a:r>
            <a:endParaRPr lang="el-GR" sz="2000" dirty="0"/>
          </a:p>
        </p:txBody>
      </p:sp>
      <p:graphicFrame>
        <p:nvGraphicFramePr>
          <p:cNvPr id="3" name="Πίνακας 4"/>
          <p:cNvGraphicFramePr>
            <a:graphicFrameLocks noGrp="1"/>
          </p:cNvGraphicFramePr>
          <p:nvPr/>
        </p:nvGraphicFramePr>
        <p:xfrm>
          <a:off x="0" y="3462513"/>
          <a:ext cx="12191999" cy="3514854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367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1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5287">
                <a:tc>
                  <a:txBody>
                    <a:bodyPr/>
                    <a:lstStyle/>
                    <a:p>
                      <a:r>
                        <a:rPr lang="el-GR" dirty="0"/>
                        <a:t>Βαθμός</a:t>
                      </a:r>
                    </a:p>
                  </a:txBody>
                  <a:tcPr>
                    <a:solidFill>
                      <a:srgbClr val="213C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6/7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407">
                <a:tc>
                  <a:txBody>
                    <a:bodyPr/>
                    <a:lstStyle/>
                    <a:p>
                      <a:r>
                        <a:rPr lang="el-GR" dirty="0"/>
                        <a:t>Χαρ</a:t>
                      </a:r>
                      <a:r>
                        <a:rPr lang="en-US" dirty="0"/>
                        <a:t>α</a:t>
                      </a:r>
                      <a:r>
                        <a:rPr lang="el-GR" dirty="0" err="1"/>
                        <a:t>κτηρι-στικά</a:t>
                      </a:r>
                      <a:endParaRPr lang="el-GR" dirty="0"/>
                    </a:p>
                  </a:txBody>
                  <a:tcPr>
                    <a:solidFill>
                      <a:srgbClr val="213C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Φαινοτυπικά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άρρενες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με </a:t>
                      </a: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όρχεις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και γυναικομαστία</a:t>
                      </a:r>
                      <a:r>
                        <a:rPr lang="el-GR" sz="2000" dirty="0">
                          <a:effectLst/>
                        </a:rPr>
                        <a:t> 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Μικροφαλλία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υποσπαδίας, ένας ή 2 </a:t>
                      </a: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όρχεις</a:t>
                      </a:r>
                      <a:endParaRPr lang="el-GR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Αμφίβολα γεννητικά όργανα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Κλειτορίδα, τυφλός κόλπος, τρίχωση</a:t>
                      </a:r>
                      <a:r>
                        <a:rPr lang="el-GR" sz="2000" dirty="0">
                          <a:effectLst/>
                        </a:rPr>
                        <a:t> 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Φαινοτυπικά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θηλυκά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τυφλός κόλπος, κλειτορίδα, γυναικεία φωνή, μαζικός αδένας</a:t>
                      </a:r>
                    </a:p>
                    <a:p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Στον 6, δευτερογενής τρίχωση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480">
                <a:tc>
                  <a:txBody>
                    <a:bodyPr/>
                    <a:lstStyle/>
                    <a:p>
                      <a:r>
                        <a:rPr lang="el-GR" dirty="0"/>
                        <a:t>Αντίσταση στα ανδρογόνα</a:t>
                      </a:r>
                    </a:p>
                  </a:txBody>
                  <a:tcPr>
                    <a:solidFill>
                      <a:srgbClr val="213C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dirty="0"/>
                        <a:t>Ήπια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Mild androgen insensitivity syndrome (MAIS)</a:t>
                      </a:r>
                      <a:endParaRPr lang="el-GR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Μερική</a:t>
                      </a:r>
                    </a:p>
                    <a:p>
                      <a:pPr algn="ctr"/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Partial androgen insensitivity syndrome</a:t>
                      </a:r>
                    </a:p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(PAIS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sz="2000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Πλήρης </a:t>
                      </a:r>
                    </a:p>
                    <a:p>
                      <a:pPr algn="ctr"/>
                      <a:r>
                        <a:rPr lang="e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androgen insensitivity syndrome (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CAIS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sz="2000" dirty="0">
                        <a:effectLst/>
                      </a:endParaRPr>
                    </a:p>
                    <a:p>
                      <a:r>
                        <a:rPr lang="el-GR" sz="2000" dirty="0">
                          <a:effectLst/>
                        </a:rPr>
                        <a:t> 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4103FB-27FA-4755-96FF-04A21B6E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23</a:t>
            </a:fld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-48000" y="6455664"/>
            <a:ext cx="12240000" cy="402336"/>
          </a:xfrm>
          <a:prstGeom prst="rect">
            <a:avLst/>
          </a:prstGeom>
          <a:solidFill>
            <a:srgbClr val="527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grpSp>
        <p:nvGrpSpPr>
          <p:cNvPr id="16" name="Google Shape;2069;p64"/>
          <p:cNvGrpSpPr/>
          <p:nvPr/>
        </p:nvGrpSpPr>
        <p:grpSpPr>
          <a:xfrm rot="16200000" flipH="1">
            <a:off x="10816321" y="-90533"/>
            <a:ext cx="1302736" cy="1506204"/>
            <a:chOff x="2276800" y="1423950"/>
            <a:chExt cx="571275" cy="660500"/>
          </a:xfrm>
        </p:grpSpPr>
        <p:sp>
          <p:nvSpPr>
            <p:cNvPr id="17" name="Google Shape;2070;p6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071;p6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72;p6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73;p6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74;p6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" name="Πεντάγωνο 29"/>
          <p:cNvSpPr/>
          <p:nvPr/>
        </p:nvSpPr>
        <p:spPr>
          <a:xfrm>
            <a:off x="-614150" y="1097424"/>
            <a:ext cx="5540991" cy="1009934"/>
          </a:xfrm>
          <a:prstGeom prst="homePlate">
            <a:avLst/>
          </a:prstGeom>
          <a:solidFill>
            <a:srgbClr val="003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Οικογενειακό Ιστορικό</a:t>
            </a:r>
          </a:p>
        </p:txBody>
      </p:sp>
      <p:sp>
        <p:nvSpPr>
          <p:cNvPr id="31" name="Πεντάγωνο 30"/>
          <p:cNvSpPr/>
          <p:nvPr/>
        </p:nvSpPr>
        <p:spPr>
          <a:xfrm>
            <a:off x="-614151" y="2851986"/>
            <a:ext cx="5540991" cy="1009934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err="1"/>
              <a:t>Περιγεννητικό</a:t>
            </a:r>
            <a:r>
              <a:rPr lang="el-GR" sz="2800" dirty="0"/>
              <a:t> Ιστορικό</a:t>
            </a:r>
          </a:p>
        </p:txBody>
      </p:sp>
      <p:sp>
        <p:nvSpPr>
          <p:cNvPr id="32" name="Πεντάγωνο 31"/>
          <p:cNvSpPr/>
          <p:nvPr/>
        </p:nvSpPr>
        <p:spPr>
          <a:xfrm>
            <a:off x="-614152" y="4737353"/>
            <a:ext cx="5540991" cy="100993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Πλήρης φυσική εξέταση</a:t>
            </a:r>
          </a:p>
        </p:txBody>
      </p:sp>
      <p:sp>
        <p:nvSpPr>
          <p:cNvPr id="33" name="Ορθογώνιο 32"/>
          <p:cNvSpPr/>
          <p:nvPr/>
        </p:nvSpPr>
        <p:spPr>
          <a:xfrm>
            <a:off x="0" y="11201"/>
            <a:ext cx="4408227" cy="64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920448" y="3171643"/>
            <a:ext cx="478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ΔΙΑΓΝΩΣΗ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D23AC19-D0C9-4898-26A8-36173D34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24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4.81481E-6 L 0.39232 -4.81481E-6 " pathEditMode="relative" rAng="0" ptsTypes="AA" p14:bounceEnd="50000">
                                          <p:cBhvr>
                                            <p:cTn id="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3" presetClass="path" presetSubtype="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39232 -3.33333E-6 " pathEditMode="relative" rAng="0" ptsTypes="AA" p14:bounceEnd="50000">
                                          <p:cBhvr>
                                            <p:cTn id="1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3" presetClass="path" presetSubtype="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1.85185E-6 L 0.39232 -1.85185E-6 " pathEditMode="relative" rAng="0" ptsTypes="AA" p14:bounceEnd="50000">
                                          <p:cBhvr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4.81481E-6 L 0.39232 -4.81481E-6 " pathEditMode="relative" rAng="0" ptsTypes="AA">
                                          <p:cBhvr>
                                            <p:cTn id="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39232 -3.33333E-6 " pathEditMode="relative" rAng="0" ptsTypes="AA">
                                          <p:cBhvr>
                                            <p:cTn id="10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1.85185E-6 L 0.39232 -1.85185E-6 " pathEditMode="relative" rAng="0" ptsTypes="AA">
                                          <p:cBhvr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6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27445" r="38456" b="20866"/>
          <a:stretch>
            <a:fillRect/>
          </a:stretch>
        </p:blipFill>
        <p:spPr bwMode="auto">
          <a:xfrm>
            <a:off x="3572975" y="859732"/>
            <a:ext cx="8240690" cy="5138536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962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ΔΙΑΓΝΩΣΤΙΚΟΣ ΑΛΓΟΡΙΘΜΟΣ 46, ΧΥ 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SD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(I)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Κουλούρα 1"/>
          <p:cNvSpPr/>
          <p:nvPr/>
        </p:nvSpPr>
        <p:spPr>
          <a:xfrm>
            <a:off x="3572975" y="1382952"/>
            <a:ext cx="955312" cy="1049645"/>
          </a:xfrm>
          <a:prstGeom prst="donut">
            <a:avLst>
              <a:gd name="adj" fmla="val 17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122533" y="2575529"/>
            <a:ext cx="3309766" cy="1674225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Βασικές μετρήσεις της LH, της FSH, της </a:t>
            </a:r>
            <a:r>
              <a:rPr kumimoji="0" lang="el-GR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ινχιμπίνης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της </a:t>
            </a:r>
            <a:r>
              <a:rPr kumimoji="0" lang="el-GR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αντι-Mullerian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ορμόνης (AMH) και των </a:t>
            </a:r>
            <a:r>
              <a:rPr kumimoji="0" lang="el-GR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στεροειδών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5115" y="6197489"/>
            <a:ext cx="6680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Domenice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S., Batista, R. L.,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Arnhold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I. J. P.,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Sircili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 H., Costa, E. M. F., &amp; Mendonca, B. B. (2022). 46,XY Differences of Sexual Development. In K. R. Feingold (Eds.) et. al., 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Endotext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MDText.com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Inc.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9916A3E-DE22-9CE7-7054-DADE1850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27445" r="38456" b="20866"/>
          <a:stretch>
            <a:fillRect/>
          </a:stretch>
        </p:blipFill>
        <p:spPr bwMode="auto">
          <a:xfrm>
            <a:off x="4020457" y="1138762"/>
            <a:ext cx="7793208" cy="4859506"/>
          </a:xfrm>
          <a:prstGeom prst="rect">
            <a:avLst/>
          </a:prstGeom>
          <a:ln>
            <a:noFill/>
          </a:ln>
        </p:spPr>
      </p:pic>
      <p:sp>
        <p:nvSpPr>
          <p:cNvPr id="2" name="Κουλούρα 1"/>
          <p:cNvSpPr/>
          <p:nvPr/>
        </p:nvSpPr>
        <p:spPr>
          <a:xfrm>
            <a:off x="4020457" y="4930130"/>
            <a:ext cx="955312" cy="1049645"/>
          </a:xfrm>
          <a:prstGeom prst="donut">
            <a:avLst>
              <a:gd name="adj" fmla="val 17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169410" y="3064041"/>
            <a:ext cx="3681638" cy="2609424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ΜΕΛΛΟΝ: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τις μεθόδους </a:t>
            </a:r>
            <a:r>
              <a:rPr kumimoji="0" lang="el-G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generation sequencing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περισσότερα από 1 γονίδια μπορούν να μελετηθούν ταυτόχρονα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 ακρίβεια σε </a:t>
            </a:r>
            <a:r>
              <a:rPr kumimoji="0" lang="el-G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συντομότερο</a:t>
            </a: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χρόνο και </a:t>
            </a:r>
            <a:r>
              <a:rPr kumimoji="0" lang="el-G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φθηνότερα</a:t>
            </a:r>
            <a:endParaRPr kumimoji="0" lang="el-GR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338" y="6200094"/>
            <a:ext cx="6680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Domenice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S., Batista, R. L.,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Arnhold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I. J. P.,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Sircili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 H., Costa, E. M. F., &amp; Mendonca, B. B. (2022). 46,XY Differences of Sexual Development. In K. R. Feingold (Eds.) et. al., 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Endotext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MDText.com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962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ΔΙΑΓΝΩΣΤΙΚΟΣ ΑΛΓΟΡΙΘΜΟΣ 46, ΧΥ 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SD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(II)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Στρογγυλεμένο ορθογώνιο 2">
            <a:extLst>
              <a:ext uri="{FF2B5EF4-FFF2-40B4-BE49-F238E27FC236}">
                <a16:creationId xmlns:a16="http://schemas.microsoft.com/office/drawing/2014/main" id="{0E59F5F1-705A-3947-886E-0F092D78DB52}"/>
              </a:ext>
            </a:extLst>
          </p:cNvPr>
          <p:cNvSpPr/>
          <p:nvPr/>
        </p:nvSpPr>
        <p:spPr>
          <a:xfrm>
            <a:off x="334622" y="1439604"/>
            <a:ext cx="3307500" cy="1049644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¾ των περιπτώσεων, τα ακριβή αίτια παραμένουν άγνωστα!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2769E9-445C-F430-8815-997410A7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64"/>
          <p:cNvSpPr txBox="1">
            <a:spLocks noGrp="1"/>
          </p:cNvSpPr>
          <p:nvPr>
            <p:ph type="subTitle" idx="1"/>
          </p:nvPr>
        </p:nvSpPr>
        <p:spPr>
          <a:xfrm>
            <a:off x="1612937" y="5151642"/>
            <a:ext cx="3941098" cy="103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en-US" sz="1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</a:t>
            </a:r>
            <a:r>
              <a:rPr lang="el-GR" sz="1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χουν</a:t>
            </a:r>
            <a:r>
              <a:rPr lang="el-GR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γυναικείο</a:t>
            </a:r>
            <a:r>
              <a:rPr lang="el-GR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φαινότυπο,</a:t>
            </a:r>
          </a:p>
          <a:p>
            <a:pPr marL="0" lvl="0" indent="0"/>
            <a:r>
              <a:rPr lang="el-GR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ανατρέφονται και ως θήλυ άτομα. </a:t>
            </a:r>
          </a:p>
        </p:txBody>
      </p:sp>
      <p:sp>
        <p:nvSpPr>
          <p:cNvPr id="2079" name="Google Shape;2079;p64"/>
          <p:cNvSpPr txBox="1">
            <a:spLocks noGrp="1"/>
          </p:cNvSpPr>
          <p:nvPr>
            <p:ph type="subTitle" idx="2"/>
          </p:nvPr>
        </p:nvSpPr>
        <p:spPr>
          <a:xfrm>
            <a:off x="1192186" y="1353950"/>
            <a:ext cx="4782601" cy="82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l-GR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Πλήρης </a:t>
            </a:r>
            <a:r>
              <a:rPr lang="el-GR" sz="1800" dirty="0" err="1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γοναδική</a:t>
            </a:r>
            <a:r>
              <a:rPr lang="el-GR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 δυσγενεσία (</a:t>
            </a:r>
            <a:r>
              <a:rPr lang="en-GB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CGD</a:t>
            </a:r>
            <a:r>
              <a:rPr lang="el-GR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)</a:t>
            </a:r>
            <a:endParaRPr lang="en-GB" sz="1800" dirty="0">
              <a:solidFill>
                <a:srgbClr val="003E79"/>
              </a:solidFill>
              <a:latin typeface="Work Sans" pitchFamily="2" charset="0"/>
              <a:cs typeface="Calibri" panose="020F0502020204030204" pitchFamily="34" charset="0"/>
            </a:endParaRPr>
          </a:p>
          <a:p>
            <a:pPr marL="0" indent="0"/>
            <a:r>
              <a:rPr lang="el-GR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Πλήρης αντίσταση στα ανδρογόνα (</a:t>
            </a:r>
            <a:r>
              <a:rPr lang="en-GB" sz="1800" dirty="0">
                <a:solidFill>
                  <a:srgbClr val="003E79"/>
                </a:solidFill>
                <a:latin typeface="Work Sans" pitchFamily="2" charset="0"/>
                <a:cs typeface="Calibri" panose="020F0502020204030204" pitchFamily="34" charset="0"/>
              </a:rPr>
              <a:t>CAIS</a:t>
            </a:r>
            <a:r>
              <a:rPr lang="el-GR" sz="1800" dirty="0">
                <a:solidFill>
                  <a:srgbClr val="003E79"/>
                </a:solidFill>
                <a:latin typeface="Work Sans" pitchFamily="2" charset="0"/>
              </a:rPr>
              <a:t>)</a:t>
            </a:r>
            <a:endParaRPr sz="1800" dirty="0">
              <a:solidFill>
                <a:srgbClr val="003E79"/>
              </a:solidFill>
              <a:latin typeface="Work Sans" pitchFamily="2" charset="0"/>
            </a:endParaRPr>
          </a:p>
        </p:txBody>
      </p:sp>
      <p:sp>
        <p:nvSpPr>
          <p:cNvPr id="2082" name="Google Shape;2082;p64"/>
          <p:cNvSpPr txBox="1">
            <a:spLocks noGrp="1"/>
          </p:cNvSpPr>
          <p:nvPr>
            <p:ph type="subTitle" idx="7"/>
          </p:nvPr>
        </p:nvSpPr>
        <p:spPr>
          <a:xfrm>
            <a:off x="6722303" y="5151642"/>
            <a:ext cx="4228492" cy="118038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en-US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lang="el-GR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πιο δύσκολη ομάδα, </a:t>
            </a:r>
          </a:p>
          <a:p>
            <a:pPr marL="0" lvl="0" indent="0"/>
            <a:r>
              <a:rPr lang="el-GR" sz="1800" b="1" kern="100" dirty="0">
                <a:solidFill>
                  <a:srgbClr val="00BFF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δυσφορία</a:t>
            </a:r>
            <a:r>
              <a:rPr lang="el-GR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φύλου.</a:t>
            </a:r>
          </a:p>
        </p:txBody>
      </p:sp>
      <p:sp>
        <p:nvSpPr>
          <p:cNvPr id="2083" name="Google Shape;2083;p64"/>
          <p:cNvSpPr txBox="1">
            <a:spLocks noGrp="1"/>
          </p:cNvSpPr>
          <p:nvPr>
            <p:ph type="subTitle" idx="8"/>
          </p:nvPr>
        </p:nvSpPr>
        <p:spPr>
          <a:xfrm>
            <a:off x="6445731" y="1353950"/>
            <a:ext cx="4782601" cy="8264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l-GR" sz="1800" dirty="0">
                <a:solidFill>
                  <a:srgbClr val="003E79"/>
                </a:solidFill>
              </a:rPr>
              <a:t>Μερική </a:t>
            </a:r>
            <a:r>
              <a:rPr lang="el-GR" sz="1800" dirty="0" err="1">
                <a:solidFill>
                  <a:srgbClr val="003E79"/>
                </a:solidFill>
              </a:rPr>
              <a:t>γοναδική</a:t>
            </a:r>
            <a:r>
              <a:rPr lang="el-GR" sz="1800" dirty="0">
                <a:solidFill>
                  <a:srgbClr val="003E79"/>
                </a:solidFill>
              </a:rPr>
              <a:t> δυσγενεσία (</a:t>
            </a:r>
            <a:r>
              <a:rPr lang="en-GB" sz="1800" dirty="0">
                <a:solidFill>
                  <a:srgbClr val="003E79"/>
                </a:solidFill>
              </a:rPr>
              <a:t>PGD), </a:t>
            </a:r>
            <a:r>
              <a:rPr lang="el-GR" sz="1800" dirty="0">
                <a:solidFill>
                  <a:srgbClr val="003E79"/>
                </a:solidFill>
              </a:rPr>
              <a:t>Μερική αντίσταση στα ανδρογόνα (</a:t>
            </a:r>
            <a:r>
              <a:rPr lang="en-GB" sz="1800" dirty="0">
                <a:solidFill>
                  <a:srgbClr val="003E79"/>
                </a:solidFill>
              </a:rPr>
              <a:t>PAIS)</a:t>
            </a:r>
          </a:p>
        </p:txBody>
      </p:sp>
      <p:grpSp>
        <p:nvGrpSpPr>
          <p:cNvPr id="2" name="Ομάδα 1"/>
          <p:cNvGrpSpPr/>
          <p:nvPr/>
        </p:nvGrpSpPr>
        <p:grpSpPr>
          <a:xfrm>
            <a:off x="2880688" y="2403310"/>
            <a:ext cx="1405600" cy="1405600"/>
            <a:chOff x="2880689" y="2814749"/>
            <a:chExt cx="1405600" cy="1405600"/>
          </a:xfrm>
        </p:grpSpPr>
        <p:sp>
          <p:nvSpPr>
            <p:cNvPr id="2075" name="Google Shape;2075;p64"/>
            <p:cNvSpPr/>
            <p:nvPr/>
          </p:nvSpPr>
          <p:spPr>
            <a:xfrm>
              <a:off x="2929968" y="2863870"/>
              <a:ext cx="1307200" cy="13072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4" name="Google Shape;2084;p64"/>
            <p:cNvSpPr/>
            <p:nvPr/>
          </p:nvSpPr>
          <p:spPr>
            <a:xfrm flipH="1">
              <a:off x="2880689" y="2814749"/>
              <a:ext cx="1405600" cy="1405600"/>
            </a:xfrm>
            <a:prstGeom prst="blockArc">
              <a:avLst>
                <a:gd name="adj1" fmla="val 17586036"/>
                <a:gd name="adj2" fmla="val 16256715"/>
                <a:gd name="adj3" fmla="val 12710"/>
              </a:avLst>
            </a:prstGeom>
            <a:solidFill>
              <a:srgbClr val="003E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90" name="Google Shape;2090;p64"/>
          <p:cNvSpPr txBox="1">
            <a:spLocks noGrp="1"/>
          </p:cNvSpPr>
          <p:nvPr>
            <p:ph type="title"/>
          </p:nvPr>
        </p:nvSpPr>
        <p:spPr>
          <a:xfrm>
            <a:off x="2684517" y="4142702"/>
            <a:ext cx="1797941" cy="714153"/>
          </a:xfrm>
          <a:prstGeom prst="rect">
            <a:avLst/>
          </a:prstGeom>
          <a:solidFill>
            <a:srgbClr val="003E79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l-GR" sz="3600" dirty="0"/>
              <a:t>&gt;</a:t>
            </a:r>
            <a:r>
              <a:rPr lang="en-GB" sz="3600" dirty="0"/>
              <a:t> 90%</a:t>
            </a:r>
            <a:endParaRPr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" y="4511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ΠΡΟΣΔΙΟΡΙΣΜΟΣ ΦΥΛΟΥ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15241" y="247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1521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06753" y="774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1521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8134231" y="2423793"/>
            <a:ext cx="1405600" cy="1405600"/>
            <a:chOff x="8137594" y="2819040"/>
            <a:chExt cx="1405600" cy="1405600"/>
          </a:xfrm>
        </p:grpSpPr>
        <p:sp>
          <p:nvSpPr>
            <p:cNvPr id="2077" name="Google Shape;2077;p64"/>
            <p:cNvSpPr/>
            <p:nvPr/>
          </p:nvSpPr>
          <p:spPr>
            <a:xfrm>
              <a:off x="8186313" y="2868240"/>
              <a:ext cx="1307200" cy="13072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084;p64"/>
            <p:cNvSpPr/>
            <p:nvPr/>
          </p:nvSpPr>
          <p:spPr>
            <a:xfrm flipH="1">
              <a:off x="8137594" y="2819040"/>
              <a:ext cx="1405600" cy="1405600"/>
            </a:xfrm>
            <a:prstGeom prst="blockArc">
              <a:avLst>
                <a:gd name="adj1" fmla="val 10798115"/>
                <a:gd name="adj2" fmla="val 16256715"/>
                <a:gd name="adj3" fmla="val 12710"/>
              </a:avLst>
            </a:prstGeom>
            <a:solidFill>
              <a:srgbClr val="003E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" name="Google Shape;2090;p64"/>
          <p:cNvSpPr txBox="1"/>
          <p:nvPr/>
        </p:nvSpPr>
        <p:spPr>
          <a:xfrm>
            <a:off x="7937579" y="4141990"/>
            <a:ext cx="1797941" cy="714153"/>
          </a:xfrm>
          <a:prstGeom prst="rect">
            <a:avLst/>
          </a:prstGeom>
          <a:solidFill>
            <a:srgbClr val="003E7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4000" b="1" i="0" u="none" strike="noStrike" cap="none">
                <a:solidFill>
                  <a:schemeClr val="accent6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Work Sans"/>
              <a:buNone/>
              <a:defRPr sz="8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E63"/>
              </a:buClr>
              <a:buSzPts val="6000"/>
              <a:buFont typeface="Work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sym typeface="Work Sans"/>
              </a:rPr>
              <a:t>25%</a:t>
            </a:r>
            <a:endParaRPr kumimoji="0" lang="el-GR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604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ΘΕΡΑΠΕΙΑ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(I)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0" y="1502355"/>
            <a:ext cx="11984904" cy="4954995"/>
            <a:chOff x="-716740" y="1651381"/>
            <a:chExt cx="11984904" cy="4954995"/>
          </a:xfrm>
        </p:grpSpPr>
        <p:grpSp>
          <p:nvGrpSpPr>
            <p:cNvPr id="6" name="Ομάδα 5"/>
            <p:cNvGrpSpPr/>
            <p:nvPr/>
          </p:nvGrpSpPr>
          <p:grpSpPr>
            <a:xfrm>
              <a:off x="-716740" y="1651381"/>
              <a:ext cx="11090831" cy="4353636"/>
              <a:chOff x="-716740" y="1651381"/>
              <a:chExt cx="11090831" cy="4353636"/>
            </a:xfrm>
          </p:grpSpPr>
          <p:pic>
            <p:nvPicPr>
              <p:cNvPr id="2" name="Εικόνα 1" descr="Εικόνα που περιέχει κείμενο, λογισμικό, ιστοσελίδα, υπολογιστής&#10;&#10;Περιγραφή που δημιουργήθηκε αυτόματα"/>
              <p:cNvPicPr>
                <a:picLocks noChangeAspect="1"/>
              </p:cNvPicPr>
              <p:nvPr/>
            </p:nvPicPr>
            <p:blipFill rotWithShape="1">
              <a:blip r:embed="rId3"/>
              <a:srcRect l="10068" t="30905" r="16711" b="19930"/>
              <a:stretch>
                <a:fillRect/>
              </a:stretch>
            </p:blipFill>
            <p:spPr>
              <a:xfrm>
                <a:off x="-716740" y="1651381"/>
                <a:ext cx="11090831" cy="4353636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0429" y="3628144"/>
                <a:ext cx="13374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kumimoji="0" lang="el-G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ρμονική</a:t>
                </a:r>
                <a:endPara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Ορθογώνιο 6"/>
            <p:cNvSpPr/>
            <p:nvPr/>
          </p:nvSpPr>
          <p:spPr>
            <a:xfrm>
              <a:off x="3455641" y="1910686"/>
              <a:ext cx="3002507" cy="614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7057686" y="1910685"/>
              <a:ext cx="3002507" cy="614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2000036" y="3579713"/>
              <a:ext cx="4476789" cy="3026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0,07–0,3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συζευγμένου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οιστρογόνου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στα 9–11 χρόνια 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ή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διαδερμικά</a:t>
              </a:r>
              <a:endPara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Αφού αναπτυχθεί ο μαστός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0,625 –1,25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/ημέρα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5–10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οξική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μεδροξυπρογεστερόνη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(1-12</a:t>
              </a:r>
              <a:r>
                <a:rPr kumimoji="0" lang="el-GR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η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μερα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/μήνα)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6658951" y="3578026"/>
              <a:ext cx="4609213" cy="302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l-GR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Μεταξύ 10 -11 ετών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μακράς δράσης εστέρες τεστοστερόνης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</a:t>
              </a: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25–50 </a:t>
              </a:r>
              <a:r>
                <a:rPr kumimoji="0" lang="el-GR" sz="18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/μήνα</a:t>
              </a:r>
              <a:endPara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l-GR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Σε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αντίσταση στα ανδρογόνα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l-GR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250–500 mg δύο φορές/ εβδομάδα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για 6 μήνες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kumimoji="0" lang="el-GR" sz="18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ύξηση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μεγέθους πέους, δευτερογενών χαρακτηριστικών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Έπειτα, 200–250 </a:t>
              </a:r>
              <a:r>
                <a:rPr kumimoji="0" lang="el-GR" sz="1800" b="0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mg</a:t>
              </a: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κάθε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2 εβδομάδες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l-GR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Τοπικό </a:t>
              </a:r>
              <a:r>
                <a:rPr kumimoji="0" lang="el-GR" sz="18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τζελ</a:t>
              </a:r>
              <a:r>
                <a:rPr kumimoji="0" lang="el-GR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DH</a:t>
              </a:r>
              <a:r>
                <a:rPr kumimoji="0" lang="en-US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endParaRPr kumimoji="0" lang="el-G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Στρογγυλεμένο ορθογώνιο 18"/>
          <p:cNvSpPr/>
          <p:nvPr/>
        </p:nvSpPr>
        <p:spPr>
          <a:xfrm>
            <a:off x="3687761" y="1635915"/>
            <a:ext cx="3002507" cy="614149"/>
          </a:xfrm>
          <a:prstGeom prst="roundRect">
            <a:avLst/>
          </a:prstGeom>
          <a:solidFill>
            <a:srgbClr val="0029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Κοινωνικό φύλο θήλεος </a:t>
            </a:r>
            <a:endParaRPr kumimoji="0" lang="en-US" sz="2000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Στρογγυλεμένο ορθογώνιο 19"/>
          <p:cNvSpPr/>
          <p:nvPr/>
        </p:nvSpPr>
        <p:spPr>
          <a:xfrm>
            <a:off x="7774426" y="1635915"/>
            <a:ext cx="3232341" cy="614149"/>
          </a:xfrm>
          <a:prstGeom prst="roundRect">
            <a:avLst/>
          </a:prstGeom>
          <a:solidFill>
            <a:srgbClr val="0029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Κοινωνικό φύλο άρρενος</a:t>
            </a:r>
            <a:endParaRPr kumimoji="0" lang="en-US" sz="2000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Ελεύθερη σχεδίαση 66"/>
          <p:cNvSpPr/>
          <p:nvPr/>
        </p:nvSpPr>
        <p:spPr>
          <a:xfrm>
            <a:off x="7952977" y="1323162"/>
            <a:ext cx="4062725" cy="1230455"/>
          </a:xfrm>
          <a:custGeom>
            <a:avLst/>
            <a:gdLst>
              <a:gd name="connsiteX0" fmla="*/ 569531 w 3463674"/>
              <a:gd name="connsiteY0" fmla="*/ 0 h 904447"/>
              <a:gd name="connsiteX1" fmla="*/ 2894143 w 3463674"/>
              <a:gd name="connsiteY1" fmla="*/ 0 h 904447"/>
              <a:gd name="connsiteX2" fmla="*/ 3463507 w 3463674"/>
              <a:gd name="connsiteY2" fmla="*/ 464045 h 904447"/>
              <a:gd name="connsiteX3" fmla="*/ 3463674 w 3463674"/>
              <a:gd name="connsiteY3" fmla="*/ 465705 h 904447"/>
              <a:gd name="connsiteX4" fmla="*/ 3463674 w 3463674"/>
              <a:gd name="connsiteY4" fmla="*/ 904447 h 904447"/>
              <a:gd name="connsiteX5" fmla="*/ 0 w 3463674"/>
              <a:gd name="connsiteY5" fmla="*/ 904447 h 904447"/>
              <a:gd name="connsiteX6" fmla="*/ 0 w 3463674"/>
              <a:gd name="connsiteY6" fmla="*/ 465705 h 904447"/>
              <a:gd name="connsiteX7" fmla="*/ 167 w 3463674"/>
              <a:gd name="connsiteY7" fmla="*/ 464045 h 904447"/>
              <a:gd name="connsiteX8" fmla="*/ 569531 w 3463674"/>
              <a:gd name="connsiteY8" fmla="*/ 0 h 9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3674" h="904447">
                <a:moveTo>
                  <a:pt x="569531" y="0"/>
                </a:moveTo>
                <a:lnTo>
                  <a:pt x="2894143" y="0"/>
                </a:lnTo>
                <a:cubicBezTo>
                  <a:pt x="3174994" y="0"/>
                  <a:pt x="3409315" y="199215"/>
                  <a:pt x="3463507" y="464045"/>
                </a:cubicBezTo>
                <a:lnTo>
                  <a:pt x="3463674" y="465705"/>
                </a:lnTo>
                <a:lnTo>
                  <a:pt x="3463674" y="904447"/>
                </a:lnTo>
                <a:lnTo>
                  <a:pt x="0" y="904447"/>
                </a:lnTo>
                <a:lnTo>
                  <a:pt x="0" y="465705"/>
                </a:lnTo>
                <a:lnTo>
                  <a:pt x="167" y="464045"/>
                </a:lnTo>
                <a:cubicBezTo>
                  <a:pt x="54359" y="199215"/>
                  <a:pt x="288681" y="0"/>
                  <a:pt x="569531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64" name="Ελεύθερη σχεδίαση 63"/>
          <p:cNvSpPr/>
          <p:nvPr/>
        </p:nvSpPr>
        <p:spPr>
          <a:xfrm>
            <a:off x="2963741" y="1340923"/>
            <a:ext cx="4635350" cy="1234907"/>
          </a:xfrm>
          <a:custGeom>
            <a:avLst/>
            <a:gdLst>
              <a:gd name="connsiteX0" fmla="*/ 569531 w 3463674"/>
              <a:gd name="connsiteY0" fmla="*/ 0 h 904447"/>
              <a:gd name="connsiteX1" fmla="*/ 2894143 w 3463674"/>
              <a:gd name="connsiteY1" fmla="*/ 0 h 904447"/>
              <a:gd name="connsiteX2" fmla="*/ 3463507 w 3463674"/>
              <a:gd name="connsiteY2" fmla="*/ 464045 h 904447"/>
              <a:gd name="connsiteX3" fmla="*/ 3463674 w 3463674"/>
              <a:gd name="connsiteY3" fmla="*/ 465705 h 904447"/>
              <a:gd name="connsiteX4" fmla="*/ 3463674 w 3463674"/>
              <a:gd name="connsiteY4" fmla="*/ 904447 h 904447"/>
              <a:gd name="connsiteX5" fmla="*/ 0 w 3463674"/>
              <a:gd name="connsiteY5" fmla="*/ 904447 h 904447"/>
              <a:gd name="connsiteX6" fmla="*/ 0 w 3463674"/>
              <a:gd name="connsiteY6" fmla="*/ 465705 h 904447"/>
              <a:gd name="connsiteX7" fmla="*/ 167 w 3463674"/>
              <a:gd name="connsiteY7" fmla="*/ 464045 h 904447"/>
              <a:gd name="connsiteX8" fmla="*/ 569531 w 3463674"/>
              <a:gd name="connsiteY8" fmla="*/ 0 h 9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3674" h="904447">
                <a:moveTo>
                  <a:pt x="569531" y="0"/>
                </a:moveTo>
                <a:lnTo>
                  <a:pt x="2894143" y="0"/>
                </a:lnTo>
                <a:cubicBezTo>
                  <a:pt x="3174994" y="0"/>
                  <a:pt x="3409315" y="199215"/>
                  <a:pt x="3463507" y="464045"/>
                </a:cubicBezTo>
                <a:lnTo>
                  <a:pt x="3463674" y="465705"/>
                </a:lnTo>
                <a:lnTo>
                  <a:pt x="3463674" y="904447"/>
                </a:lnTo>
                <a:lnTo>
                  <a:pt x="0" y="904447"/>
                </a:lnTo>
                <a:lnTo>
                  <a:pt x="0" y="465705"/>
                </a:lnTo>
                <a:lnTo>
                  <a:pt x="167" y="464045"/>
                </a:lnTo>
                <a:cubicBezTo>
                  <a:pt x="54359" y="199215"/>
                  <a:pt x="288681" y="0"/>
                  <a:pt x="569531" y="0"/>
                </a:cubicBezTo>
                <a:close/>
              </a:path>
            </a:pathLst>
          </a:custGeom>
          <a:solidFill>
            <a:srgbClr val="003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 dirty="0"/>
          </a:p>
        </p:txBody>
      </p:sp>
      <p:sp>
        <p:nvSpPr>
          <p:cNvPr id="46" name="Στρογγυλεμένο ορθογώνιο 45"/>
          <p:cNvSpPr/>
          <p:nvPr/>
        </p:nvSpPr>
        <p:spPr>
          <a:xfrm>
            <a:off x="7967266" y="1340923"/>
            <a:ext cx="4062725" cy="51570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2" name="Εικόνα 11" descr="Εικόνα που περιέχει κείμενο, λογισμικό, ιστοσελίδα, τοποθεσία web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/>
          <a:srcRect l="26348" t="47480" r="57593" b="14873"/>
          <a:stretch>
            <a:fillRect/>
          </a:stretch>
        </p:blipFill>
        <p:spPr>
          <a:xfrm>
            <a:off x="187942" y="1667819"/>
            <a:ext cx="2634017" cy="3859525"/>
          </a:xfrm>
          <a:prstGeom prst="rect">
            <a:avLst/>
          </a:prstGeom>
        </p:spPr>
      </p:pic>
      <p:sp>
        <p:nvSpPr>
          <p:cNvPr id="13" name="Ορθογώνιο 12"/>
          <p:cNvSpPr/>
          <p:nvPr/>
        </p:nvSpPr>
        <p:spPr>
          <a:xfrm>
            <a:off x="599965" y="4419167"/>
            <a:ext cx="2333767" cy="955343"/>
          </a:xfrm>
          <a:prstGeom prst="rect">
            <a:avLst/>
          </a:prstGeom>
          <a:solidFill>
            <a:srgbClr val="D4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X</a:t>
            </a:r>
            <a:r>
              <a:rPr lang="el-GR" sz="2000" dirty="0" err="1">
                <a:solidFill>
                  <a:schemeClr val="tx1"/>
                </a:solidFill>
              </a:rPr>
              <a:t>ειρουργική</a:t>
            </a:r>
            <a:endParaRPr lang="el-GR" sz="2000" dirty="0">
              <a:solidFill>
                <a:schemeClr val="tx1"/>
              </a:solidFill>
            </a:endParaRPr>
          </a:p>
        </p:txBody>
      </p:sp>
      <p:grpSp>
        <p:nvGrpSpPr>
          <p:cNvPr id="21" name="Google Shape;8686;p95"/>
          <p:cNvGrpSpPr/>
          <p:nvPr/>
        </p:nvGrpSpPr>
        <p:grpSpPr>
          <a:xfrm rot="1657699">
            <a:off x="3789198" y="1632626"/>
            <a:ext cx="466001" cy="693704"/>
            <a:chOff x="4939970" y="1499855"/>
            <a:chExt cx="242979" cy="362660"/>
          </a:xfrm>
        </p:grpSpPr>
        <p:sp>
          <p:nvSpPr>
            <p:cNvPr id="22" name="Google Shape;8687;p95"/>
            <p:cNvSpPr/>
            <p:nvPr/>
          </p:nvSpPr>
          <p:spPr>
            <a:xfrm>
              <a:off x="4992973" y="1499855"/>
              <a:ext cx="43728" cy="120075"/>
            </a:xfrm>
            <a:custGeom>
              <a:avLst/>
              <a:gdLst/>
              <a:ahLst/>
              <a:cxnLst/>
              <a:rect l="l" t="t" r="r" b="b"/>
              <a:pathLst>
                <a:path w="1669" h="4583" extrusionOk="0">
                  <a:moveTo>
                    <a:pt x="834" y="0"/>
                  </a:moveTo>
                  <a:cubicBezTo>
                    <a:pt x="374" y="0"/>
                    <a:pt x="0" y="384"/>
                    <a:pt x="20" y="844"/>
                  </a:cubicBezTo>
                  <a:lnTo>
                    <a:pt x="20" y="4582"/>
                  </a:lnTo>
                  <a:cubicBezTo>
                    <a:pt x="269" y="4179"/>
                    <a:pt x="710" y="3940"/>
                    <a:pt x="1189" y="3940"/>
                  </a:cubicBezTo>
                  <a:cubicBezTo>
                    <a:pt x="1342" y="3940"/>
                    <a:pt x="1496" y="3959"/>
                    <a:pt x="1649" y="4017"/>
                  </a:cubicBezTo>
                  <a:lnTo>
                    <a:pt x="1649" y="844"/>
                  </a:lnTo>
                  <a:cubicBezTo>
                    <a:pt x="1668" y="384"/>
                    <a:pt x="1295" y="0"/>
                    <a:pt x="834" y="0"/>
                  </a:cubicBezTo>
                  <a:close/>
                </a:path>
              </a:pathLst>
            </a:custGeom>
            <a:solidFill>
              <a:srgbClr val="D8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688;p95"/>
            <p:cNvSpPr/>
            <p:nvPr/>
          </p:nvSpPr>
          <p:spPr>
            <a:xfrm>
              <a:off x="4993470" y="1584979"/>
              <a:ext cx="42732" cy="34951"/>
            </a:xfrm>
            <a:custGeom>
              <a:avLst/>
              <a:gdLst/>
              <a:ahLst/>
              <a:cxnLst/>
              <a:rect l="l" t="t" r="r" b="b"/>
              <a:pathLst>
                <a:path w="1631" h="1334" extrusionOk="0">
                  <a:moveTo>
                    <a:pt x="1170" y="1"/>
                  </a:moveTo>
                  <a:cubicBezTo>
                    <a:pt x="691" y="1"/>
                    <a:pt x="250" y="250"/>
                    <a:pt x="1" y="652"/>
                  </a:cubicBezTo>
                  <a:lnTo>
                    <a:pt x="1" y="1333"/>
                  </a:lnTo>
                  <a:cubicBezTo>
                    <a:pt x="250" y="930"/>
                    <a:pt x="691" y="691"/>
                    <a:pt x="1170" y="691"/>
                  </a:cubicBezTo>
                  <a:cubicBezTo>
                    <a:pt x="1323" y="691"/>
                    <a:pt x="1477" y="710"/>
                    <a:pt x="1630" y="768"/>
                  </a:cubicBezTo>
                  <a:lnTo>
                    <a:pt x="1630" y="77"/>
                  </a:lnTo>
                  <a:cubicBezTo>
                    <a:pt x="1477" y="29"/>
                    <a:pt x="1323" y="1"/>
                    <a:pt x="1170" y="1"/>
                  </a:cubicBezTo>
                  <a:close/>
                </a:path>
              </a:pathLst>
            </a:custGeom>
            <a:solidFill>
              <a:srgbClr val="C6C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89;p95"/>
            <p:cNvSpPr/>
            <p:nvPr/>
          </p:nvSpPr>
          <p:spPr>
            <a:xfrm>
              <a:off x="4939970" y="1536588"/>
              <a:ext cx="203207" cy="325928"/>
            </a:xfrm>
            <a:custGeom>
              <a:avLst/>
              <a:gdLst/>
              <a:ahLst/>
              <a:cxnLst/>
              <a:rect l="l" t="t" r="r" b="b"/>
              <a:pathLst>
                <a:path w="7756" h="12440" extrusionOk="0">
                  <a:moveTo>
                    <a:pt x="1482" y="8965"/>
                  </a:moveTo>
                  <a:cubicBezTo>
                    <a:pt x="1805" y="8965"/>
                    <a:pt x="2129" y="9180"/>
                    <a:pt x="2129" y="9612"/>
                  </a:cubicBezTo>
                  <a:lnTo>
                    <a:pt x="2129" y="10810"/>
                  </a:lnTo>
                  <a:cubicBezTo>
                    <a:pt x="2129" y="11165"/>
                    <a:pt x="1841" y="11452"/>
                    <a:pt x="1477" y="11452"/>
                  </a:cubicBezTo>
                  <a:cubicBezTo>
                    <a:pt x="1122" y="11452"/>
                    <a:pt x="835" y="11165"/>
                    <a:pt x="835" y="10810"/>
                  </a:cubicBezTo>
                  <a:lnTo>
                    <a:pt x="835" y="9612"/>
                  </a:lnTo>
                  <a:cubicBezTo>
                    <a:pt x="835" y="9180"/>
                    <a:pt x="1158" y="8965"/>
                    <a:pt x="1482" y="8965"/>
                  </a:cubicBezTo>
                  <a:close/>
                  <a:moveTo>
                    <a:pt x="6858" y="0"/>
                  </a:moveTo>
                  <a:cubicBezTo>
                    <a:pt x="6651" y="0"/>
                    <a:pt x="6442" y="79"/>
                    <a:pt x="6279" y="237"/>
                  </a:cubicBezTo>
                  <a:lnTo>
                    <a:pt x="3835" y="2691"/>
                  </a:lnTo>
                  <a:cubicBezTo>
                    <a:pt x="3619" y="2581"/>
                    <a:pt x="3403" y="2532"/>
                    <a:pt x="3197" y="2532"/>
                  </a:cubicBezTo>
                  <a:cubicBezTo>
                    <a:pt x="2145" y="2532"/>
                    <a:pt x="1359" y="3811"/>
                    <a:pt x="2129" y="4781"/>
                  </a:cubicBezTo>
                  <a:lnTo>
                    <a:pt x="2129" y="8126"/>
                  </a:lnTo>
                  <a:cubicBezTo>
                    <a:pt x="1928" y="8021"/>
                    <a:pt x="1707" y="7973"/>
                    <a:pt x="1487" y="7973"/>
                  </a:cubicBezTo>
                  <a:cubicBezTo>
                    <a:pt x="662" y="7973"/>
                    <a:pt x="1" y="8644"/>
                    <a:pt x="1" y="9458"/>
                  </a:cubicBezTo>
                  <a:lnTo>
                    <a:pt x="1" y="10963"/>
                  </a:lnTo>
                  <a:cubicBezTo>
                    <a:pt x="1" y="11778"/>
                    <a:pt x="662" y="12439"/>
                    <a:pt x="1487" y="12439"/>
                  </a:cubicBezTo>
                  <a:cubicBezTo>
                    <a:pt x="2301" y="12439"/>
                    <a:pt x="2963" y="11778"/>
                    <a:pt x="2963" y="10963"/>
                  </a:cubicBezTo>
                  <a:lnTo>
                    <a:pt x="2963" y="5279"/>
                  </a:lnTo>
                  <a:cubicBezTo>
                    <a:pt x="3049" y="5298"/>
                    <a:pt x="3126" y="5308"/>
                    <a:pt x="3202" y="5308"/>
                  </a:cubicBezTo>
                  <a:cubicBezTo>
                    <a:pt x="3835" y="5308"/>
                    <a:pt x="4381" y="4877"/>
                    <a:pt x="4544" y="4273"/>
                  </a:cubicBezTo>
                  <a:lnTo>
                    <a:pt x="7439" y="1388"/>
                  </a:lnTo>
                  <a:cubicBezTo>
                    <a:pt x="7756" y="1071"/>
                    <a:pt x="7756" y="554"/>
                    <a:pt x="7430" y="237"/>
                  </a:cubicBezTo>
                  <a:cubicBezTo>
                    <a:pt x="7271" y="79"/>
                    <a:pt x="7065" y="0"/>
                    <a:pt x="6858" y="0"/>
                  </a:cubicBezTo>
                  <a:close/>
                </a:path>
              </a:pathLst>
            </a:custGeom>
            <a:solidFill>
              <a:srgbClr val="D8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690;p95"/>
            <p:cNvSpPr/>
            <p:nvPr/>
          </p:nvSpPr>
          <p:spPr>
            <a:xfrm>
              <a:off x="5033163" y="1662321"/>
              <a:ext cx="149785" cy="191155"/>
            </a:xfrm>
            <a:custGeom>
              <a:avLst/>
              <a:gdLst/>
              <a:ahLst/>
              <a:cxnLst/>
              <a:rect l="l" t="t" r="r" b="b"/>
              <a:pathLst>
                <a:path w="5717" h="7296" extrusionOk="0">
                  <a:moveTo>
                    <a:pt x="3823" y="4866"/>
                  </a:moveTo>
                  <a:cubicBezTo>
                    <a:pt x="4215" y="4866"/>
                    <a:pt x="4592" y="5168"/>
                    <a:pt x="4592" y="5628"/>
                  </a:cubicBezTo>
                  <a:cubicBezTo>
                    <a:pt x="4592" y="6049"/>
                    <a:pt x="4256" y="6394"/>
                    <a:pt x="3834" y="6394"/>
                  </a:cubicBezTo>
                  <a:lnTo>
                    <a:pt x="3825" y="6394"/>
                  </a:lnTo>
                  <a:cubicBezTo>
                    <a:pt x="3144" y="6394"/>
                    <a:pt x="2809" y="5570"/>
                    <a:pt x="3288" y="5091"/>
                  </a:cubicBezTo>
                  <a:cubicBezTo>
                    <a:pt x="3443" y="4935"/>
                    <a:pt x="3635" y="4866"/>
                    <a:pt x="3823" y="4866"/>
                  </a:cubicBezTo>
                  <a:close/>
                  <a:moveTo>
                    <a:pt x="719" y="1"/>
                  </a:moveTo>
                  <a:cubicBezTo>
                    <a:pt x="527" y="221"/>
                    <a:pt x="278" y="384"/>
                    <a:pt x="0" y="461"/>
                  </a:cubicBezTo>
                  <a:lnTo>
                    <a:pt x="1812" y="4880"/>
                  </a:lnTo>
                  <a:cubicBezTo>
                    <a:pt x="1975" y="5263"/>
                    <a:pt x="2109" y="5656"/>
                    <a:pt x="2214" y="6049"/>
                  </a:cubicBezTo>
                  <a:cubicBezTo>
                    <a:pt x="2404" y="6781"/>
                    <a:pt x="3065" y="7296"/>
                    <a:pt x="3823" y="7296"/>
                  </a:cubicBezTo>
                  <a:cubicBezTo>
                    <a:pt x="3830" y="7296"/>
                    <a:pt x="3837" y="7296"/>
                    <a:pt x="3844" y="7295"/>
                  </a:cubicBezTo>
                  <a:cubicBezTo>
                    <a:pt x="4611" y="7286"/>
                    <a:pt x="5263" y="6759"/>
                    <a:pt x="5445" y="6011"/>
                  </a:cubicBezTo>
                  <a:cubicBezTo>
                    <a:pt x="5717" y="4843"/>
                    <a:pt x="4785" y="3960"/>
                    <a:pt x="3804" y="3960"/>
                  </a:cubicBezTo>
                  <a:cubicBezTo>
                    <a:pt x="3368" y="3960"/>
                    <a:pt x="2923" y="4134"/>
                    <a:pt x="2569" y="4535"/>
                  </a:cubicBezTo>
                  <a:lnTo>
                    <a:pt x="719" y="1"/>
                  </a:lnTo>
                  <a:close/>
                </a:path>
              </a:pathLst>
            </a:custGeom>
            <a:solidFill>
              <a:srgbClr val="D8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91;p95"/>
            <p:cNvSpPr/>
            <p:nvPr/>
          </p:nvSpPr>
          <p:spPr>
            <a:xfrm>
              <a:off x="5033399" y="1662321"/>
              <a:ext cx="25388" cy="27667"/>
            </a:xfrm>
            <a:custGeom>
              <a:avLst/>
              <a:gdLst/>
              <a:ahLst/>
              <a:cxnLst/>
              <a:rect l="l" t="t" r="r" b="b"/>
              <a:pathLst>
                <a:path w="969" h="1056" extrusionOk="0">
                  <a:moveTo>
                    <a:pt x="720" y="1"/>
                  </a:moveTo>
                  <a:cubicBezTo>
                    <a:pt x="528" y="221"/>
                    <a:pt x="279" y="384"/>
                    <a:pt x="1" y="461"/>
                  </a:cubicBezTo>
                  <a:lnTo>
                    <a:pt x="240" y="1055"/>
                  </a:lnTo>
                  <a:cubicBezTo>
                    <a:pt x="518" y="979"/>
                    <a:pt x="777" y="825"/>
                    <a:pt x="969" y="614"/>
                  </a:cubicBezTo>
                  <a:lnTo>
                    <a:pt x="720" y="1"/>
                  </a:lnTo>
                  <a:close/>
                </a:path>
              </a:pathLst>
            </a:custGeom>
            <a:solidFill>
              <a:srgbClr val="C6C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92;p95"/>
            <p:cNvSpPr/>
            <p:nvPr/>
          </p:nvSpPr>
          <p:spPr>
            <a:xfrm>
              <a:off x="5006780" y="1626427"/>
              <a:ext cx="30680" cy="26279"/>
            </a:xfrm>
            <a:custGeom>
              <a:avLst/>
              <a:gdLst/>
              <a:ahLst/>
              <a:cxnLst/>
              <a:rect l="l" t="t" r="r" b="b"/>
              <a:pathLst>
                <a:path w="1171" h="1003" extrusionOk="0">
                  <a:moveTo>
                    <a:pt x="672" y="0"/>
                  </a:moveTo>
                  <a:cubicBezTo>
                    <a:pt x="221" y="0"/>
                    <a:pt x="1" y="547"/>
                    <a:pt x="317" y="853"/>
                  </a:cubicBezTo>
                  <a:cubicBezTo>
                    <a:pt x="420" y="956"/>
                    <a:pt x="547" y="1003"/>
                    <a:pt x="670" y="1003"/>
                  </a:cubicBezTo>
                  <a:cubicBezTo>
                    <a:pt x="926" y="1003"/>
                    <a:pt x="1170" y="805"/>
                    <a:pt x="1170" y="508"/>
                  </a:cubicBezTo>
                  <a:cubicBezTo>
                    <a:pt x="1170" y="230"/>
                    <a:pt x="950" y="0"/>
                    <a:pt x="672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Ορθογώνιο 34"/>
          <p:cNvSpPr/>
          <p:nvPr/>
        </p:nvSpPr>
        <p:spPr>
          <a:xfrm>
            <a:off x="3739194" y="1672404"/>
            <a:ext cx="3002507" cy="614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l-GR" sz="2800" b="1" i="0" u="none" strike="noStrike" kern="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Πλαστική</a:t>
            </a:r>
            <a:endParaRPr kumimoji="0" lang="en-US" sz="2800" b="1" i="0" u="none" strike="noStrike" kern="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grpSp>
        <p:nvGrpSpPr>
          <p:cNvPr id="14" name="Google Shape;8519;p95"/>
          <p:cNvGrpSpPr/>
          <p:nvPr/>
        </p:nvGrpSpPr>
        <p:grpSpPr>
          <a:xfrm>
            <a:off x="8241067" y="1602795"/>
            <a:ext cx="689925" cy="614150"/>
            <a:chOff x="7513884" y="2448270"/>
            <a:chExt cx="363186" cy="338791"/>
          </a:xfrm>
        </p:grpSpPr>
        <p:sp>
          <p:nvSpPr>
            <p:cNvPr id="15" name="Google Shape;8520;p95"/>
            <p:cNvSpPr/>
            <p:nvPr/>
          </p:nvSpPr>
          <p:spPr>
            <a:xfrm>
              <a:off x="7666317" y="2448270"/>
              <a:ext cx="210753" cy="206954"/>
            </a:xfrm>
            <a:custGeom>
              <a:avLst/>
              <a:gdLst/>
              <a:ahLst/>
              <a:cxnLst/>
              <a:rect l="l" t="t" r="r" b="b"/>
              <a:pathLst>
                <a:path w="8044" h="7899" extrusionOk="0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A4B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Google Shape;8521;p95"/>
            <p:cNvSpPr/>
            <p:nvPr/>
          </p:nvSpPr>
          <p:spPr>
            <a:xfrm>
              <a:off x="7691442" y="2471482"/>
              <a:ext cx="185627" cy="183741"/>
            </a:xfrm>
            <a:custGeom>
              <a:avLst/>
              <a:gdLst/>
              <a:ahLst/>
              <a:cxnLst/>
              <a:rect l="l" t="t" r="r" b="b"/>
              <a:pathLst>
                <a:path w="7085" h="7013" extrusionOk="0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8522;p95"/>
            <p:cNvSpPr/>
            <p:nvPr/>
          </p:nvSpPr>
          <p:spPr>
            <a:xfrm>
              <a:off x="7755972" y="2483298"/>
              <a:ext cx="84416" cy="84154"/>
            </a:xfrm>
            <a:custGeom>
              <a:avLst/>
              <a:gdLst/>
              <a:ahLst/>
              <a:cxnLst/>
              <a:rect l="l" t="t" r="r" b="b"/>
              <a:pathLst>
                <a:path w="3222" h="3212" extrusionOk="0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79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Google Shape;8523;p95"/>
            <p:cNvSpPr/>
            <p:nvPr/>
          </p:nvSpPr>
          <p:spPr>
            <a:xfrm>
              <a:off x="7800931" y="2528258"/>
              <a:ext cx="39457" cy="39195"/>
            </a:xfrm>
            <a:custGeom>
              <a:avLst/>
              <a:gdLst/>
              <a:ahLst/>
              <a:cxnLst/>
              <a:rect l="l" t="t" r="r" b="b"/>
              <a:pathLst>
                <a:path w="1506" h="1496" extrusionOk="0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77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9" name="Google Shape;8524;p95"/>
            <p:cNvSpPr/>
            <p:nvPr/>
          </p:nvSpPr>
          <p:spPr>
            <a:xfrm>
              <a:off x="7513884" y="2611888"/>
              <a:ext cx="195662" cy="175068"/>
            </a:xfrm>
            <a:custGeom>
              <a:avLst/>
              <a:gdLst/>
              <a:ahLst/>
              <a:cxnLst/>
              <a:rect l="l" t="t" r="r" b="b"/>
              <a:pathLst>
                <a:path w="7468" h="6682" extrusionOk="0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0F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0" name="Google Shape;8525;p95"/>
            <p:cNvSpPr/>
            <p:nvPr/>
          </p:nvSpPr>
          <p:spPr>
            <a:xfrm>
              <a:off x="7513884" y="2626691"/>
              <a:ext cx="195426" cy="160370"/>
            </a:xfrm>
            <a:custGeom>
              <a:avLst/>
              <a:gdLst/>
              <a:ahLst/>
              <a:cxnLst/>
              <a:rect l="l" t="t" r="r" b="b"/>
              <a:pathLst>
                <a:path w="7459" h="6121" extrusionOk="0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CED6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6" name="Ορθογώνιο 35"/>
          <p:cNvSpPr/>
          <p:nvPr/>
        </p:nvSpPr>
        <p:spPr>
          <a:xfrm>
            <a:off x="8456638" y="1626377"/>
            <a:ext cx="3002507" cy="614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l-GR" sz="2800" b="1" i="0" u="none" strike="noStrike" kern="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Γοναδεκτομή</a:t>
            </a:r>
            <a:endParaRPr kumimoji="0" lang="el-GR" sz="2400" b="1" i="0" u="none" strike="noStrike" kern="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5505" y="2708326"/>
            <a:ext cx="44718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νάπτυξη επαρκών εξωτερικών γεννητικών οργάνων και  αφαίρεση εσωτερικών δομών ακατάλληλων για το </a:t>
            </a:r>
            <a:r>
              <a:rPr lang="el-G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κοινωνικό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φύλο.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l-G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Συνειδητή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απόφαση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85045" y="4473816"/>
            <a:ext cx="563154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l-GR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ολποπλαστική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κλειτοριδοπλαστική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αιδοιοπλαστική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71550" lvl="1" indent="-285750">
              <a:buClr>
                <a:srgbClr val="003E79"/>
              </a:buClr>
              <a:buFont typeface="Wingdings" panose="05000000000000000000" pitchFamily="2" charset="2"/>
              <a:buChar char="Ø"/>
            </a:pP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Διόρθωση του υποσπαδία με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ορθοφαλοπλαστική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ουρηθροπλαστική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οσφυοπλαστική</a:t>
            </a:r>
            <a:r>
              <a:rPr lang="el-GR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</a:t>
            </a:r>
            <a:r>
              <a:rPr lang="el-GR" sz="1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ορχιδοπηξία</a:t>
            </a:r>
            <a:endParaRPr lang="el-GR" sz="1900" dirty="0"/>
          </a:p>
          <a:p>
            <a:endParaRPr lang="el-GR" dirty="0"/>
          </a:p>
        </p:txBody>
      </p:sp>
      <p:sp>
        <p:nvSpPr>
          <p:cNvPr id="65" name="Στρογγυλεμένο ορθογώνιο 64"/>
          <p:cNvSpPr/>
          <p:nvPr/>
        </p:nvSpPr>
        <p:spPr>
          <a:xfrm>
            <a:off x="2949632" y="1340923"/>
            <a:ext cx="4649459" cy="51570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TextBox 67"/>
          <p:cNvSpPr txBox="1"/>
          <p:nvPr/>
        </p:nvSpPr>
        <p:spPr>
          <a:xfrm>
            <a:off x="7957424" y="2730631"/>
            <a:ext cx="40538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r>
              <a:rPr lang="el-GR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Α</a:t>
            </a:r>
            <a:r>
              <a:rPr lang="el-G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μφοτερόπλευρη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endParaRPr lang="el-GR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Π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ριν από την εφηβεία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Α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ποφυγή εκφυλισμού του </a:t>
            </a:r>
            <a:r>
              <a:rPr lang="el-GR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δυσγενετικού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ιστού</a:t>
            </a:r>
          </a:p>
          <a:p>
            <a:pPr marL="2857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endParaRPr lang="el-GR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3E79"/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Εξαίρεση αποτελεί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η λειτουργική και εύκολα </a:t>
            </a:r>
            <a:r>
              <a:rPr lang="el-GR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προσβάσιμη</a:t>
            </a: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σε ψηλάφηση και </a:t>
            </a: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απεικονιστικές μελέτες </a:t>
            </a:r>
            <a:r>
              <a:rPr lang="el-GR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γονάδα</a:t>
            </a: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- ετήσια επανάληψη!</a:t>
            </a:r>
            <a:endParaRPr lang="el-GR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897" y="20980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ΘΕΡΑΠΕΙΑ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(II)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3B9E829-3246-8B4B-BE23-7640626A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29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6" grpId="0" animBg="1"/>
      <p:bldP spid="36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793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223D63"/>
                </a:solidFill>
                <a:latin typeface="+mn-lt"/>
                <a:ea typeface="+mn-ea"/>
                <a:cs typeface="+mn-cs"/>
              </a:rPr>
              <a:t>Περίγραμμα παρουσίασης </a:t>
            </a:r>
          </a:p>
        </p:txBody>
      </p:sp>
      <p:graphicFrame>
        <p:nvGraphicFramePr>
          <p:cNvPr id="20" name="Θέση περιεχομένου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71025"/>
              </p:ext>
            </p:extLst>
          </p:nvPr>
        </p:nvGraphicFramePr>
        <p:xfrm>
          <a:off x="2178148" y="583809"/>
          <a:ext cx="8203809" cy="627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D02ADB82-BB90-0AB1-62F2-B5AC7042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</a:t>
            </a:fld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305;p46"/>
          <p:cNvGrpSpPr/>
          <p:nvPr/>
        </p:nvGrpSpPr>
        <p:grpSpPr>
          <a:xfrm rot="16200000">
            <a:off x="10742490" y="5739978"/>
            <a:ext cx="1777173" cy="1129653"/>
            <a:chOff x="1808975" y="1423950"/>
            <a:chExt cx="1039100" cy="660500"/>
          </a:xfrm>
          <a:solidFill>
            <a:srgbClr val="E0F6F5"/>
          </a:solidFill>
        </p:grpSpPr>
        <p:sp>
          <p:nvSpPr>
            <p:cNvPr id="26" name="Google Shape;1306;p46"/>
            <p:cNvSpPr/>
            <p:nvPr/>
          </p:nvSpPr>
          <p:spPr>
            <a:xfrm>
              <a:off x="2046625" y="162827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39"/>
                  </a:lnTo>
                  <a:lnTo>
                    <a:pt x="4371" y="10041"/>
                  </a:lnTo>
                  <a:lnTo>
                    <a:pt x="8707" y="7539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07;p46"/>
            <p:cNvSpPr/>
            <p:nvPr/>
          </p:nvSpPr>
          <p:spPr>
            <a:xfrm>
              <a:off x="1808975" y="1628275"/>
              <a:ext cx="216825" cy="251025"/>
            </a:xfrm>
            <a:custGeom>
              <a:avLst/>
              <a:gdLst/>
              <a:ahLst/>
              <a:cxnLst/>
              <a:rect l="l" t="t" r="r" b="b"/>
              <a:pathLst>
                <a:path w="8673" h="10041" extrusionOk="0">
                  <a:moveTo>
                    <a:pt x="4336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6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8;p46"/>
            <p:cNvSpPr/>
            <p:nvPr/>
          </p:nvSpPr>
          <p:spPr>
            <a:xfrm>
              <a:off x="1929875" y="1423950"/>
              <a:ext cx="217700" cy="250225"/>
            </a:xfrm>
            <a:custGeom>
              <a:avLst/>
              <a:gdLst/>
              <a:ahLst/>
              <a:cxnLst/>
              <a:rect l="l" t="t" r="r" b="b"/>
              <a:pathLst>
                <a:path w="8708" h="10009" extrusionOk="0">
                  <a:moveTo>
                    <a:pt x="4371" y="1"/>
                  </a:moveTo>
                  <a:lnTo>
                    <a:pt x="1" y="2503"/>
                  </a:lnTo>
                  <a:lnTo>
                    <a:pt x="1" y="7506"/>
                  </a:lnTo>
                  <a:lnTo>
                    <a:pt x="4371" y="10008"/>
                  </a:lnTo>
                  <a:lnTo>
                    <a:pt x="8707" y="7506"/>
                  </a:lnTo>
                  <a:lnTo>
                    <a:pt x="8707" y="2503"/>
                  </a:lnTo>
                  <a:lnTo>
                    <a:pt x="43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09;p46"/>
            <p:cNvSpPr/>
            <p:nvPr/>
          </p:nvSpPr>
          <p:spPr>
            <a:xfrm>
              <a:off x="1929875" y="1833425"/>
              <a:ext cx="217700" cy="251025"/>
            </a:xfrm>
            <a:custGeom>
              <a:avLst/>
              <a:gdLst/>
              <a:ahLst/>
              <a:cxnLst/>
              <a:rect l="l" t="t" r="r" b="b"/>
              <a:pathLst>
                <a:path w="8708" h="10041" extrusionOk="0">
                  <a:moveTo>
                    <a:pt x="4371" y="0"/>
                  </a:moveTo>
                  <a:lnTo>
                    <a:pt x="1" y="2502"/>
                  </a:lnTo>
                  <a:lnTo>
                    <a:pt x="1" y="7506"/>
                  </a:lnTo>
                  <a:lnTo>
                    <a:pt x="4371" y="10041"/>
                  </a:lnTo>
                  <a:lnTo>
                    <a:pt x="8707" y="7506"/>
                  </a:lnTo>
                  <a:lnTo>
                    <a:pt x="8707" y="2502"/>
                  </a:ln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0;p46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11;p46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12;p46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13;p46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14;p46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Mental Health Outlook in Portugal: Where are we coming from and where are  we going? — Edition 138 | CATÓLICA-LISB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8764"/>
          <a:stretch>
            <a:fillRect/>
          </a:stretch>
        </p:blipFill>
        <p:spPr bwMode="auto">
          <a:xfrm>
            <a:off x="0" y="1747530"/>
            <a:ext cx="4945224" cy="3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Ομάδα 16"/>
          <p:cNvGrpSpPr/>
          <p:nvPr/>
        </p:nvGrpSpPr>
        <p:grpSpPr>
          <a:xfrm>
            <a:off x="5271795" y="4022953"/>
            <a:ext cx="3657600" cy="1200329"/>
            <a:chOff x="5645020" y="4022953"/>
            <a:chExt cx="36576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5803641" y="4161453"/>
              <a:ext cx="33403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solidFill>
                    <a:srgbClr val="003E7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Π</a:t>
              </a:r>
              <a:r>
                <a:rPr lang="el-GR" sz="2000" b="1" dirty="0">
                  <a:solidFill>
                    <a:srgbClr val="003E7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αιδιά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θέματα ταυτότητας, αυτοεκτίμησης αλλά και στιγματισμού</a:t>
              </a:r>
              <a:r>
                <a:rPr lang="el-GR" sz="2000" dirty="0">
                  <a:effectLst/>
                </a:rPr>
                <a:t> </a:t>
              </a:r>
              <a:endParaRPr lang="el-GR" sz="2000" dirty="0"/>
            </a:p>
          </p:txBody>
        </p:sp>
        <p:sp>
          <p:nvSpPr>
            <p:cNvPr id="15" name="Στρογγυλεμένο ορθογώνιο 14"/>
            <p:cNvSpPr/>
            <p:nvPr/>
          </p:nvSpPr>
          <p:spPr>
            <a:xfrm>
              <a:off x="5645020" y="4022953"/>
              <a:ext cx="3657600" cy="1200329"/>
            </a:xfrm>
            <a:prstGeom prst="roundRect">
              <a:avLst>
                <a:gd name="adj" fmla="val 2755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8" name="Ομάδα 17"/>
          <p:cNvGrpSpPr/>
          <p:nvPr/>
        </p:nvGrpSpPr>
        <p:grpSpPr>
          <a:xfrm>
            <a:off x="6606072" y="1554669"/>
            <a:ext cx="4329405" cy="1505771"/>
            <a:chOff x="6494106" y="1314685"/>
            <a:chExt cx="4329405" cy="1475886"/>
          </a:xfrm>
        </p:grpSpPr>
        <p:sp>
          <p:nvSpPr>
            <p:cNvPr id="13" name="TextBox 12"/>
            <p:cNvSpPr txBox="1"/>
            <p:nvPr/>
          </p:nvSpPr>
          <p:spPr>
            <a:xfrm>
              <a:off x="6699379" y="1452463"/>
              <a:ext cx="3918857" cy="1297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solidFill>
                    <a:srgbClr val="003E7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Γονείς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κατανόηση της κατάστασης, προσδιορισμός του φύλου ανατροφής και  </a:t>
              </a:r>
              <a:r>
                <a:rPr lang="el-GR" sz="2000" b="1" dirty="0">
                  <a:solidFill>
                    <a:srgbClr val="003E7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ουσιαστική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υποστήριξη του παιδιού.</a:t>
              </a:r>
            </a:p>
          </p:txBody>
        </p:sp>
        <p:sp>
          <p:nvSpPr>
            <p:cNvPr id="16" name="Στρογγυλεμένο ορθογώνιο 15"/>
            <p:cNvSpPr/>
            <p:nvPr/>
          </p:nvSpPr>
          <p:spPr>
            <a:xfrm>
              <a:off x="6494106" y="1314685"/>
              <a:ext cx="4329405" cy="1475886"/>
            </a:xfrm>
            <a:prstGeom prst="roundRect">
              <a:avLst>
                <a:gd name="adj" fmla="val 2288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9" name="Google Shape;2069;p64"/>
          <p:cNvGrpSpPr/>
          <p:nvPr/>
        </p:nvGrpSpPr>
        <p:grpSpPr>
          <a:xfrm rot="16200000" flipH="1">
            <a:off x="10816321" y="-90533"/>
            <a:ext cx="1302736" cy="1506204"/>
            <a:chOff x="2276800" y="1423950"/>
            <a:chExt cx="571275" cy="660500"/>
          </a:xfrm>
        </p:grpSpPr>
        <p:sp>
          <p:nvSpPr>
            <p:cNvPr id="20" name="Google Shape;2070;p64"/>
            <p:cNvSpPr/>
            <p:nvPr/>
          </p:nvSpPr>
          <p:spPr>
            <a:xfrm>
              <a:off x="2514475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71;p64"/>
            <p:cNvSpPr/>
            <p:nvPr/>
          </p:nvSpPr>
          <p:spPr>
            <a:xfrm>
              <a:off x="2276800" y="162827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39"/>
                  </a:lnTo>
                  <a:lnTo>
                    <a:pt x="4337" y="10041"/>
                  </a:lnTo>
                  <a:lnTo>
                    <a:pt x="8673" y="7539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72;p64"/>
            <p:cNvSpPr/>
            <p:nvPr/>
          </p:nvSpPr>
          <p:spPr>
            <a:xfrm>
              <a:off x="2397725" y="1423950"/>
              <a:ext cx="216850" cy="250225"/>
            </a:xfrm>
            <a:custGeom>
              <a:avLst/>
              <a:gdLst/>
              <a:ahLst/>
              <a:cxnLst/>
              <a:rect l="l" t="t" r="r" b="b"/>
              <a:pathLst>
                <a:path w="8674" h="10009" extrusionOk="0">
                  <a:moveTo>
                    <a:pt x="4337" y="1"/>
                  </a:moveTo>
                  <a:lnTo>
                    <a:pt x="0" y="2503"/>
                  </a:lnTo>
                  <a:lnTo>
                    <a:pt x="0" y="7506"/>
                  </a:lnTo>
                  <a:lnTo>
                    <a:pt x="4337" y="10008"/>
                  </a:lnTo>
                  <a:lnTo>
                    <a:pt x="8673" y="7506"/>
                  </a:lnTo>
                  <a:lnTo>
                    <a:pt x="8673" y="250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3;p64"/>
            <p:cNvSpPr/>
            <p:nvPr/>
          </p:nvSpPr>
          <p:spPr>
            <a:xfrm>
              <a:off x="26312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74;p64"/>
            <p:cNvSpPr/>
            <p:nvPr/>
          </p:nvSpPr>
          <p:spPr>
            <a:xfrm>
              <a:off x="2397725" y="1833425"/>
              <a:ext cx="216850" cy="251025"/>
            </a:xfrm>
            <a:custGeom>
              <a:avLst/>
              <a:gdLst/>
              <a:ahLst/>
              <a:cxnLst/>
              <a:rect l="l" t="t" r="r" b="b"/>
              <a:pathLst>
                <a:path w="8674" h="10041" extrusionOk="0">
                  <a:moveTo>
                    <a:pt x="4337" y="0"/>
                  </a:moveTo>
                  <a:lnTo>
                    <a:pt x="0" y="2502"/>
                  </a:lnTo>
                  <a:lnTo>
                    <a:pt x="0" y="7506"/>
                  </a:lnTo>
                  <a:lnTo>
                    <a:pt x="4337" y="10041"/>
                  </a:lnTo>
                  <a:lnTo>
                    <a:pt x="8673" y="7506"/>
                  </a:lnTo>
                  <a:lnTo>
                    <a:pt x="8673" y="2502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E0F6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26604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ΘΕΡΑΠΕΙΑ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(III)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DC385DD-4206-CA92-8560-93B68993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511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ΣΥΝΔΡΟΜΟ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FRASIER</a:t>
            </a:r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ΔΙΑΤΑΡΑΧΗ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WT1 </a:t>
            </a:r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ΓΟΝΙΔΙΟΥ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2800" dirty="0">
              <a:solidFill>
                <a:srgbClr val="FF0000"/>
              </a:solidFill>
            </a:endParaRPr>
          </a:p>
        </p:txBody>
      </p:sp>
      <p:grpSp>
        <p:nvGrpSpPr>
          <p:cNvPr id="78" name="Google Shape;2262;p71"/>
          <p:cNvGrpSpPr/>
          <p:nvPr/>
        </p:nvGrpSpPr>
        <p:grpSpPr>
          <a:xfrm>
            <a:off x="8329319" y="1159456"/>
            <a:ext cx="1528055" cy="4805362"/>
            <a:chOff x="1891425" y="1216275"/>
            <a:chExt cx="803925" cy="2795450"/>
          </a:xfrm>
        </p:grpSpPr>
        <p:sp>
          <p:nvSpPr>
            <p:cNvPr id="79" name="Google Shape;2263;p71"/>
            <p:cNvSpPr/>
            <p:nvPr/>
          </p:nvSpPr>
          <p:spPr>
            <a:xfrm>
              <a:off x="1997325" y="2389650"/>
              <a:ext cx="220175" cy="80925"/>
            </a:xfrm>
            <a:custGeom>
              <a:avLst/>
              <a:gdLst/>
              <a:ahLst/>
              <a:cxnLst/>
              <a:rect l="l" t="t" r="r" b="b"/>
              <a:pathLst>
                <a:path w="8807" h="3237" extrusionOk="0">
                  <a:moveTo>
                    <a:pt x="8573" y="1"/>
                  </a:moveTo>
                  <a:lnTo>
                    <a:pt x="1" y="2436"/>
                  </a:lnTo>
                  <a:lnTo>
                    <a:pt x="201" y="3236"/>
                  </a:lnTo>
                  <a:lnTo>
                    <a:pt x="8807" y="801"/>
                  </a:lnTo>
                  <a:cubicBezTo>
                    <a:pt x="8740" y="534"/>
                    <a:pt x="8640" y="267"/>
                    <a:pt x="8573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64;p71"/>
            <p:cNvSpPr/>
            <p:nvPr/>
          </p:nvSpPr>
          <p:spPr>
            <a:xfrm>
              <a:off x="2211650" y="2289550"/>
              <a:ext cx="298575" cy="120150"/>
            </a:xfrm>
            <a:custGeom>
              <a:avLst/>
              <a:gdLst/>
              <a:ahLst/>
              <a:cxnLst/>
              <a:rect l="l" t="t" r="r" b="b"/>
              <a:pathLst>
                <a:path w="11943" h="4806" extrusionOk="0">
                  <a:moveTo>
                    <a:pt x="10447" y="0"/>
                  </a:moveTo>
                  <a:cubicBezTo>
                    <a:pt x="9672" y="0"/>
                    <a:pt x="9006" y="622"/>
                    <a:pt x="8973" y="1403"/>
                  </a:cubicBezTo>
                  <a:cubicBezTo>
                    <a:pt x="8973" y="1436"/>
                    <a:pt x="8973" y="1436"/>
                    <a:pt x="8973" y="1469"/>
                  </a:cubicBezTo>
                  <a:lnTo>
                    <a:pt x="0" y="4005"/>
                  </a:lnTo>
                  <a:cubicBezTo>
                    <a:pt x="67" y="4271"/>
                    <a:pt x="167" y="4538"/>
                    <a:pt x="234" y="4805"/>
                  </a:cubicBezTo>
                  <a:lnTo>
                    <a:pt x="9207" y="2270"/>
                  </a:lnTo>
                  <a:cubicBezTo>
                    <a:pt x="9440" y="2670"/>
                    <a:pt x="9874" y="2937"/>
                    <a:pt x="10374" y="2971"/>
                  </a:cubicBezTo>
                  <a:cubicBezTo>
                    <a:pt x="10395" y="2971"/>
                    <a:pt x="10415" y="2972"/>
                    <a:pt x="10435" y="2972"/>
                  </a:cubicBezTo>
                  <a:cubicBezTo>
                    <a:pt x="11210" y="2972"/>
                    <a:pt x="11876" y="2350"/>
                    <a:pt x="11909" y="1570"/>
                  </a:cubicBezTo>
                  <a:cubicBezTo>
                    <a:pt x="11942" y="736"/>
                    <a:pt x="11342" y="68"/>
                    <a:pt x="10508" y="2"/>
                  </a:cubicBezTo>
                  <a:cubicBezTo>
                    <a:pt x="10488" y="1"/>
                    <a:pt x="10468" y="0"/>
                    <a:pt x="10447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5;p71"/>
            <p:cNvSpPr/>
            <p:nvPr/>
          </p:nvSpPr>
          <p:spPr>
            <a:xfrm>
              <a:off x="2239175" y="2369575"/>
              <a:ext cx="323575" cy="129350"/>
            </a:xfrm>
            <a:custGeom>
              <a:avLst/>
              <a:gdLst/>
              <a:ahLst/>
              <a:cxnLst/>
              <a:rect l="l" t="t" r="r" b="b"/>
              <a:pathLst>
                <a:path w="12943" h="5174" extrusionOk="0">
                  <a:moveTo>
                    <a:pt x="11946" y="1"/>
                  </a:moveTo>
                  <a:cubicBezTo>
                    <a:pt x="11472" y="1"/>
                    <a:pt x="11072" y="358"/>
                    <a:pt x="11008" y="837"/>
                  </a:cubicBezTo>
                  <a:lnTo>
                    <a:pt x="0" y="4373"/>
                  </a:lnTo>
                  <a:cubicBezTo>
                    <a:pt x="67" y="4640"/>
                    <a:pt x="167" y="4907"/>
                    <a:pt x="267" y="5173"/>
                  </a:cubicBezTo>
                  <a:lnTo>
                    <a:pt x="11275" y="1638"/>
                  </a:lnTo>
                  <a:cubicBezTo>
                    <a:pt x="11442" y="1804"/>
                    <a:pt x="11675" y="1904"/>
                    <a:pt x="11909" y="1938"/>
                  </a:cubicBezTo>
                  <a:cubicBezTo>
                    <a:pt x="11928" y="1939"/>
                    <a:pt x="11947" y="1940"/>
                    <a:pt x="11966" y="1940"/>
                  </a:cubicBezTo>
                  <a:cubicBezTo>
                    <a:pt x="12476" y="1940"/>
                    <a:pt x="12911" y="1519"/>
                    <a:pt x="12943" y="1037"/>
                  </a:cubicBezTo>
                  <a:cubicBezTo>
                    <a:pt x="12943" y="503"/>
                    <a:pt x="12542" y="36"/>
                    <a:pt x="12009" y="3"/>
                  </a:cubicBezTo>
                  <a:cubicBezTo>
                    <a:pt x="11988" y="2"/>
                    <a:pt x="11967" y="1"/>
                    <a:pt x="11946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66;p71"/>
            <p:cNvSpPr/>
            <p:nvPr/>
          </p:nvSpPr>
          <p:spPr>
            <a:xfrm>
              <a:off x="1981475" y="2478875"/>
              <a:ext cx="264400" cy="103450"/>
            </a:xfrm>
            <a:custGeom>
              <a:avLst/>
              <a:gdLst/>
              <a:ahLst/>
              <a:cxnLst/>
              <a:rect l="l" t="t" r="r" b="b"/>
              <a:pathLst>
                <a:path w="10576" h="4138" extrusionOk="0">
                  <a:moveTo>
                    <a:pt x="10308" y="1"/>
                  </a:moveTo>
                  <a:lnTo>
                    <a:pt x="1" y="3337"/>
                  </a:lnTo>
                  <a:lnTo>
                    <a:pt x="268" y="4137"/>
                  </a:lnTo>
                  <a:lnTo>
                    <a:pt x="10575" y="801"/>
                  </a:lnTo>
                  <a:cubicBezTo>
                    <a:pt x="10475" y="535"/>
                    <a:pt x="10375" y="268"/>
                    <a:pt x="10308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67;p71"/>
            <p:cNvSpPr/>
            <p:nvPr/>
          </p:nvSpPr>
          <p:spPr>
            <a:xfrm>
              <a:off x="2044025" y="1323900"/>
              <a:ext cx="180150" cy="77575"/>
            </a:xfrm>
            <a:custGeom>
              <a:avLst/>
              <a:gdLst/>
              <a:ahLst/>
              <a:cxnLst/>
              <a:rect l="l" t="t" r="r" b="b"/>
              <a:pathLst>
                <a:path w="7206" h="3103" extrusionOk="0">
                  <a:moveTo>
                    <a:pt x="267" y="0"/>
                  </a:moveTo>
                  <a:lnTo>
                    <a:pt x="1" y="801"/>
                  </a:lnTo>
                  <a:lnTo>
                    <a:pt x="6972" y="3102"/>
                  </a:lnTo>
                  <a:cubicBezTo>
                    <a:pt x="7039" y="2802"/>
                    <a:pt x="7106" y="2535"/>
                    <a:pt x="7206" y="226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68;p71"/>
            <p:cNvSpPr/>
            <p:nvPr/>
          </p:nvSpPr>
          <p:spPr>
            <a:xfrm>
              <a:off x="2218325" y="1380600"/>
              <a:ext cx="136775" cy="70125"/>
            </a:xfrm>
            <a:custGeom>
              <a:avLst/>
              <a:gdLst/>
              <a:ahLst/>
              <a:cxnLst/>
              <a:rect l="l" t="t" r="r" b="b"/>
              <a:pathLst>
                <a:path w="5471" h="2805" extrusionOk="0">
                  <a:moveTo>
                    <a:pt x="234" y="0"/>
                  </a:moveTo>
                  <a:cubicBezTo>
                    <a:pt x="134" y="267"/>
                    <a:pt x="67" y="534"/>
                    <a:pt x="0" y="834"/>
                  </a:cubicBezTo>
                  <a:lnTo>
                    <a:pt x="3536" y="1968"/>
                  </a:lnTo>
                  <a:cubicBezTo>
                    <a:pt x="3603" y="2435"/>
                    <a:pt x="3970" y="2802"/>
                    <a:pt x="4437" y="2802"/>
                  </a:cubicBezTo>
                  <a:cubicBezTo>
                    <a:pt x="4458" y="2804"/>
                    <a:pt x="4478" y="2804"/>
                    <a:pt x="4499" y="2804"/>
                  </a:cubicBezTo>
                  <a:cubicBezTo>
                    <a:pt x="5004" y="2804"/>
                    <a:pt x="5405" y="2415"/>
                    <a:pt x="5437" y="1902"/>
                  </a:cubicBezTo>
                  <a:cubicBezTo>
                    <a:pt x="5471" y="1368"/>
                    <a:pt x="5071" y="934"/>
                    <a:pt x="4537" y="901"/>
                  </a:cubicBezTo>
                  <a:cubicBezTo>
                    <a:pt x="4506" y="898"/>
                    <a:pt x="4475" y="896"/>
                    <a:pt x="4445" y="896"/>
                  </a:cubicBezTo>
                  <a:cubicBezTo>
                    <a:pt x="4183" y="896"/>
                    <a:pt x="3953" y="1022"/>
                    <a:pt x="3803" y="1201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69;p71"/>
            <p:cNvSpPr/>
            <p:nvPr/>
          </p:nvSpPr>
          <p:spPr>
            <a:xfrm>
              <a:off x="2031525" y="1229650"/>
              <a:ext cx="213500" cy="97600"/>
            </a:xfrm>
            <a:custGeom>
              <a:avLst/>
              <a:gdLst/>
              <a:ahLst/>
              <a:cxnLst/>
              <a:rect l="l" t="t" r="r" b="b"/>
              <a:pathLst>
                <a:path w="8540" h="3904" extrusionOk="0">
                  <a:moveTo>
                    <a:pt x="300" y="1"/>
                  </a:moveTo>
                  <a:lnTo>
                    <a:pt x="0" y="801"/>
                  </a:lnTo>
                  <a:lnTo>
                    <a:pt x="8306" y="3904"/>
                  </a:lnTo>
                  <a:cubicBezTo>
                    <a:pt x="8373" y="3637"/>
                    <a:pt x="8473" y="3370"/>
                    <a:pt x="8540" y="3103"/>
                  </a:cubicBezTo>
                  <a:lnTo>
                    <a:pt x="300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70;p71"/>
            <p:cNvSpPr/>
            <p:nvPr/>
          </p:nvSpPr>
          <p:spPr>
            <a:xfrm>
              <a:off x="2239175" y="1307200"/>
              <a:ext cx="169300" cy="87650"/>
            </a:xfrm>
            <a:custGeom>
              <a:avLst/>
              <a:gdLst/>
              <a:ahLst/>
              <a:cxnLst/>
              <a:rect l="l" t="t" r="r" b="b"/>
              <a:pathLst>
                <a:path w="6772" h="3506" extrusionOk="0">
                  <a:moveTo>
                    <a:pt x="234" y="1"/>
                  </a:moveTo>
                  <a:cubicBezTo>
                    <a:pt x="167" y="268"/>
                    <a:pt x="67" y="535"/>
                    <a:pt x="0" y="802"/>
                  </a:cubicBezTo>
                  <a:lnTo>
                    <a:pt x="4837" y="2636"/>
                  </a:lnTo>
                  <a:cubicBezTo>
                    <a:pt x="4870" y="3103"/>
                    <a:pt x="5237" y="3470"/>
                    <a:pt x="5738" y="3503"/>
                  </a:cubicBezTo>
                  <a:cubicBezTo>
                    <a:pt x="5758" y="3505"/>
                    <a:pt x="5779" y="3505"/>
                    <a:pt x="5800" y="3505"/>
                  </a:cubicBezTo>
                  <a:cubicBezTo>
                    <a:pt x="6305" y="3505"/>
                    <a:pt x="6706" y="3116"/>
                    <a:pt x="6738" y="2603"/>
                  </a:cubicBezTo>
                  <a:cubicBezTo>
                    <a:pt x="6772" y="2069"/>
                    <a:pt x="6371" y="1602"/>
                    <a:pt x="5838" y="1602"/>
                  </a:cubicBezTo>
                  <a:cubicBezTo>
                    <a:pt x="5799" y="1598"/>
                    <a:pt x="5761" y="1596"/>
                    <a:pt x="5725" y="1596"/>
                  </a:cubicBezTo>
                  <a:cubicBezTo>
                    <a:pt x="5478" y="1596"/>
                    <a:pt x="5278" y="1690"/>
                    <a:pt x="5104" y="1836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71;p71"/>
            <p:cNvSpPr/>
            <p:nvPr/>
          </p:nvSpPr>
          <p:spPr>
            <a:xfrm>
              <a:off x="1975650" y="2572275"/>
              <a:ext cx="305250" cy="129300"/>
            </a:xfrm>
            <a:custGeom>
              <a:avLst/>
              <a:gdLst/>
              <a:ahLst/>
              <a:cxnLst/>
              <a:rect l="l" t="t" r="r" b="b"/>
              <a:pathLst>
                <a:path w="12210" h="5172" extrusionOk="0">
                  <a:moveTo>
                    <a:pt x="11642" y="1"/>
                  </a:moveTo>
                  <a:lnTo>
                    <a:pt x="0" y="4504"/>
                  </a:lnTo>
                  <a:lnTo>
                    <a:pt x="567" y="5171"/>
                  </a:lnTo>
                  <a:lnTo>
                    <a:pt x="12209" y="668"/>
                  </a:lnTo>
                  <a:cubicBezTo>
                    <a:pt x="12109" y="434"/>
                    <a:pt x="12009" y="168"/>
                    <a:pt x="11642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2;p71"/>
            <p:cNvSpPr/>
            <p:nvPr/>
          </p:nvSpPr>
          <p:spPr>
            <a:xfrm>
              <a:off x="2273350" y="2442150"/>
              <a:ext cx="324425" cy="146825"/>
            </a:xfrm>
            <a:custGeom>
              <a:avLst/>
              <a:gdLst/>
              <a:ahLst/>
              <a:cxnLst/>
              <a:rect l="l" t="t" r="r" b="b"/>
              <a:pathLst>
                <a:path w="12977" h="5873" extrusionOk="0">
                  <a:moveTo>
                    <a:pt x="11981" y="0"/>
                  </a:moveTo>
                  <a:cubicBezTo>
                    <a:pt x="11476" y="0"/>
                    <a:pt x="11073" y="389"/>
                    <a:pt x="11009" y="869"/>
                  </a:cubicBezTo>
                  <a:lnTo>
                    <a:pt x="1" y="5106"/>
                  </a:lnTo>
                  <a:cubicBezTo>
                    <a:pt x="101" y="5373"/>
                    <a:pt x="201" y="5639"/>
                    <a:pt x="301" y="5873"/>
                  </a:cubicBezTo>
                  <a:lnTo>
                    <a:pt x="11309" y="1637"/>
                  </a:lnTo>
                  <a:cubicBezTo>
                    <a:pt x="11476" y="1803"/>
                    <a:pt x="11709" y="1903"/>
                    <a:pt x="11943" y="1903"/>
                  </a:cubicBezTo>
                  <a:cubicBezTo>
                    <a:pt x="11963" y="1905"/>
                    <a:pt x="11984" y="1905"/>
                    <a:pt x="12005" y="1905"/>
                  </a:cubicBezTo>
                  <a:cubicBezTo>
                    <a:pt x="12510" y="1905"/>
                    <a:pt x="12911" y="1516"/>
                    <a:pt x="12943" y="1003"/>
                  </a:cubicBezTo>
                  <a:cubicBezTo>
                    <a:pt x="12977" y="469"/>
                    <a:pt x="12576" y="2"/>
                    <a:pt x="12043" y="2"/>
                  </a:cubicBezTo>
                  <a:cubicBezTo>
                    <a:pt x="12022" y="1"/>
                    <a:pt x="12001" y="0"/>
                    <a:pt x="11981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73;p71"/>
            <p:cNvSpPr/>
            <p:nvPr/>
          </p:nvSpPr>
          <p:spPr>
            <a:xfrm>
              <a:off x="2225825" y="1447275"/>
              <a:ext cx="75900" cy="73575"/>
            </a:xfrm>
            <a:custGeom>
              <a:avLst/>
              <a:gdLst/>
              <a:ahLst/>
              <a:cxnLst/>
              <a:rect l="l" t="t" r="r" b="b"/>
              <a:pathLst>
                <a:path w="3036" h="2943" extrusionOk="0">
                  <a:moveTo>
                    <a:pt x="1539" y="1"/>
                  </a:moveTo>
                  <a:cubicBezTo>
                    <a:pt x="734" y="1"/>
                    <a:pt x="99" y="623"/>
                    <a:pt x="34" y="1403"/>
                  </a:cubicBezTo>
                  <a:cubicBezTo>
                    <a:pt x="0" y="2204"/>
                    <a:pt x="634" y="2904"/>
                    <a:pt x="1435" y="2937"/>
                  </a:cubicBezTo>
                  <a:cubicBezTo>
                    <a:pt x="1474" y="2941"/>
                    <a:pt x="1512" y="2942"/>
                    <a:pt x="1551" y="2942"/>
                  </a:cubicBezTo>
                  <a:cubicBezTo>
                    <a:pt x="2302" y="2942"/>
                    <a:pt x="2937" y="2331"/>
                    <a:pt x="2969" y="1570"/>
                  </a:cubicBezTo>
                  <a:cubicBezTo>
                    <a:pt x="3036" y="736"/>
                    <a:pt x="2402" y="69"/>
                    <a:pt x="1602" y="2"/>
                  </a:cubicBezTo>
                  <a:cubicBezTo>
                    <a:pt x="1581" y="1"/>
                    <a:pt x="1560" y="1"/>
                    <a:pt x="1539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74;p71"/>
            <p:cNvSpPr/>
            <p:nvPr/>
          </p:nvSpPr>
          <p:spPr>
            <a:xfrm>
              <a:off x="2061550" y="1559875"/>
              <a:ext cx="101750" cy="99375"/>
            </a:xfrm>
            <a:custGeom>
              <a:avLst/>
              <a:gdLst/>
              <a:ahLst/>
              <a:cxnLst/>
              <a:rect l="l" t="t" r="r" b="b"/>
              <a:pathLst>
                <a:path w="4070" h="3975" extrusionOk="0">
                  <a:moveTo>
                    <a:pt x="2073" y="0"/>
                  </a:moveTo>
                  <a:cubicBezTo>
                    <a:pt x="1032" y="0"/>
                    <a:pt x="132" y="823"/>
                    <a:pt x="67" y="1903"/>
                  </a:cubicBezTo>
                  <a:cubicBezTo>
                    <a:pt x="0" y="2970"/>
                    <a:pt x="834" y="3904"/>
                    <a:pt x="1935" y="3971"/>
                  </a:cubicBezTo>
                  <a:cubicBezTo>
                    <a:pt x="1976" y="3973"/>
                    <a:pt x="2017" y="3974"/>
                    <a:pt x="2058" y="3974"/>
                  </a:cubicBezTo>
                  <a:cubicBezTo>
                    <a:pt x="3104" y="3974"/>
                    <a:pt x="3972" y="3162"/>
                    <a:pt x="4036" y="2103"/>
                  </a:cubicBezTo>
                  <a:cubicBezTo>
                    <a:pt x="4070" y="1002"/>
                    <a:pt x="3236" y="68"/>
                    <a:pt x="2135" y="1"/>
                  </a:cubicBezTo>
                  <a:cubicBezTo>
                    <a:pt x="2114" y="1"/>
                    <a:pt x="2094" y="0"/>
                    <a:pt x="2073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75;p71"/>
            <p:cNvSpPr/>
            <p:nvPr/>
          </p:nvSpPr>
          <p:spPr>
            <a:xfrm>
              <a:off x="2329225" y="2222775"/>
              <a:ext cx="101775" cy="99375"/>
            </a:xfrm>
            <a:custGeom>
              <a:avLst/>
              <a:gdLst/>
              <a:ahLst/>
              <a:cxnLst/>
              <a:rect l="l" t="t" r="r" b="b"/>
              <a:pathLst>
                <a:path w="4071" h="3975" extrusionOk="0">
                  <a:moveTo>
                    <a:pt x="2012" y="0"/>
                  </a:moveTo>
                  <a:cubicBezTo>
                    <a:pt x="966" y="0"/>
                    <a:pt x="100" y="813"/>
                    <a:pt x="67" y="1872"/>
                  </a:cubicBezTo>
                  <a:cubicBezTo>
                    <a:pt x="1" y="2973"/>
                    <a:pt x="835" y="3907"/>
                    <a:pt x="1935" y="3974"/>
                  </a:cubicBezTo>
                  <a:cubicBezTo>
                    <a:pt x="1957" y="3974"/>
                    <a:pt x="1978" y="3975"/>
                    <a:pt x="1999" y="3975"/>
                  </a:cubicBezTo>
                  <a:cubicBezTo>
                    <a:pt x="3071" y="3975"/>
                    <a:pt x="3938" y="3152"/>
                    <a:pt x="4004" y="2072"/>
                  </a:cubicBezTo>
                  <a:cubicBezTo>
                    <a:pt x="4070" y="1005"/>
                    <a:pt x="3236" y="71"/>
                    <a:pt x="2136" y="4"/>
                  </a:cubicBezTo>
                  <a:cubicBezTo>
                    <a:pt x="2094" y="2"/>
                    <a:pt x="2053" y="0"/>
                    <a:pt x="2012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276;p71"/>
            <p:cNvSpPr/>
            <p:nvPr/>
          </p:nvSpPr>
          <p:spPr>
            <a:xfrm>
              <a:off x="1962300" y="1654875"/>
              <a:ext cx="199325" cy="118575"/>
            </a:xfrm>
            <a:custGeom>
              <a:avLst/>
              <a:gdLst/>
              <a:ahLst/>
              <a:cxnLst/>
              <a:rect l="l" t="t" r="r" b="b"/>
              <a:pathLst>
                <a:path w="7973" h="4743" extrusionOk="0">
                  <a:moveTo>
                    <a:pt x="2446" y="1"/>
                  </a:moveTo>
                  <a:cubicBezTo>
                    <a:pt x="1198" y="1"/>
                    <a:pt x="132" y="979"/>
                    <a:pt x="67" y="2239"/>
                  </a:cubicBezTo>
                  <a:cubicBezTo>
                    <a:pt x="1" y="3573"/>
                    <a:pt x="1035" y="4674"/>
                    <a:pt x="2336" y="4741"/>
                  </a:cubicBezTo>
                  <a:cubicBezTo>
                    <a:pt x="2371" y="4742"/>
                    <a:pt x="2405" y="4743"/>
                    <a:pt x="2440" y="4743"/>
                  </a:cubicBezTo>
                  <a:cubicBezTo>
                    <a:pt x="3231" y="4743"/>
                    <a:pt x="3923" y="4380"/>
                    <a:pt x="4370" y="3773"/>
                  </a:cubicBezTo>
                  <a:lnTo>
                    <a:pt x="7840" y="3940"/>
                  </a:lnTo>
                  <a:cubicBezTo>
                    <a:pt x="7873" y="3506"/>
                    <a:pt x="7940" y="3039"/>
                    <a:pt x="7973" y="2606"/>
                  </a:cubicBezTo>
                  <a:lnTo>
                    <a:pt x="4837" y="2439"/>
                  </a:lnTo>
                  <a:cubicBezTo>
                    <a:pt x="4871" y="1138"/>
                    <a:pt x="3870" y="71"/>
                    <a:pt x="2569" y="4"/>
                  </a:cubicBezTo>
                  <a:cubicBezTo>
                    <a:pt x="2528" y="2"/>
                    <a:pt x="2487" y="1"/>
                    <a:pt x="2446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277;p71"/>
            <p:cNvSpPr/>
            <p:nvPr/>
          </p:nvSpPr>
          <p:spPr>
            <a:xfrm>
              <a:off x="2158275" y="1720000"/>
              <a:ext cx="191825" cy="43400"/>
            </a:xfrm>
            <a:custGeom>
              <a:avLst/>
              <a:gdLst/>
              <a:ahLst/>
              <a:cxnLst/>
              <a:rect l="l" t="t" r="r" b="b"/>
              <a:pathLst>
                <a:path w="7673" h="1736" extrusionOk="0">
                  <a:moveTo>
                    <a:pt x="134" y="1"/>
                  </a:moveTo>
                  <a:cubicBezTo>
                    <a:pt x="101" y="434"/>
                    <a:pt x="34" y="901"/>
                    <a:pt x="1" y="1335"/>
                  </a:cubicBezTo>
                  <a:lnTo>
                    <a:pt x="7506" y="1735"/>
                  </a:lnTo>
                  <a:lnTo>
                    <a:pt x="7606" y="1735"/>
                  </a:lnTo>
                  <a:lnTo>
                    <a:pt x="7673" y="4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278;p71"/>
            <p:cNvSpPr/>
            <p:nvPr/>
          </p:nvSpPr>
          <p:spPr>
            <a:xfrm>
              <a:off x="2186625" y="2175250"/>
              <a:ext cx="121775" cy="118600"/>
            </a:xfrm>
            <a:custGeom>
              <a:avLst/>
              <a:gdLst/>
              <a:ahLst/>
              <a:cxnLst/>
              <a:rect l="l" t="t" r="r" b="b"/>
              <a:pathLst>
                <a:path w="4871" h="4744" extrusionOk="0">
                  <a:moveTo>
                    <a:pt x="2443" y="1"/>
                  </a:moveTo>
                  <a:cubicBezTo>
                    <a:pt x="1166" y="1"/>
                    <a:pt x="132" y="979"/>
                    <a:pt x="67" y="2239"/>
                  </a:cubicBezTo>
                  <a:cubicBezTo>
                    <a:pt x="1" y="3540"/>
                    <a:pt x="1001" y="4674"/>
                    <a:pt x="2302" y="4741"/>
                  </a:cubicBezTo>
                  <a:cubicBezTo>
                    <a:pt x="2343" y="4743"/>
                    <a:pt x="2384" y="4744"/>
                    <a:pt x="2425" y="4744"/>
                  </a:cubicBezTo>
                  <a:cubicBezTo>
                    <a:pt x="3674" y="4744"/>
                    <a:pt x="4739" y="3764"/>
                    <a:pt x="4804" y="2472"/>
                  </a:cubicBezTo>
                  <a:cubicBezTo>
                    <a:pt x="4871" y="1171"/>
                    <a:pt x="3870" y="71"/>
                    <a:pt x="2569" y="4"/>
                  </a:cubicBezTo>
                  <a:cubicBezTo>
                    <a:pt x="2527" y="2"/>
                    <a:pt x="2485" y="1"/>
                    <a:pt x="2443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79;p71"/>
            <p:cNvSpPr/>
            <p:nvPr/>
          </p:nvSpPr>
          <p:spPr>
            <a:xfrm>
              <a:off x="1900600" y="1794075"/>
              <a:ext cx="251875" cy="138650"/>
            </a:xfrm>
            <a:custGeom>
              <a:avLst/>
              <a:gdLst/>
              <a:ahLst/>
              <a:cxnLst/>
              <a:rect l="l" t="t" r="r" b="b"/>
              <a:pathLst>
                <a:path w="10075" h="5546" extrusionOk="0">
                  <a:moveTo>
                    <a:pt x="2819" y="1"/>
                  </a:moveTo>
                  <a:cubicBezTo>
                    <a:pt x="1366" y="1"/>
                    <a:pt x="164" y="1135"/>
                    <a:pt x="100" y="2608"/>
                  </a:cubicBezTo>
                  <a:cubicBezTo>
                    <a:pt x="0" y="4143"/>
                    <a:pt x="1168" y="5444"/>
                    <a:pt x="2702" y="5544"/>
                  </a:cubicBezTo>
                  <a:cubicBezTo>
                    <a:pt x="2732" y="5545"/>
                    <a:pt x="2762" y="5545"/>
                    <a:pt x="2792" y="5545"/>
                  </a:cubicBezTo>
                  <a:cubicBezTo>
                    <a:pt x="3889" y="5545"/>
                    <a:pt x="4850" y="4951"/>
                    <a:pt x="5337" y="4009"/>
                  </a:cubicBezTo>
                  <a:lnTo>
                    <a:pt x="10041" y="4276"/>
                  </a:lnTo>
                  <a:cubicBezTo>
                    <a:pt x="10041" y="3809"/>
                    <a:pt x="10074" y="3376"/>
                    <a:pt x="10074" y="2909"/>
                  </a:cubicBezTo>
                  <a:lnTo>
                    <a:pt x="5638" y="2675"/>
                  </a:lnTo>
                  <a:cubicBezTo>
                    <a:pt x="5571" y="1241"/>
                    <a:pt x="4437" y="73"/>
                    <a:pt x="3002" y="7"/>
                  </a:cubicBezTo>
                  <a:cubicBezTo>
                    <a:pt x="2941" y="3"/>
                    <a:pt x="2880" y="1"/>
                    <a:pt x="2819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80;p71"/>
            <p:cNvSpPr/>
            <p:nvPr/>
          </p:nvSpPr>
          <p:spPr>
            <a:xfrm>
              <a:off x="2151600" y="1866775"/>
              <a:ext cx="248550" cy="46725"/>
            </a:xfrm>
            <a:custGeom>
              <a:avLst/>
              <a:gdLst/>
              <a:ahLst/>
              <a:cxnLst/>
              <a:rect l="l" t="t" r="r" b="b"/>
              <a:pathLst>
                <a:path w="9942" h="1869" extrusionOk="0">
                  <a:moveTo>
                    <a:pt x="34" y="1"/>
                  </a:moveTo>
                  <a:cubicBezTo>
                    <a:pt x="34" y="468"/>
                    <a:pt x="1" y="901"/>
                    <a:pt x="1" y="1368"/>
                  </a:cubicBezTo>
                  <a:lnTo>
                    <a:pt x="9774" y="1869"/>
                  </a:lnTo>
                  <a:lnTo>
                    <a:pt x="9874" y="1869"/>
                  </a:lnTo>
                  <a:lnTo>
                    <a:pt x="9941" y="50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81;p71"/>
            <p:cNvSpPr/>
            <p:nvPr/>
          </p:nvSpPr>
          <p:spPr>
            <a:xfrm>
              <a:off x="2032350" y="2097700"/>
              <a:ext cx="142625" cy="138675"/>
            </a:xfrm>
            <a:custGeom>
              <a:avLst/>
              <a:gdLst/>
              <a:ahLst/>
              <a:cxnLst/>
              <a:rect l="l" t="t" r="r" b="b"/>
              <a:pathLst>
                <a:path w="5705" h="5547" extrusionOk="0">
                  <a:moveTo>
                    <a:pt x="2878" y="1"/>
                  </a:moveTo>
                  <a:cubicBezTo>
                    <a:pt x="1398" y="1"/>
                    <a:pt x="165" y="1146"/>
                    <a:pt x="67" y="2639"/>
                  </a:cubicBezTo>
                  <a:cubicBezTo>
                    <a:pt x="1" y="4173"/>
                    <a:pt x="1168" y="5474"/>
                    <a:pt x="2703" y="5541"/>
                  </a:cubicBezTo>
                  <a:cubicBezTo>
                    <a:pt x="2764" y="5545"/>
                    <a:pt x="2825" y="5547"/>
                    <a:pt x="2886" y="5547"/>
                  </a:cubicBezTo>
                  <a:cubicBezTo>
                    <a:pt x="4339" y="5547"/>
                    <a:pt x="5541" y="4412"/>
                    <a:pt x="5605" y="2939"/>
                  </a:cubicBezTo>
                  <a:cubicBezTo>
                    <a:pt x="5705" y="1405"/>
                    <a:pt x="4537" y="104"/>
                    <a:pt x="3003" y="4"/>
                  </a:cubicBezTo>
                  <a:cubicBezTo>
                    <a:pt x="2961" y="2"/>
                    <a:pt x="2919" y="1"/>
                    <a:pt x="2878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82;p71"/>
            <p:cNvSpPr/>
            <p:nvPr/>
          </p:nvSpPr>
          <p:spPr>
            <a:xfrm>
              <a:off x="2154100" y="2011875"/>
              <a:ext cx="238525" cy="37550"/>
            </a:xfrm>
            <a:custGeom>
              <a:avLst/>
              <a:gdLst/>
              <a:ahLst/>
              <a:cxnLst/>
              <a:rect l="l" t="t" r="r" b="b"/>
              <a:pathLst>
                <a:path w="9541" h="1502" extrusionOk="0">
                  <a:moveTo>
                    <a:pt x="1" y="1"/>
                  </a:moveTo>
                  <a:cubicBezTo>
                    <a:pt x="1" y="434"/>
                    <a:pt x="34" y="901"/>
                    <a:pt x="67" y="1368"/>
                  </a:cubicBezTo>
                  <a:lnTo>
                    <a:pt x="9407" y="1502"/>
                  </a:lnTo>
                  <a:lnTo>
                    <a:pt x="9541" y="1502"/>
                  </a:lnTo>
                  <a:lnTo>
                    <a:pt x="9541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83;p71"/>
            <p:cNvSpPr/>
            <p:nvPr/>
          </p:nvSpPr>
          <p:spPr>
            <a:xfrm>
              <a:off x="1891425" y="1950875"/>
              <a:ext cx="264375" cy="161250"/>
            </a:xfrm>
            <a:custGeom>
              <a:avLst/>
              <a:gdLst/>
              <a:ahLst/>
              <a:cxnLst/>
              <a:rect l="l" t="t" r="r" b="b"/>
              <a:pathLst>
                <a:path w="10575" h="6450" extrusionOk="0">
                  <a:moveTo>
                    <a:pt x="3317" y="1"/>
                  </a:moveTo>
                  <a:cubicBezTo>
                    <a:pt x="1600" y="1"/>
                    <a:pt x="197" y="1335"/>
                    <a:pt x="100" y="3075"/>
                  </a:cubicBezTo>
                  <a:cubicBezTo>
                    <a:pt x="0" y="4843"/>
                    <a:pt x="1368" y="6377"/>
                    <a:pt x="3169" y="6444"/>
                  </a:cubicBezTo>
                  <a:cubicBezTo>
                    <a:pt x="3234" y="6448"/>
                    <a:pt x="3299" y="6449"/>
                    <a:pt x="3363" y="6449"/>
                  </a:cubicBezTo>
                  <a:cubicBezTo>
                    <a:pt x="4947" y="6449"/>
                    <a:pt x="6280" y="5280"/>
                    <a:pt x="6505" y="3742"/>
                  </a:cubicBezTo>
                  <a:lnTo>
                    <a:pt x="10574" y="3808"/>
                  </a:lnTo>
                  <a:cubicBezTo>
                    <a:pt x="10541" y="3341"/>
                    <a:pt x="10508" y="2874"/>
                    <a:pt x="10508" y="2441"/>
                  </a:cubicBezTo>
                  <a:lnTo>
                    <a:pt x="6438" y="2374"/>
                  </a:lnTo>
                  <a:cubicBezTo>
                    <a:pt x="6071" y="1073"/>
                    <a:pt x="4904" y="72"/>
                    <a:pt x="3503" y="6"/>
                  </a:cubicBezTo>
                  <a:cubicBezTo>
                    <a:pt x="3441" y="2"/>
                    <a:pt x="3379" y="1"/>
                    <a:pt x="3317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84;p71"/>
            <p:cNvSpPr/>
            <p:nvPr/>
          </p:nvSpPr>
          <p:spPr>
            <a:xfrm>
              <a:off x="2021500" y="1305500"/>
              <a:ext cx="49250" cy="47650"/>
            </a:xfrm>
            <a:custGeom>
              <a:avLst/>
              <a:gdLst/>
              <a:ahLst/>
              <a:cxnLst/>
              <a:rect l="l" t="t" r="r" b="b"/>
              <a:pathLst>
                <a:path w="1970" h="1906" extrusionOk="0">
                  <a:moveTo>
                    <a:pt x="973" y="0"/>
                  </a:moveTo>
                  <a:cubicBezTo>
                    <a:pt x="468" y="0"/>
                    <a:pt x="66" y="390"/>
                    <a:pt x="34" y="903"/>
                  </a:cubicBezTo>
                  <a:cubicBezTo>
                    <a:pt x="1" y="1437"/>
                    <a:pt x="401" y="1870"/>
                    <a:pt x="935" y="1904"/>
                  </a:cubicBezTo>
                  <a:cubicBezTo>
                    <a:pt x="956" y="1905"/>
                    <a:pt x="976" y="1906"/>
                    <a:pt x="997" y="1906"/>
                  </a:cubicBezTo>
                  <a:cubicBezTo>
                    <a:pt x="1504" y="1906"/>
                    <a:pt x="1937" y="1516"/>
                    <a:pt x="1969" y="1003"/>
                  </a:cubicBezTo>
                  <a:cubicBezTo>
                    <a:pt x="1969" y="469"/>
                    <a:pt x="1569" y="36"/>
                    <a:pt x="1035" y="2"/>
                  </a:cubicBezTo>
                  <a:cubicBezTo>
                    <a:pt x="1014" y="1"/>
                    <a:pt x="994" y="0"/>
                    <a:pt x="973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85;p71"/>
            <p:cNvSpPr/>
            <p:nvPr/>
          </p:nvSpPr>
          <p:spPr>
            <a:xfrm>
              <a:off x="2014850" y="1216275"/>
              <a:ext cx="49225" cy="47650"/>
            </a:xfrm>
            <a:custGeom>
              <a:avLst/>
              <a:gdLst/>
              <a:ahLst/>
              <a:cxnLst/>
              <a:rect l="l" t="t" r="r" b="b"/>
              <a:pathLst>
                <a:path w="1969" h="1906" extrusionOk="0">
                  <a:moveTo>
                    <a:pt x="972" y="0"/>
                  </a:moveTo>
                  <a:cubicBezTo>
                    <a:pt x="467" y="0"/>
                    <a:pt x="66" y="390"/>
                    <a:pt x="33" y="903"/>
                  </a:cubicBezTo>
                  <a:cubicBezTo>
                    <a:pt x="0" y="1436"/>
                    <a:pt x="400" y="1870"/>
                    <a:pt x="934" y="1903"/>
                  </a:cubicBezTo>
                  <a:cubicBezTo>
                    <a:pt x="955" y="1905"/>
                    <a:pt x="976" y="1905"/>
                    <a:pt x="996" y="1905"/>
                  </a:cubicBezTo>
                  <a:cubicBezTo>
                    <a:pt x="1504" y="1905"/>
                    <a:pt x="1936" y="1516"/>
                    <a:pt x="1968" y="1003"/>
                  </a:cubicBezTo>
                  <a:cubicBezTo>
                    <a:pt x="1968" y="469"/>
                    <a:pt x="1568" y="2"/>
                    <a:pt x="1034" y="2"/>
                  </a:cubicBezTo>
                  <a:cubicBezTo>
                    <a:pt x="1013" y="1"/>
                    <a:pt x="993" y="0"/>
                    <a:pt x="972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86;p71"/>
            <p:cNvSpPr/>
            <p:nvPr/>
          </p:nvSpPr>
          <p:spPr>
            <a:xfrm>
              <a:off x="2040700" y="1377225"/>
              <a:ext cx="75900" cy="73475"/>
            </a:xfrm>
            <a:custGeom>
              <a:avLst/>
              <a:gdLst/>
              <a:ahLst/>
              <a:cxnLst/>
              <a:rect l="l" t="t" r="r" b="b"/>
              <a:pathLst>
                <a:path w="3036" h="2939" extrusionOk="0">
                  <a:moveTo>
                    <a:pt x="1538" y="1"/>
                  </a:moveTo>
                  <a:cubicBezTo>
                    <a:pt x="764" y="1"/>
                    <a:pt x="99" y="591"/>
                    <a:pt x="67" y="1403"/>
                  </a:cubicBezTo>
                  <a:cubicBezTo>
                    <a:pt x="0" y="2204"/>
                    <a:pt x="634" y="2904"/>
                    <a:pt x="1435" y="2937"/>
                  </a:cubicBezTo>
                  <a:cubicBezTo>
                    <a:pt x="1457" y="2938"/>
                    <a:pt x="1479" y="2939"/>
                    <a:pt x="1501" y="2939"/>
                  </a:cubicBezTo>
                  <a:cubicBezTo>
                    <a:pt x="2305" y="2939"/>
                    <a:pt x="2970" y="2348"/>
                    <a:pt x="3002" y="1536"/>
                  </a:cubicBezTo>
                  <a:cubicBezTo>
                    <a:pt x="3036" y="736"/>
                    <a:pt x="2402" y="35"/>
                    <a:pt x="1601" y="2"/>
                  </a:cubicBezTo>
                  <a:cubicBezTo>
                    <a:pt x="1580" y="1"/>
                    <a:pt x="1559" y="1"/>
                    <a:pt x="1538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87;p71"/>
            <p:cNvSpPr/>
            <p:nvPr/>
          </p:nvSpPr>
          <p:spPr>
            <a:xfrm>
              <a:off x="2114900" y="1460525"/>
              <a:ext cx="75925" cy="73575"/>
            </a:xfrm>
            <a:custGeom>
              <a:avLst/>
              <a:gdLst/>
              <a:ahLst/>
              <a:cxnLst/>
              <a:rect l="l" t="t" r="r" b="b"/>
              <a:pathLst>
                <a:path w="3037" h="2943" extrusionOk="0">
                  <a:moveTo>
                    <a:pt x="1486" y="1"/>
                  </a:moveTo>
                  <a:cubicBezTo>
                    <a:pt x="735" y="1"/>
                    <a:pt x="99" y="612"/>
                    <a:pt x="68" y="1373"/>
                  </a:cubicBezTo>
                  <a:cubicBezTo>
                    <a:pt x="1" y="2207"/>
                    <a:pt x="635" y="2874"/>
                    <a:pt x="1435" y="2941"/>
                  </a:cubicBezTo>
                  <a:cubicBezTo>
                    <a:pt x="1456" y="2942"/>
                    <a:pt x="1477" y="2942"/>
                    <a:pt x="1498" y="2942"/>
                  </a:cubicBezTo>
                  <a:cubicBezTo>
                    <a:pt x="2303" y="2942"/>
                    <a:pt x="2938" y="2320"/>
                    <a:pt x="3003" y="1540"/>
                  </a:cubicBezTo>
                  <a:cubicBezTo>
                    <a:pt x="3036" y="740"/>
                    <a:pt x="2403" y="39"/>
                    <a:pt x="1602" y="6"/>
                  </a:cubicBezTo>
                  <a:cubicBezTo>
                    <a:pt x="1563" y="2"/>
                    <a:pt x="1525" y="1"/>
                    <a:pt x="1486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88;p71"/>
            <p:cNvSpPr/>
            <p:nvPr/>
          </p:nvSpPr>
          <p:spPr>
            <a:xfrm>
              <a:off x="2177450" y="1537350"/>
              <a:ext cx="75075" cy="73475"/>
            </a:xfrm>
            <a:custGeom>
              <a:avLst/>
              <a:gdLst/>
              <a:ahLst/>
              <a:cxnLst/>
              <a:rect l="l" t="t" r="r" b="b"/>
              <a:pathLst>
                <a:path w="3003" h="2939" extrusionOk="0">
                  <a:moveTo>
                    <a:pt x="1505" y="0"/>
                  </a:moveTo>
                  <a:cubicBezTo>
                    <a:pt x="731" y="0"/>
                    <a:pt x="67" y="591"/>
                    <a:pt x="34" y="1403"/>
                  </a:cubicBezTo>
                  <a:cubicBezTo>
                    <a:pt x="1" y="2203"/>
                    <a:pt x="601" y="2904"/>
                    <a:pt x="1435" y="2937"/>
                  </a:cubicBezTo>
                  <a:cubicBezTo>
                    <a:pt x="1455" y="2938"/>
                    <a:pt x="1475" y="2938"/>
                    <a:pt x="1496" y="2938"/>
                  </a:cubicBezTo>
                  <a:cubicBezTo>
                    <a:pt x="2271" y="2938"/>
                    <a:pt x="2937" y="2316"/>
                    <a:pt x="2970" y="1536"/>
                  </a:cubicBezTo>
                  <a:cubicBezTo>
                    <a:pt x="3003" y="735"/>
                    <a:pt x="2402" y="35"/>
                    <a:pt x="1569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89;p71"/>
            <p:cNvSpPr/>
            <p:nvPr/>
          </p:nvSpPr>
          <p:spPr>
            <a:xfrm>
              <a:off x="1950625" y="2647300"/>
              <a:ext cx="75075" cy="73475"/>
            </a:xfrm>
            <a:custGeom>
              <a:avLst/>
              <a:gdLst/>
              <a:ahLst/>
              <a:cxnLst/>
              <a:rect l="l" t="t" r="r" b="b"/>
              <a:pathLst>
                <a:path w="3003" h="2939" extrusionOk="0">
                  <a:moveTo>
                    <a:pt x="1505" y="1"/>
                  </a:moveTo>
                  <a:cubicBezTo>
                    <a:pt x="731" y="1"/>
                    <a:pt x="66" y="591"/>
                    <a:pt x="34" y="1403"/>
                  </a:cubicBezTo>
                  <a:cubicBezTo>
                    <a:pt x="1" y="2204"/>
                    <a:pt x="601" y="2904"/>
                    <a:pt x="1435" y="2937"/>
                  </a:cubicBezTo>
                  <a:cubicBezTo>
                    <a:pt x="1456" y="2938"/>
                    <a:pt x="1477" y="2939"/>
                    <a:pt x="1498" y="2939"/>
                  </a:cubicBezTo>
                  <a:cubicBezTo>
                    <a:pt x="2272" y="2939"/>
                    <a:pt x="2937" y="2348"/>
                    <a:pt x="2969" y="1536"/>
                  </a:cubicBezTo>
                  <a:cubicBezTo>
                    <a:pt x="3003" y="736"/>
                    <a:pt x="2402" y="35"/>
                    <a:pt x="1568" y="2"/>
                  </a:cubicBezTo>
                  <a:cubicBezTo>
                    <a:pt x="1547" y="1"/>
                    <a:pt x="1526" y="1"/>
                    <a:pt x="1505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0;p71"/>
            <p:cNvSpPr/>
            <p:nvPr/>
          </p:nvSpPr>
          <p:spPr>
            <a:xfrm>
              <a:off x="2235825" y="2069050"/>
              <a:ext cx="105950" cy="99200"/>
            </a:xfrm>
            <a:custGeom>
              <a:avLst/>
              <a:gdLst/>
              <a:ahLst/>
              <a:cxnLst/>
              <a:rect l="l" t="t" r="r" b="b"/>
              <a:pathLst>
                <a:path w="4238" h="3968" extrusionOk="0">
                  <a:moveTo>
                    <a:pt x="2154" y="0"/>
                  </a:moveTo>
                  <a:cubicBezTo>
                    <a:pt x="1155" y="0"/>
                    <a:pt x="291" y="730"/>
                    <a:pt x="168" y="1717"/>
                  </a:cubicBezTo>
                  <a:cubicBezTo>
                    <a:pt x="1" y="2817"/>
                    <a:pt x="768" y="3818"/>
                    <a:pt x="1869" y="3952"/>
                  </a:cubicBezTo>
                  <a:cubicBezTo>
                    <a:pt x="1953" y="3962"/>
                    <a:pt x="2036" y="3967"/>
                    <a:pt x="2119" y="3967"/>
                  </a:cubicBezTo>
                  <a:cubicBezTo>
                    <a:pt x="3088" y="3967"/>
                    <a:pt x="3947" y="3265"/>
                    <a:pt x="4070" y="2250"/>
                  </a:cubicBezTo>
                  <a:cubicBezTo>
                    <a:pt x="4237" y="1183"/>
                    <a:pt x="3470" y="182"/>
                    <a:pt x="2402" y="15"/>
                  </a:cubicBezTo>
                  <a:cubicBezTo>
                    <a:pt x="2319" y="5"/>
                    <a:pt x="2236" y="0"/>
                    <a:pt x="2154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91;p71"/>
            <p:cNvSpPr/>
            <p:nvPr/>
          </p:nvSpPr>
          <p:spPr>
            <a:xfrm>
              <a:off x="2307550" y="1703225"/>
              <a:ext cx="101775" cy="99400"/>
            </a:xfrm>
            <a:custGeom>
              <a:avLst/>
              <a:gdLst/>
              <a:ahLst/>
              <a:cxnLst/>
              <a:rect l="l" t="t" r="r" b="b"/>
              <a:pathLst>
                <a:path w="4071" h="3976" extrusionOk="0">
                  <a:moveTo>
                    <a:pt x="2016" y="1"/>
                  </a:moveTo>
                  <a:cubicBezTo>
                    <a:pt x="999" y="1"/>
                    <a:pt x="131" y="813"/>
                    <a:pt x="67" y="1873"/>
                  </a:cubicBezTo>
                  <a:cubicBezTo>
                    <a:pt x="0" y="2973"/>
                    <a:pt x="868" y="3907"/>
                    <a:pt x="1935" y="3974"/>
                  </a:cubicBezTo>
                  <a:cubicBezTo>
                    <a:pt x="1956" y="3975"/>
                    <a:pt x="1978" y="3975"/>
                    <a:pt x="1999" y="3975"/>
                  </a:cubicBezTo>
                  <a:cubicBezTo>
                    <a:pt x="3072" y="3975"/>
                    <a:pt x="3971" y="3152"/>
                    <a:pt x="4037" y="2073"/>
                  </a:cubicBezTo>
                  <a:cubicBezTo>
                    <a:pt x="4070" y="1005"/>
                    <a:pt x="3236" y="71"/>
                    <a:pt x="2135" y="5"/>
                  </a:cubicBezTo>
                  <a:cubicBezTo>
                    <a:pt x="2095" y="2"/>
                    <a:pt x="2055" y="1"/>
                    <a:pt x="2016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92;p71"/>
            <p:cNvSpPr/>
            <p:nvPr/>
          </p:nvSpPr>
          <p:spPr>
            <a:xfrm>
              <a:off x="1933950" y="2522225"/>
              <a:ext cx="101775" cy="99375"/>
            </a:xfrm>
            <a:custGeom>
              <a:avLst/>
              <a:gdLst/>
              <a:ahLst/>
              <a:cxnLst/>
              <a:rect l="l" t="t" r="r" b="b"/>
              <a:pathLst>
                <a:path w="4071" h="3975" extrusionOk="0">
                  <a:moveTo>
                    <a:pt x="2072" y="0"/>
                  </a:moveTo>
                  <a:cubicBezTo>
                    <a:pt x="999" y="0"/>
                    <a:pt x="100" y="823"/>
                    <a:pt x="67" y="1903"/>
                  </a:cubicBezTo>
                  <a:cubicBezTo>
                    <a:pt x="0" y="2970"/>
                    <a:pt x="834" y="3904"/>
                    <a:pt x="1935" y="3971"/>
                  </a:cubicBezTo>
                  <a:cubicBezTo>
                    <a:pt x="1975" y="3973"/>
                    <a:pt x="2015" y="3975"/>
                    <a:pt x="2054" y="3975"/>
                  </a:cubicBezTo>
                  <a:cubicBezTo>
                    <a:pt x="3102" y="3975"/>
                    <a:pt x="3971" y="3132"/>
                    <a:pt x="4003" y="2103"/>
                  </a:cubicBezTo>
                  <a:cubicBezTo>
                    <a:pt x="4070" y="1002"/>
                    <a:pt x="3236" y="68"/>
                    <a:pt x="2135" y="1"/>
                  </a:cubicBezTo>
                  <a:cubicBezTo>
                    <a:pt x="2114" y="1"/>
                    <a:pt x="2093" y="0"/>
                    <a:pt x="2072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93;p71"/>
            <p:cNvSpPr/>
            <p:nvPr/>
          </p:nvSpPr>
          <p:spPr>
            <a:xfrm>
              <a:off x="1951450" y="2398725"/>
              <a:ext cx="101775" cy="99400"/>
            </a:xfrm>
            <a:custGeom>
              <a:avLst/>
              <a:gdLst/>
              <a:ahLst/>
              <a:cxnLst/>
              <a:rect l="l" t="t" r="r" b="b"/>
              <a:pathLst>
                <a:path w="4071" h="3976" extrusionOk="0">
                  <a:moveTo>
                    <a:pt x="2016" y="1"/>
                  </a:moveTo>
                  <a:cubicBezTo>
                    <a:pt x="999" y="1"/>
                    <a:pt x="132" y="813"/>
                    <a:pt x="68" y="1873"/>
                  </a:cubicBezTo>
                  <a:cubicBezTo>
                    <a:pt x="1" y="2973"/>
                    <a:pt x="835" y="3907"/>
                    <a:pt x="1936" y="3974"/>
                  </a:cubicBezTo>
                  <a:cubicBezTo>
                    <a:pt x="1957" y="3975"/>
                    <a:pt x="1978" y="3975"/>
                    <a:pt x="1999" y="3975"/>
                  </a:cubicBezTo>
                  <a:cubicBezTo>
                    <a:pt x="3072" y="3975"/>
                    <a:pt x="3972" y="3152"/>
                    <a:pt x="4037" y="2073"/>
                  </a:cubicBezTo>
                  <a:cubicBezTo>
                    <a:pt x="4071" y="1005"/>
                    <a:pt x="3237" y="71"/>
                    <a:pt x="2136" y="5"/>
                  </a:cubicBezTo>
                  <a:cubicBezTo>
                    <a:pt x="2096" y="2"/>
                    <a:pt x="2056" y="1"/>
                    <a:pt x="2016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94;p71"/>
            <p:cNvSpPr/>
            <p:nvPr/>
          </p:nvSpPr>
          <p:spPr>
            <a:xfrm>
              <a:off x="2247500" y="1614825"/>
              <a:ext cx="87600" cy="84475"/>
            </a:xfrm>
            <a:custGeom>
              <a:avLst/>
              <a:gdLst/>
              <a:ahLst/>
              <a:cxnLst/>
              <a:rect l="l" t="t" r="r" b="b"/>
              <a:pathLst>
                <a:path w="3504" h="3379" extrusionOk="0">
                  <a:moveTo>
                    <a:pt x="1718" y="1"/>
                  </a:moveTo>
                  <a:cubicBezTo>
                    <a:pt x="835" y="1"/>
                    <a:pt x="99" y="711"/>
                    <a:pt x="67" y="1606"/>
                  </a:cubicBezTo>
                  <a:cubicBezTo>
                    <a:pt x="1" y="2540"/>
                    <a:pt x="735" y="3340"/>
                    <a:pt x="1669" y="3374"/>
                  </a:cubicBezTo>
                  <a:cubicBezTo>
                    <a:pt x="1708" y="3377"/>
                    <a:pt x="1747" y="3378"/>
                    <a:pt x="1786" y="3378"/>
                  </a:cubicBezTo>
                  <a:cubicBezTo>
                    <a:pt x="2669" y="3378"/>
                    <a:pt x="3406" y="2667"/>
                    <a:pt x="3470" y="1773"/>
                  </a:cubicBezTo>
                  <a:cubicBezTo>
                    <a:pt x="3503" y="839"/>
                    <a:pt x="2769" y="38"/>
                    <a:pt x="1835" y="5"/>
                  </a:cubicBezTo>
                  <a:cubicBezTo>
                    <a:pt x="1796" y="2"/>
                    <a:pt x="1757" y="1"/>
                    <a:pt x="1718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95;p71"/>
            <p:cNvSpPr/>
            <p:nvPr/>
          </p:nvSpPr>
          <p:spPr>
            <a:xfrm>
              <a:off x="2315900" y="1971775"/>
              <a:ext cx="121775" cy="118700"/>
            </a:xfrm>
            <a:custGeom>
              <a:avLst/>
              <a:gdLst/>
              <a:ahLst/>
              <a:cxnLst/>
              <a:rect l="l" t="t" r="r" b="b"/>
              <a:pathLst>
                <a:path w="4871" h="4748" extrusionOk="0">
                  <a:moveTo>
                    <a:pt x="2446" y="0"/>
                  </a:moveTo>
                  <a:cubicBezTo>
                    <a:pt x="1197" y="0"/>
                    <a:pt x="131" y="980"/>
                    <a:pt x="67" y="2272"/>
                  </a:cubicBezTo>
                  <a:cubicBezTo>
                    <a:pt x="0" y="3573"/>
                    <a:pt x="1001" y="4674"/>
                    <a:pt x="2302" y="4740"/>
                  </a:cubicBezTo>
                  <a:cubicBezTo>
                    <a:pt x="2362" y="4745"/>
                    <a:pt x="2421" y="4747"/>
                    <a:pt x="2480" y="4747"/>
                  </a:cubicBezTo>
                  <a:cubicBezTo>
                    <a:pt x="3733" y="4747"/>
                    <a:pt x="4740" y="3748"/>
                    <a:pt x="4803" y="2505"/>
                  </a:cubicBezTo>
                  <a:cubicBezTo>
                    <a:pt x="4870" y="1205"/>
                    <a:pt x="3869" y="70"/>
                    <a:pt x="2569" y="4"/>
                  </a:cubicBezTo>
                  <a:cubicBezTo>
                    <a:pt x="2527" y="2"/>
                    <a:pt x="2486" y="0"/>
                    <a:pt x="2446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96;p71"/>
            <p:cNvSpPr/>
            <p:nvPr/>
          </p:nvSpPr>
          <p:spPr>
            <a:xfrm>
              <a:off x="2014000" y="2274500"/>
              <a:ext cx="121775" cy="118600"/>
            </a:xfrm>
            <a:custGeom>
              <a:avLst/>
              <a:gdLst/>
              <a:ahLst/>
              <a:cxnLst/>
              <a:rect l="l" t="t" r="r" b="b"/>
              <a:pathLst>
                <a:path w="4871" h="4744" extrusionOk="0">
                  <a:moveTo>
                    <a:pt x="2446" y="0"/>
                  </a:moveTo>
                  <a:cubicBezTo>
                    <a:pt x="1198" y="0"/>
                    <a:pt x="132" y="978"/>
                    <a:pt x="67" y="2238"/>
                  </a:cubicBezTo>
                  <a:cubicBezTo>
                    <a:pt x="1" y="3573"/>
                    <a:pt x="1001" y="4673"/>
                    <a:pt x="2336" y="4740"/>
                  </a:cubicBezTo>
                  <a:cubicBezTo>
                    <a:pt x="2377" y="4742"/>
                    <a:pt x="2418" y="4743"/>
                    <a:pt x="2458" y="4743"/>
                  </a:cubicBezTo>
                  <a:cubicBezTo>
                    <a:pt x="3705" y="4743"/>
                    <a:pt x="4740" y="3765"/>
                    <a:pt x="4804" y="2505"/>
                  </a:cubicBezTo>
                  <a:cubicBezTo>
                    <a:pt x="4871" y="1171"/>
                    <a:pt x="3870" y="70"/>
                    <a:pt x="2569" y="3"/>
                  </a:cubicBezTo>
                  <a:cubicBezTo>
                    <a:pt x="2528" y="1"/>
                    <a:pt x="2487" y="0"/>
                    <a:pt x="2446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7;p71"/>
            <p:cNvSpPr/>
            <p:nvPr/>
          </p:nvSpPr>
          <p:spPr>
            <a:xfrm>
              <a:off x="2328400" y="1821675"/>
              <a:ext cx="142625" cy="138600"/>
            </a:xfrm>
            <a:custGeom>
              <a:avLst/>
              <a:gdLst/>
              <a:ahLst/>
              <a:cxnLst/>
              <a:rect l="l" t="t" r="r" b="b"/>
              <a:pathLst>
                <a:path w="5705" h="5544" extrusionOk="0">
                  <a:moveTo>
                    <a:pt x="2877" y="1"/>
                  </a:moveTo>
                  <a:cubicBezTo>
                    <a:pt x="1398" y="1"/>
                    <a:pt x="165" y="1146"/>
                    <a:pt x="100" y="2639"/>
                  </a:cubicBezTo>
                  <a:cubicBezTo>
                    <a:pt x="0" y="4140"/>
                    <a:pt x="1168" y="5474"/>
                    <a:pt x="2702" y="5541"/>
                  </a:cubicBezTo>
                  <a:cubicBezTo>
                    <a:pt x="2744" y="5542"/>
                    <a:pt x="2786" y="5543"/>
                    <a:pt x="2827" y="5543"/>
                  </a:cubicBezTo>
                  <a:cubicBezTo>
                    <a:pt x="4307" y="5543"/>
                    <a:pt x="5540" y="4398"/>
                    <a:pt x="5638" y="2905"/>
                  </a:cubicBezTo>
                  <a:cubicBezTo>
                    <a:pt x="5704" y="1371"/>
                    <a:pt x="4537" y="70"/>
                    <a:pt x="3003" y="3"/>
                  </a:cubicBezTo>
                  <a:cubicBezTo>
                    <a:pt x="2961" y="2"/>
                    <a:pt x="2919" y="1"/>
                    <a:pt x="2877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98;p71"/>
            <p:cNvSpPr/>
            <p:nvPr/>
          </p:nvSpPr>
          <p:spPr>
            <a:xfrm>
              <a:off x="2370100" y="2757425"/>
              <a:ext cx="220175" cy="80900"/>
            </a:xfrm>
            <a:custGeom>
              <a:avLst/>
              <a:gdLst/>
              <a:ahLst/>
              <a:cxnLst/>
              <a:rect l="l" t="t" r="r" b="b"/>
              <a:pathLst>
                <a:path w="8807" h="3236" extrusionOk="0">
                  <a:moveTo>
                    <a:pt x="8573" y="0"/>
                  </a:moveTo>
                  <a:lnTo>
                    <a:pt x="0" y="2435"/>
                  </a:lnTo>
                  <a:cubicBezTo>
                    <a:pt x="67" y="2702"/>
                    <a:pt x="167" y="2969"/>
                    <a:pt x="234" y="3236"/>
                  </a:cubicBezTo>
                  <a:lnTo>
                    <a:pt x="8807" y="801"/>
                  </a:lnTo>
                  <a:lnTo>
                    <a:pt x="8573" y="0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99;p71"/>
            <p:cNvSpPr/>
            <p:nvPr/>
          </p:nvSpPr>
          <p:spPr>
            <a:xfrm>
              <a:off x="2076550" y="2818300"/>
              <a:ext cx="299400" cy="119300"/>
            </a:xfrm>
            <a:custGeom>
              <a:avLst/>
              <a:gdLst/>
              <a:ahLst/>
              <a:cxnLst/>
              <a:rect l="l" t="t" r="r" b="b"/>
              <a:pathLst>
                <a:path w="11976" h="4772" extrusionOk="0">
                  <a:moveTo>
                    <a:pt x="11742" y="0"/>
                  </a:moveTo>
                  <a:lnTo>
                    <a:pt x="2769" y="2535"/>
                  </a:lnTo>
                  <a:cubicBezTo>
                    <a:pt x="2502" y="2135"/>
                    <a:pt x="2102" y="1868"/>
                    <a:pt x="1602" y="1835"/>
                  </a:cubicBezTo>
                  <a:cubicBezTo>
                    <a:pt x="1581" y="1834"/>
                    <a:pt x="1561" y="1834"/>
                    <a:pt x="1541" y="1834"/>
                  </a:cubicBezTo>
                  <a:cubicBezTo>
                    <a:pt x="766" y="1834"/>
                    <a:pt x="100" y="2455"/>
                    <a:pt x="67" y="3236"/>
                  </a:cubicBezTo>
                  <a:cubicBezTo>
                    <a:pt x="1" y="4036"/>
                    <a:pt x="634" y="4737"/>
                    <a:pt x="1435" y="4770"/>
                  </a:cubicBezTo>
                  <a:cubicBezTo>
                    <a:pt x="1457" y="4771"/>
                    <a:pt x="1479" y="4772"/>
                    <a:pt x="1501" y="4772"/>
                  </a:cubicBezTo>
                  <a:cubicBezTo>
                    <a:pt x="2304" y="4772"/>
                    <a:pt x="2938" y="4181"/>
                    <a:pt x="3003" y="3369"/>
                  </a:cubicBezTo>
                  <a:cubicBezTo>
                    <a:pt x="3003" y="3369"/>
                    <a:pt x="3003" y="3336"/>
                    <a:pt x="3003" y="3336"/>
                  </a:cubicBezTo>
                  <a:lnTo>
                    <a:pt x="11976" y="801"/>
                  </a:lnTo>
                  <a:cubicBezTo>
                    <a:pt x="11909" y="534"/>
                    <a:pt x="11809" y="267"/>
                    <a:pt x="11742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00;p71"/>
            <p:cNvSpPr/>
            <p:nvPr/>
          </p:nvSpPr>
          <p:spPr>
            <a:xfrm>
              <a:off x="2024025" y="2729050"/>
              <a:ext cx="324400" cy="128525"/>
            </a:xfrm>
            <a:custGeom>
              <a:avLst/>
              <a:gdLst/>
              <a:ahLst/>
              <a:cxnLst/>
              <a:rect l="l" t="t" r="r" b="b"/>
              <a:pathLst>
                <a:path w="12976" h="5141" extrusionOk="0">
                  <a:moveTo>
                    <a:pt x="12709" y="1"/>
                  </a:moveTo>
                  <a:lnTo>
                    <a:pt x="1701" y="3537"/>
                  </a:lnTo>
                  <a:cubicBezTo>
                    <a:pt x="1534" y="3370"/>
                    <a:pt x="1301" y="3237"/>
                    <a:pt x="1067" y="3237"/>
                  </a:cubicBezTo>
                  <a:cubicBezTo>
                    <a:pt x="1047" y="3235"/>
                    <a:pt x="1026" y="3235"/>
                    <a:pt x="1005" y="3235"/>
                  </a:cubicBezTo>
                  <a:cubicBezTo>
                    <a:pt x="498" y="3235"/>
                    <a:pt x="65" y="3624"/>
                    <a:pt x="33" y="4137"/>
                  </a:cubicBezTo>
                  <a:cubicBezTo>
                    <a:pt x="0" y="4671"/>
                    <a:pt x="434" y="5138"/>
                    <a:pt x="967" y="5138"/>
                  </a:cubicBezTo>
                  <a:cubicBezTo>
                    <a:pt x="989" y="5139"/>
                    <a:pt x="1010" y="5140"/>
                    <a:pt x="1030" y="5140"/>
                  </a:cubicBezTo>
                  <a:cubicBezTo>
                    <a:pt x="1501" y="5140"/>
                    <a:pt x="1871" y="4785"/>
                    <a:pt x="1935" y="4337"/>
                  </a:cubicBezTo>
                  <a:lnTo>
                    <a:pt x="12976" y="768"/>
                  </a:lnTo>
                  <a:cubicBezTo>
                    <a:pt x="12876" y="501"/>
                    <a:pt x="12809" y="234"/>
                    <a:pt x="12709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01;p71"/>
            <p:cNvSpPr/>
            <p:nvPr/>
          </p:nvSpPr>
          <p:spPr>
            <a:xfrm>
              <a:off x="2341750" y="2645675"/>
              <a:ext cx="264375" cy="102600"/>
            </a:xfrm>
            <a:custGeom>
              <a:avLst/>
              <a:gdLst/>
              <a:ahLst/>
              <a:cxnLst/>
              <a:rect l="l" t="t" r="r" b="b"/>
              <a:pathLst>
                <a:path w="10575" h="4104" extrusionOk="0">
                  <a:moveTo>
                    <a:pt x="10307" y="0"/>
                  </a:moveTo>
                  <a:lnTo>
                    <a:pt x="0" y="3336"/>
                  </a:lnTo>
                  <a:cubicBezTo>
                    <a:pt x="100" y="3569"/>
                    <a:pt x="167" y="3836"/>
                    <a:pt x="267" y="4103"/>
                  </a:cubicBezTo>
                  <a:lnTo>
                    <a:pt x="10574" y="801"/>
                  </a:lnTo>
                  <a:lnTo>
                    <a:pt x="10307" y="0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02;p71"/>
            <p:cNvSpPr/>
            <p:nvPr/>
          </p:nvSpPr>
          <p:spPr>
            <a:xfrm>
              <a:off x="2363425" y="3826525"/>
              <a:ext cx="179325" cy="77575"/>
            </a:xfrm>
            <a:custGeom>
              <a:avLst/>
              <a:gdLst/>
              <a:ahLst/>
              <a:cxnLst/>
              <a:rect l="l" t="t" r="r" b="b"/>
              <a:pathLst>
                <a:path w="7173" h="3103" extrusionOk="0">
                  <a:moveTo>
                    <a:pt x="201" y="0"/>
                  </a:moveTo>
                  <a:cubicBezTo>
                    <a:pt x="134" y="267"/>
                    <a:pt x="67" y="534"/>
                    <a:pt x="0" y="801"/>
                  </a:cubicBezTo>
                  <a:lnTo>
                    <a:pt x="6905" y="3102"/>
                  </a:lnTo>
                  <a:lnTo>
                    <a:pt x="6939" y="3102"/>
                  </a:lnTo>
                  <a:lnTo>
                    <a:pt x="7172" y="2302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03;p71"/>
            <p:cNvSpPr/>
            <p:nvPr/>
          </p:nvSpPr>
          <p:spPr>
            <a:xfrm>
              <a:off x="2232500" y="3776475"/>
              <a:ext cx="135950" cy="70075"/>
            </a:xfrm>
            <a:custGeom>
              <a:avLst/>
              <a:gdLst/>
              <a:ahLst/>
              <a:cxnLst/>
              <a:rect l="l" t="t" r="r" b="b"/>
              <a:pathLst>
                <a:path w="5438" h="2803" extrusionOk="0">
                  <a:moveTo>
                    <a:pt x="1034" y="1"/>
                  </a:moveTo>
                  <a:cubicBezTo>
                    <a:pt x="501" y="1"/>
                    <a:pt x="67" y="401"/>
                    <a:pt x="34" y="935"/>
                  </a:cubicBezTo>
                  <a:cubicBezTo>
                    <a:pt x="0" y="1468"/>
                    <a:pt x="401" y="1902"/>
                    <a:pt x="934" y="1935"/>
                  </a:cubicBezTo>
                  <a:cubicBezTo>
                    <a:pt x="1235" y="1935"/>
                    <a:pt x="1501" y="1835"/>
                    <a:pt x="1668" y="1635"/>
                  </a:cubicBezTo>
                  <a:lnTo>
                    <a:pt x="5237" y="2803"/>
                  </a:lnTo>
                  <a:cubicBezTo>
                    <a:pt x="5304" y="2536"/>
                    <a:pt x="5371" y="2269"/>
                    <a:pt x="5438" y="2002"/>
                  </a:cubicBezTo>
                  <a:lnTo>
                    <a:pt x="1935" y="835"/>
                  </a:lnTo>
                  <a:cubicBezTo>
                    <a:pt x="1868" y="401"/>
                    <a:pt x="1501" y="34"/>
                    <a:pt x="1034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04;p71"/>
            <p:cNvSpPr/>
            <p:nvPr/>
          </p:nvSpPr>
          <p:spPr>
            <a:xfrm>
              <a:off x="2342575" y="3899900"/>
              <a:ext cx="212675" cy="97600"/>
            </a:xfrm>
            <a:custGeom>
              <a:avLst/>
              <a:gdLst/>
              <a:ahLst/>
              <a:cxnLst/>
              <a:rect l="l" t="t" r="r" b="b"/>
              <a:pathLst>
                <a:path w="8507" h="3904" extrusionOk="0">
                  <a:moveTo>
                    <a:pt x="234" y="1"/>
                  </a:moveTo>
                  <a:cubicBezTo>
                    <a:pt x="167" y="267"/>
                    <a:pt x="67" y="534"/>
                    <a:pt x="0" y="801"/>
                  </a:cubicBezTo>
                  <a:lnTo>
                    <a:pt x="8240" y="3903"/>
                  </a:lnTo>
                  <a:lnTo>
                    <a:pt x="8507" y="3136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05;p71"/>
            <p:cNvSpPr/>
            <p:nvPr/>
          </p:nvSpPr>
          <p:spPr>
            <a:xfrm>
              <a:off x="2179125" y="3833150"/>
              <a:ext cx="169300" cy="86800"/>
            </a:xfrm>
            <a:custGeom>
              <a:avLst/>
              <a:gdLst/>
              <a:ahLst/>
              <a:cxnLst/>
              <a:rect l="l" t="t" r="r" b="b"/>
              <a:pathLst>
                <a:path w="6772" h="3472" extrusionOk="0">
                  <a:moveTo>
                    <a:pt x="973" y="0"/>
                  </a:moveTo>
                  <a:cubicBezTo>
                    <a:pt x="468" y="0"/>
                    <a:pt x="66" y="390"/>
                    <a:pt x="34" y="903"/>
                  </a:cubicBezTo>
                  <a:cubicBezTo>
                    <a:pt x="0" y="1436"/>
                    <a:pt x="401" y="1870"/>
                    <a:pt x="934" y="1903"/>
                  </a:cubicBezTo>
                  <a:cubicBezTo>
                    <a:pt x="962" y="1907"/>
                    <a:pt x="990" y="1908"/>
                    <a:pt x="1018" y="1908"/>
                  </a:cubicBezTo>
                  <a:cubicBezTo>
                    <a:pt x="1256" y="1908"/>
                    <a:pt x="1489" y="1786"/>
                    <a:pt x="1668" y="1636"/>
                  </a:cubicBezTo>
                  <a:lnTo>
                    <a:pt x="6538" y="3471"/>
                  </a:lnTo>
                  <a:cubicBezTo>
                    <a:pt x="6605" y="3204"/>
                    <a:pt x="6705" y="2937"/>
                    <a:pt x="6772" y="2671"/>
                  </a:cubicBezTo>
                  <a:lnTo>
                    <a:pt x="1935" y="869"/>
                  </a:lnTo>
                  <a:cubicBezTo>
                    <a:pt x="1902" y="402"/>
                    <a:pt x="1535" y="2"/>
                    <a:pt x="1035" y="2"/>
                  </a:cubicBezTo>
                  <a:cubicBezTo>
                    <a:pt x="1014" y="1"/>
                    <a:pt x="993" y="0"/>
                    <a:pt x="973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06;p71"/>
            <p:cNvSpPr/>
            <p:nvPr/>
          </p:nvSpPr>
          <p:spPr>
            <a:xfrm>
              <a:off x="2306725" y="2526425"/>
              <a:ext cx="305225" cy="128450"/>
            </a:xfrm>
            <a:custGeom>
              <a:avLst/>
              <a:gdLst/>
              <a:ahLst/>
              <a:cxnLst/>
              <a:rect l="l" t="t" r="r" b="b"/>
              <a:pathLst>
                <a:path w="12209" h="5138" extrusionOk="0">
                  <a:moveTo>
                    <a:pt x="11642" y="0"/>
                  </a:moveTo>
                  <a:lnTo>
                    <a:pt x="0" y="4470"/>
                  </a:lnTo>
                  <a:cubicBezTo>
                    <a:pt x="100" y="4737"/>
                    <a:pt x="200" y="5004"/>
                    <a:pt x="567" y="5137"/>
                  </a:cubicBezTo>
                  <a:lnTo>
                    <a:pt x="12209" y="667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07;p71"/>
            <p:cNvSpPr/>
            <p:nvPr/>
          </p:nvSpPr>
          <p:spPr>
            <a:xfrm>
              <a:off x="1989825" y="2638175"/>
              <a:ext cx="324425" cy="147675"/>
            </a:xfrm>
            <a:custGeom>
              <a:avLst/>
              <a:gdLst/>
              <a:ahLst/>
              <a:cxnLst/>
              <a:rect l="l" t="t" r="r" b="b"/>
              <a:pathLst>
                <a:path w="12977" h="5907" extrusionOk="0">
                  <a:moveTo>
                    <a:pt x="12676" y="0"/>
                  </a:moveTo>
                  <a:lnTo>
                    <a:pt x="1635" y="4236"/>
                  </a:lnTo>
                  <a:cubicBezTo>
                    <a:pt x="1501" y="4103"/>
                    <a:pt x="1268" y="4003"/>
                    <a:pt x="1034" y="3970"/>
                  </a:cubicBezTo>
                  <a:cubicBezTo>
                    <a:pt x="501" y="3970"/>
                    <a:pt x="67" y="4370"/>
                    <a:pt x="34" y="4904"/>
                  </a:cubicBezTo>
                  <a:cubicBezTo>
                    <a:pt x="0" y="5437"/>
                    <a:pt x="401" y="5871"/>
                    <a:pt x="934" y="5904"/>
                  </a:cubicBezTo>
                  <a:cubicBezTo>
                    <a:pt x="955" y="5906"/>
                    <a:pt x="976" y="5906"/>
                    <a:pt x="996" y="5906"/>
                  </a:cubicBezTo>
                  <a:cubicBezTo>
                    <a:pt x="1501" y="5906"/>
                    <a:pt x="1903" y="5518"/>
                    <a:pt x="1935" y="5037"/>
                  </a:cubicBezTo>
                  <a:lnTo>
                    <a:pt x="12976" y="767"/>
                  </a:lnTo>
                  <a:cubicBezTo>
                    <a:pt x="12876" y="534"/>
                    <a:pt x="12776" y="267"/>
                    <a:pt x="12676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308;p71"/>
            <p:cNvSpPr/>
            <p:nvPr/>
          </p:nvSpPr>
          <p:spPr>
            <a:xfrm>
              <a:off x="2285875" y="3706400"/>
              <a:ext cx="75900" cy="73550"/>
            </a:xfrm>
            <a:custGeom>
              <a:avLst/>
              <a:gdLst/>
              <a:ahLst/>
              <a:cxnLst/>
              <a:rect l="l" t="t" r="r" b="b"/>
              <a:pathLst>
                <a:path w="3036" h="2942" extrusionOk="0">
                  <a:moveTo>
                    <a:pt x="1538" y="0"/>
                  </a:moveTo>
                  <a:cubicBezTo>
                    <a:pt x="734" y="0"/>
                    <a:pt x="99" y="622"/>
                    <a:pt x="34" y="1403"/>
                  </a:cubicBezTo>
                  <a:cubicBezTo>
                    <a:pt x="0" y="2203"/>
                    <a:pt x="634" y="2904"/>
                    <a:pt x="1435" y="2937"/>
                  </a:cubicBezTo>
                  <a:cubicBezTo>
                    <a:pt x="1475" y="2940"/>
                    <a:pt x="1515" y="2942"/>
                    <a:pt x="1555" y="2942"/>
                  </a:cubicBezTo>
                  <a:cubicBezTo>
                    <a:pt x="2332" y="2942"/>
                    <a:pt x="2939" y="2331"/>
                    <a:pt x="3002" y="1569"/>
                  </a:cubicBezTo>
                  <a:cubicBezTo>
                    <a:pt x="3036" y="736"/>
                    <a:pt x="2402" y="35"/>
                    <a:pt x="1601" y="2"/>
                  </a:cubicBezTo>
                  <a:cubicBezTo>
                    <a:pt x="1580" y="1"/>
                    <a:pt x="1559" y="0"/>
                    <a:pt x="1538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9;p71"/>
            <p:cNvSpPr/>
            <p:nvPr/>
          </p:nvSpPr>
          <p:spPr>
            <a:xfrm>
              <a:off x="2424300" y="3568725"/>
              <a:ext cx="101775" cy="98625"/>
            </a:xfrm>
            <a:custGeom>
              <a:avLst/>
              <a:gdLst/>
              <a:ahLst/>
              <a:cxnLst/>
              <a:rect l="l" t="t" r="r" b="b"/>
              <a:pathLst>
                <a:path w="4071" h="3945" extrusionOk="0">
                  <a:moveTo>
                    <a:pt x="2012" y="1"/>
                  </a:moveTo>
                  <a:cubicBezTo>
                    <a:pt x="966" y="1"/>
                    <a:pt x="98" y="813"/>
                    <a:pt x="34" y="1873"/>
                  </a:cubicBezTo>
                  <a:cubicBezTo>
                    <a:pt x="0" y="2974"/>
                    <a:pt x="834" y="3908"/>
                    <a:pt x="1902" y="3941"/>
                  </a:cubicBezTo>
                  <a:cubicBezTo>
                    <a:pt x="1943" y="3943"/>
                    <a:pt x="1984" y="3945"/>
                    <a:pt x="2025" y="3945"/>
                  </a:cubicBezTo>
                  <a:cubicBezTo>
                    <a:pt x="3071" y="3945"/>
                    <a:pt x="3939" y="3132"/>
                    <a:pt x="4003" y="2073"/>
                  </a:cubicBezTo>
                  <a:cubicBezTo>
                    <a:pt x="4070" y="972"/>
                    <a:pt x="3203" y="38"/>
                    <a:pt x="2135" y="5"/>
                  </a:cubicBezTo>
                  <a:cubicBezTo>
                    <a:pt x="2094" y="2"/>
                    <a:pt x="2053" y="1"/>
                    <a:pt x="2012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0;p71"/>
            <p:cNvSpPr/>
            <p:nvPr/>
          </p:nvSpPr>
          <p:spPr>
            <a:xfrm>
              <a:off x="2156600" y="2905775"/>
              <a:ext cx="101775" cy="99375"/>
            </a:xfrm>
            <a:custGeom>
              <a:avLst/>
              <a:gdLst/>
              <a:ahLst/>
              <a:cxnLst/>
              <a:rect l="l" t="t" r="r" b="b"/>
              <a:pathLst>
                <a:path w="4071" h="3975" extrusionOk="0">
                  <a:moveTo>
                    <a:pt x="2017" y="0"/>
                  </a:moveTo>
                  <a:cubicBezTo>
                    <a:pt x="968" y="0"/>
                    <a:pt x="100" y="843"/>
                    <a:pt x="68" y="1872"/>
                  </a:cubicBezTo>
                  <a:cubicBezTo>
                    <a:pt x="1" y="2973"/>
                    <a:pt x="835" y="3907"/>
                    <a:pt x="1936" y="3973"/>
                  </a:cubicBezTo>
                  <a:cubicBezTo>
                    <a:pt x="1957" y="3974"/>
                    <a:pt x="1978" y="3974"/>
                    <a:pt x="1999" y="3974"/>
                  </a:cubicBezTo>
                  <a:cubicBezTo>
                    <a:pt x="3072" y="3974"/>
                    <a:pt x="3971" y="3151"/>
                    <a:pt x="4004" y="2072"/>
                  </a:cubicBezTo>
                  <a:cubicBezTo>
                    <a:pt x="4070" y="1004"/>
                    <a:pt x="3236" y="70"/>
                    <a:pt x="2136" y="4"/>
                  </a:cubicBezTo>
                  <a:cubicBezTo>
                    <a:pt x="2096" y="1"/>
                    <a:pt x="2056" y="0"/>
                    <a:pt x="2017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11;p71"/>
            <p:cNvSpPr/>
            <p:nvPr/>
          </p:nvSpPr>
          <p:spPr>
            <a:xfrm>
              <a:off x="2425975" y="3454400"/>
              <a:ext cx="198500" cy="118700"/>
            </a:xfrm>
            <a:custGeom>
              <a:avLst/>
              <a:gdLst/>
              <a:ahLst/>
              <a:cxnLst/>
              <a:rect l="l" t="t" r="r" b="b"/>
              <a:pathLst>
                <a:path w="7940" h="4748" extrusionOk="0">
                  <a:moveTo>
                    <a:pt x="5457" y="1"/>
                  </a:moveTo>
                  <a:cubicBezTo>
                    <a:pt x="4694" y="1"/>
                    <a:pt x="4005" y="387"/>
                    <a:pt x="3603" y="975"/>
                  </a:cubicBezTo>
                  <a:lnTo>
                    <a:pt x="100" y="775"/>
                  </a:lnTo>
                  <a:cubicBezTo>
                    <a:pt x="67" y="1242"/>
                    <a:pt x="34" y="1676"/>
                    <a:pt x="0" y="2143"/>
                  </a:cubicBezTo>
                  <a:lnTo>
                    <a:pt x="3136" y="2309"/>
                  </a:lnTo>
                  <a:cubicBezTo>
                    <a:pt x="3102" y="3577"/>
                    <a:pt x="4103" y="4678"/>
                    <a:pt x="5404" y="4744"/>
                  </a:cubicBezTo>
                  <a:cubicBezTo>
                    <a:pt x="5445" y="4747"/>
                    <a:pt x="5486" y="4748"/>
                    <a:pt x="5527" y="4748"/>
                  </a:cubicBezTo>
                  <a:cubicBezTo>
                    <a:pt x="6773" y="4748"/>
                    <a:pt x="7808" y="3768"/>
                    <a:pt x="7872" y="2476"/>
                  </a:cubicBezTo>
                  <a:cubicBezTo>
                    <a:pt x="7939" y="1175"/>
                    <a:pt x="6938" y="74"/>
                    <a:pt x="5638" y="8"/>
                  </a:cubicBezTo>
                  <a:cubicBezTo>
                    <a:pt x="5577" y="3"/>
                    <a:pt x="5517" y="1"/>
                    <a:pt x="5457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12;p71"/>
            <p:cNvSpPr/>
            <p:nvPr/>
          </p:nvSpPr>
          <p:spPr>
            <a:xfrm>
              <a:off x="2237500" y="3463750"/>
              <a:ext cx="191000" cy="44225"/>
            </a:xfrm>
            <a:custGeom>
              <a:avLst/>
              <a:gdLst/>
              <a:ahLst/>
              <a:cxnLst/>
              <a:rect l="l" t="t" r="r" b="b"/>
              <a:pathLst>
                <a:path w="7640" h="1769" extrusionOk="0">
                  <a:moveTo>
                    <a:pt x="67" y="1"/>
                  </a:moveTo>
                  <a:lnTo>
                    <a:pt x="0" y="1368"/>
                  </a:lnTo>
                  <a:lnTo>
                    <a:pt x="7539" y="1769"/>
                  </a:lnTo>
                  <a:cubicBezTo>
                    <a:pt x="7573" y="1302"/>
                    <a:pt x="7606" y="868"/>
                    <a:pt x="7639" y="401"/>
                  </a:cubicBezTo>
                  <a:lnTo>
                    <a:pt x="167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13;p71"/>
            <p:cNvSpPr/>
            <p:nvPr/>
          </p:nvSpPr>
          <p:spPr>
            <a:xfrm>
              <a:off x="2279200" y="2934125"/>
              <a:ext cx="121775" cy="118600"/>
            </a:xfrm>
            <a:custGeom>
              <a:avLst/>
              <a:gdLst/>
              <a:ahLst/>
              <a:cxnLst/>
              <a:rect l="l" t="t" r="r" b="b"/>
              <a:pathLst>
                <a:path w="4871" h="4744" extrusionOk="0">
                  <a:moveTo>
                    <a:pt x="2443" y="1"/>
                  </a:moveTo>
                  <a:cubicBezTo>
                    <a:pt x="1166" y="1"/>
                    <a:pt x="132" y="979"/>
                    <a:pt x="67" y="2239"/>
                  </a:cubicBezTo>
                  <a:cubicBezTo>
                    <a:pt x="0" y="3573"/>
                    <a:pt x="1001" y="4674"/>
                    <a:pt x="2302" y="4741"/>
                  </a:cubicBezTo>
                  <a:cubicBezTo>
                    <a:pt x="2344" y="4743"/>
                    <a:pt x="2386" y="4744"/>
                    <a:pt x="2428" y="4744"/>
                  </a:cubicBezTo>
                  <a:cubicBezTo>
                    <a:pt x="3705" y="4744"/>
                    <a:pt x="4739" y="3765"/>
                    <a:pt x="4804" y="2506"/>
                  </a:cubicBezTo>
                  <a:cubicBezTo>
                    <a:pt x="4870" y="1171"/>
                    <a:pt x="3870" y="71"/>
                    <a:pt x="2569" y="4"/>
                  </a:cubicBezTo>
                  <a:cubicBezTo>
                    <a:pt x="2527" y="2"/>
                    <a:pt x="2485" y="1"/>
                    <a:pt x="2443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14;p71"/>
            <p:cNvSpPr/>
            <p:nvPr/>
          </p:nvSpPr>
          <p:spPr>
            <a:xfrm>
              <a:off x="2435150" y="3295175"/>
              <a:ext cx="251850" cy="138725"/>
            </a:xfrm>
            <a:custGeom>
              <a:avLst/>
              <a:gdLst/>
              <a:ahLst/>
              <a:cxnLst/>
              <a:rect l="l" t="t" r="r" b="b"/>
              <a:pathLst>
                <a:path w="10074" h="5549" extrusionOk="0">
                  <a:moveTo>
                    <a:pt x="7180" y="1"/>
                  </a:moveTo>
                  <a:cubicBezTo>
                    <a:pt x="6142" y="1"/>
                    <a:pt x="5213" y="618"/>
                    <a:pt x="4737" y="1507"/>
                  </a:cubicBezTo>
                  <a:lnTo>
                    <a:pt x="33" y="1273"/>
                  </a:lnTo>
                  <a:cubicBezTo>
                    <a:pt x="0" y="1740"/>
                    <a:pt x="0" y="2174"/>
                    <a:pt x="0" y="2641"/>
                  </a:cubicBezTo>
                  <a:lnTo>
                    <a:pt x="4437" y="2874"/>
                  </a:lnTo>
                  <a:cubicBezTo>
                    <a:pt x="4470" y="4275"/>
                    <a:pt x="5604" y="5476"/>
                    <a:pt x="7072" y="5543"/>
                  </a:cubicBezTo>
                  <a:cubicBezTo>
                    <a:pt x="7132" y="5547"/>
                    <a:pt x="7191" y="5549"/>
                    <a:pt x="7250" y="5549"/>
                  </a:cubicBezTo>
                  <a:cubicBezTo>
                    <a:pt x="8706" y="5549"/>
                    <a:pt x="9910" y="4382"/>
                    <a:pt x="9974" y="2908"/>
                  </a:cubicBezTo>
                  <a:cubicBezTo>
                    <a:pt x="10074" y="1407"/>
                    <a:pt x="8873" y="72"/>
                    <a:pt x="7339" y="6"/>
                  </a:cubicBezTo>
                  <a:cubicBezTo>
                    <a:pt x="7286" y="2"/>
                    <a:pt x="7233" y="1"/>
                    <a:pt x="7180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15;p71"/>
            <p:cNvSpPr/>
            <p:nvPr/>
          </p:nvSpPr>
          <p:spPr>
            <a:xfrm>
              <a:off x="2186625" y="3314475"/>
              <a:ext cx="249375" cy="46725"/>
            </a:xfrm>
            <a:custGeom>
              <a:avLst/>
              <a:gdLst/>
              <a:ahLst/>
              <a:cxnLst/>
              <a:rect l="l" t="t" r="r" b="b"/>
              <a:pathLst>
                <a:path w="9975" h="1869" extrusionOk="0">
                  <a:moveTo>
                    <a:pt x="67" y="1"/>
                  </a:moveTo>
                  <a:lnTo>
                    <a:pt x="1" y="1335"/>
                  </a:lnTo>
                  <a:lnTo>
                    <a:pt x="34" y="1335"/>
                  </a:lnTo>
                  <a:lnTo>
                    <a:pt x="9941" y="1869"/>
                  </a:lnTo>
                  <a:cubicBezTo>
                    <a:pt x="9941" y="1402"/>
                    <a:pt x="9941" y="968"/>
                    <a:pt x="9974" y="50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16;p71"/>
            <p:cNvSpPr/>
            <p:nvPr/>
          </p:nvSpPr>
          <p:spPr>
            <a:xfrm>
              <a:off x="2412625" y="2990850"/>
              <a:ext cx="142625" cy="138675"/>
            </a:xfrm>
            <a:custGeom>
              <a:avLst/>
              <a:gdLst/>
              <a:ahLst/>
              <a:cxnLst/>
              <a:rect l="l" t="t" r="r" b="b"/>
              <a:pathLst>
                <a:path w="5705" h="5547" extrusionOk="0">
                  <a:moveTo>
                    <a:pt x="2878" y="0"/>
                  </a:moveTo>
                  <a:cubicBezTo>
                    <a:pt x="1398" y="0"/>
                    <a:pt x="165" y="1146"/>
                    <a:pt x="67" y="2638"/>
                  </a:cubicBezTo>
                  <a:cubicBezTo>
                    <a:pt x="0" y="4173"/>
                    <a:pt x="1168" y="5474"/>
                    <a:pt x="2702" y="5540"/>
                  </a:cubicBezTo>
                  <a:cubicBezTo>
                    <a:pt x="2762" y="5544"/>
                    <a:pt x="2822" y="5546"/>
                    <a:pt x="2881" y="5546"/>
                  </a:cubicBezTo>
                  <a:cubicBezTo>
                    <a:pt x="4337" y="5546"/>
                    <a:pt x="5540" y="4381"/>
                    <a:pt x="5604" y="2939"/>
                  </a:cubicBezTo>
                  <a:cubicBezTo>
                    <a:pt x="5705" y="1404"/>
                    <a:pt x="4537" y="103"/>
                    <a:pt x="3003" y="3"/>
                  </a:cubicBezTo>
                  <a:cubicBezTo>
                    <a:pt x="2961" y="1"/>
                    <a:pt x="2919" y="0"/>
                    <a:pt x="2878" y="0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17;p71"/>
            <p:cNvSpPr/>
            <p:nvPr/>
          </p:nvSpPr>
          <p:spPr>
            <a:xfrm>
              <a:off x="2194975" y="3178550"/>
              <a:ext cx="238525" cy="37550"/>
            </a:xfrm>
            <a:custGeom>
              <a:avLst/>
              <a:gdLst/>
              <a:ahLst/>
              <a:cxnLst/>
              <a:rect l="l" t="t" r="r" b="b"/>
              <a:pathLst>
                <a:path w="9541" h="1502" extrusionOk="0">
                  <a:moveTo>
                    <a:pt x="0" y="1"/>
                  </a:moveTo>
                  <a:lnTo>
                    <a:pt x="0" y="1368"/>
                  </a:lnTo>
                  <a:lnTo>
                    <a:pt x="9540" y="1502"/>
                  </a:lnTo>
                  <a:cubicBezTo>
                    <a:pt x="9540" y="1035"/>
                    <a:pt x="9507" y="601"/>
                    <a:pt x="9474" y="1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18;p71"/>
            <p:cNvSpPr/>
            <p:nvPr/>
          </p:nvSpPr>
          <p:spPr>
            <a:xfrm>
              <a:off x="2431800" y="3115100"/>
              <a:ext cx="263550" cy="161175"/>
            </a:xfrm>
            <a:custGeom>
              <a:avLst/>
              <a:gdLst/>
              <a:ahLst/>
              <a:cxnLst/>
              <a:rect l="l" t="t" r="r" b="b"/>
              <a:pathLst>
                <a:path w="10542" h="6447" extrusionOk="0">
                  <a:moveTo>
                    <a:pt x="7274" y="1"/>
                  </a:moveTo>
                  <a:cubicBezTo>
                    <a:pt x="5663" y="1"/>
                    <a:pt x="4298" y="1180"/>
                    <a:pt x="4070" y="2739"/>
                  </a:cubicBezTo>
                  <a:lnTo>
                    <a:pt x="1" y="2672"/>
                  </a:lnTo>
                  <a:lnTo>
                    <a:pt x="1" y="2672"/>
                  </a:lnTo>
                  <a:cubicBezTo>
                    <a:pt x="34" y="3139"/>
                    <a:pt x="67" y="3573"/>
                    <a:pt x="67" y="4040"/>
                  </a:cubicBezTo>
                  <a:lnTo>
                    <a:pt x="4137" y="4106"/>
                  </a:lnTo>
                  <a:cubicBezTo>
                    <a:pt x="4504" y="5407"/>
                    <a:pt x="5638" y="6375"/>
                    <a:pt x="7072" y="6441"/>
                  </a:cubicBezTo>
                  <a:cubicBezTo>
                    <a:pt x="7133" y="6445"/>
                    <a:pt x="7194" y="6446"/>
                    <a:pt x="7255" y="6446"/>
                  </a:cubicBezTo>
                  <a:cubicBezTo>
                    <a:pt x="8945" y="6446"/>
                    <a:pt x="10378" y="5113"/>
                    <a:pt x="10475" y="3406"/>
                  </a:cubicBezTo>
                  <a:cubicBezTo>
                    <a:pt x="10542" y="1638"/>
                    <a:pt x="9174" y="103"/>
                    <a:pt x="7406" y="3"/>
                  </a:cubicBezTo>
                  <a:cubicBezTo>
                    <a:pt x="7362" y="2"/>
                    <a:pt x="7318" y="1"/>
                    <a:pt x="7274" y="1"/>
                  </a:cubicBezTo>
                  <a:close/>
                </a:path>
              </a:pathLst>
            </a:custGeom>
            <a:solidFill>
              <a:srgbClr val="64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19;p71"/>
            <p:cNvSpPr/>
            <p:nvPr/>
          </p:nvSpPr>
          <p:spPr>
            <a:xfrm>
              <a:off x="2516025" y="3874050"/>
              <a:ext cx="50075" cy="48450"/>
            </a:xfrm>
            <a:custGeom>
              <a:avLst/>
              <a:gdLst/>
              <a:ahLst/>
              <a:cxnLst/>
              <a:rect l="l" t="t" r="r" b="b"/>
              <a:pathLst>
                <a:path w="2003" h="1938" extrusionOk="0">
                  <a:moveTo>
                    <a:pt x="1035" y="0"/>
                  </a:moveTo>
                  <a:cubicBezTo>
                    <a:pt x="534" y="0"/>
                    <a:pt x="67" y="401"/>
                    <a:pt x="34" y="934"/>
                  </a:cubicBezTo>
                  <a:cubicBezTo>
                    <a:pt x="1" y="1468"/>
                    <a:pt x="434" y="1902"/>
                    <a:pt x="935" y="1935"/>
                  </a:cubicBezTo>
                  <a:cubicBezTo>
                    <a:pt x="956" y="1936"/>
                    <a:pt x="976" y="1937"/>
                    <a:pt x="997" y="1937"/>
                  </a:cubicBezTo>
                  <a:cubicBezTo>
                    <a:pt x="1504" y="1937"/>
                    <a:pt x="1937" y="1547"/>
                    <a:pt x="1969" y="1035"/>
                  </a:cubicBezTo>
                  <a:cubicBezTo>
                    <a:pt x="2002" y="501"/>
                    <a:pt x="1569" y="34"/>
                    <a:pt x="103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20;p71"/>
            <p:cNvSpPr/>
            <p:nvPr/>
          </p:nvSpPr>
          <p:spPr>
            <a:xfrm>
              <a:off x="2522700" y="3963275"/>
              <a:ext cx="50075" cy="48450"/>
            </a:xfrm>
            <a:custGeom>
              <a:avLst/>
              <a:gdLst/>
              <a:ahLst/>
              <a:cxnLst/>
              <a:rect l="l" t="t" r="r" b="b"/>
              <a:pathLst>
                <a:path w="2003" h="1938" extrusionOk="0">
                  <a:moveTo>
                    <a:pt x="1035" y="1"/>
                  </a:moveTo>
                  <a:cubicBezTo>
                    <a:pt x="534" y="1"/>
                    <a:pt x="67" y="401"/>
                    <a:pt x="34" y="935"/>
                  </a:cubicBezTo>
                  <a:cubicBezTo>
                    <a:pt x="1" y="1468"/>
                    <a:pt x="434" y="1902"/>
                    <a:pt x="935" y="1935"/>
                  </a:cubicBezTo>
                  <a:cubicBezTo>
                    <a:pt x="955" y="1937"/>
                    <a:pt x="976" y="1937"/>
                    <a:pt x="997" y="1937"/>
                  </a:cubicBezTo>
                  <a:cubicBezTo>
                    <a:pt x="1504" y="1937"/>
                    <a:pt x="1937" y="1548"/>
                    <a:pt x="1969" y="1035"/>
                  </a:cubicBezTo>
                  <a:cubicBezTo>
                    <a:pt x="2002" y="501"/>
                    <a:pt x="1568" y="34"/>
                    <a:pt x="1035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21;p71"/>
            <p:cNvSpPr/>
            <p:nvPr/>
          </p:nvSpPr>
          <p:spPr>
            <a:xfrm>
              <a:off x="2471000" y="3777200"/>
              <a:ext cx="75075" cy="73550"/>
            </a:xfrm>
            <a:custGeom>
              <a:avLst/>
              <a:gdLst/>
              <a:ahLst/>
              <a:cxnLst/>
              <a:rect l="l" t="t" r="r" b="b"/>
              <a:pathLst>
                <a:path w="3003" h="2942" extrusionOk="0">
                  <a:moveTo>
                    <a:pt x="1452" y="0"/>
                  </a:moveTo>
                  <a:cubicBezTo>
                    <a:pt x="701" y="0"/>
                    <a:pt x="66" y="611"/>
                    <a:pt x="34" y="1373"/>
                  </a:cubicBezTo>
                  <a:cubicBezTo>
                    <a:pt x="0" y="2207"/>
                    <a:pt x="601" y="2907"/>
                    <a:pt x="1435" y="2940"/>
                  </a:cubicBezTo>
                  <a:cubicBezTo>
                    <a:pt x="1455" y="2941"/>
                    <a:pt x="1475" y="2942"/>
                    <a:pt x="1495" y="2942"/>
                  </a:cubicBezTo>
                  <a:cubicBezTo>
                    <a:pt x="2270" y="2942"/>
                    <a:pt x="2937" y="2320"/>
                    <a:pt x="2969" y="1539"/>
                  </a:cubicBezTo>
                  <a:cubicBezTo>
                    <a:pt x="3003" y="739"/>
                    <a:pt x="2402" y="38"/>
                    <a:pt x="1568" y="5"/>
                  </a:cubicBezTo>
                  <a:cubicBezTo>
                    <a:pt x="1529" y="2"/>
                    <a:pt x="1491" y="0"/>
                    <a:pt x="1452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22;p71"/>
            <p:cNvSpPr/>
            <p:nvPr/>
          </p:nvSpPr>
          <p:spPr>
            <a:xfrm>
              <a:off x="2396775" y="3693875"/>
              <a:ext cx="75075" cy="73500"/>
            </a:xfrm>
            <a:custGeom>
              <a:avLst/>
              <a:gdLst/>
              <a:ahLst/>
              <a:cxnLst/>
              <a:rect l="l" t="t" r="r" b="b"/>
              <a:pathLst>
                <a:path w="3003" h="2940" extrusionOk="0">
                  <a:moveTo>
                    <a:pt x="1505" y="1"/>
                  </a:moveTo>
                  <a:cubicBezTo>
                    <a:pt x="731" y="1"/>
                    <a:pt x="66" y="591"/>
                    <a:pt x="34" y="1403"/>
                  </a:cubicBezTo>
                  <a:cubicBezTo>
                    <a:pt x="1" y="2204"/>
                    <a:pt x="634" y="2904"/>
                    <a:pt x="1435" y="2938"/>
                  </a:cubicBezTo>
                  <a:cubicBezTo>
                    <a:pt x="1456" y="2939"/>
                    <a:pt x="1477" y="2939"/>
                    <a:pt x="1499" y="2939"/>
                  </a:cubicBezTo>
                  <a:cubicBezTo>
                    <a:pt x="2272" y="2939"/>
                    <a:pt x="2937" y="2349"/>
                    <a:pt x="2969" y="1537"/>
                  </a:cubicBezTo>
                  <a:cubicBezTo>
                    <a:pt x="3003" y="736"/>
                    <a:pt x="2402" y="36"/>
                    <a:pt x="1568" y="2"/>
                  </a:cubicBezTo>
                  <a:cubicBezTo>
                    <a:pt x="1547" y="1"/>
                    <a:pt x="1526" y="1"/>
                    <a:pt x="1505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23;p71"/>
            <p:cNvSpPr/>
            <p:nvPr/>
          </p:nvSpPr>
          <p:spPr>
            <a:xfrm>
              <a:off x="2334225" y="3617175"/>
              <a:ext cx="75925" cy="73475"/>
            </a:xfrm>
            <a:custGeom>
              <a:avLst/>
              <a:gdLst/>
              <a:ahLst/>
              <a:cxnLst/>
              <a:rect l="l" t="t" r="r" b="b"/>
              <a:pathLst>
                <a:path w="3037" h="2939" extrusionOk="0">
                  <a:moveTo>
                    <a:pt x="1539" y="0"/>
                  </a:moveTo>
                  <a:cubicBezTo>
                    <a:pt x="765" y="0"/>
                    <a:pt x="100" y="591"/>
                    <a:pt x="68" y="1402"/>
                  </a:cubicBezTo>
                  <a:cubicBezTo>
                    <a:pt x="1" y="2203"/>
                    <a:pt x="635" y="2904"/>
                    <a:pt x="1435" y="2937"/>
                  </a:cubicBezTo>
                  <a:cubicBezTo>
                    <a:pt x="1456" y="2938"/>
                    <a:pt x="1477" y="2938"/>
                    <a:pt x="1498" y="2938"/>
                  </a:cubicBezTo>
                  <a:cubicBezTo>
                    <a:pt x="2302" y="2938"/>
                    <a:pt x="2938" y="2316"/>
                    <a:pt x="3003" y="1536"/>
                  </a:cubicBezTo>
                  <a:cubicBezTo>
                    <a:pt x="3036" y="735"/>
                    <a:pt x="2403" y="35"/>
                    <a:pt x="1602" y="1"/>
                  </a:cubicBezTo>
                  <a:cubicBezTo>
                    <a:pt x="1581" y="1"/>
                    <a:pt x="1560" y="0"/>
                    <a:pt x="1539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24;p71"/>
            <p:cNvSpPr/>
            <p:nvPr/>
          </p:nvSpPr>
          <p:spPr>
            <a:xfrm>
              <a:off x="2561075" y="2507125"/>
              <a:ext cx="75900" cy="73550"/>
            </a:xfrm>
            <a:custGeom>
              <a:avLst/>
              <a:gdLst/>
              <a:ahLst/>
              <a:cxnLst/>
              <a:rect l="l" t="t" r="r" b="b"/>
              <a:pathLst>
                <a:path w="3036" h="2942" extrusionOk="0">
                  <a:moveTo>
                    <a:pt x="1485" y="0"/>
                  </a:moveTo>
                  <a:cubicBezTo>
                    <a:pt x="734" y="0"/>
                    <a:pt x="98" y="611"/>
                    <a:pt x="67" y="1373"/>
                  </a:cubicBezTo>
                  <a:cubicBezTo>
                    <a:pt x="0" y="2207"/>
                    <a:pt x="634" y="2874"/>
                    <a:pt x="1434" y="2940"/>
                  </a:cubicBezTo>
                  <a:cubicBezTo>
                    <a:pt x="1455" y="2941"/>
                    <a:pt x="1476" y="2942"/>
                    <a:pt x="1497" y="2942"/>
                  </a:cubicBezTo>
                  <a:cubicBezTo>
                    <a:pt x="2302" y="2942"/>
                    <a:pt x="2937" y="2320"/>
                    <a:pt x="3002" y="1539"/>
                  </a:cubicBezTo>
                  <a:cubicBezTo>
                    <a:pt x="3036" y="739"/>
                    <a:pt x="2402" y="38"/>
                    <a:pt x="1601" y="5"/>
                  </a:cubicBezTo>
                  <a:cubicBezTo>
                    <a:pt x="1562" y="2"/>
                    <a:pt x="1524" y="0"/>
                    <a:pt x="1485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25;p71"/>
            <p:cNvSpPr/>
            <p:nvPr/>
          </p:nvSpPr>
          <p:spPr>
            <a:xfrm>
              <a:off x="2242500" y="3059075"/>
              <a:ext cx="112600" cy="99250"/>
            </a:xfrm>
            <a:custGeom>
              <a:avLst/>
              <a:gdLst/>
              <a:ahLst/>
              <a:cxnLst/>
              <a:rect l="l" t="t" r="r" b="b"/>
              <a:pathLst>
                <a:path w="4504" h="3970" extrusionOk="0">
                  <a:moveTo>
                    <a:pt x="2263" y="0"/>
                  </a:moveTo>
                  <a:cubicBezTo>
                    <a:pt x="1482" y="0"/>
                    <a:pt x="730" y="459"/>
                    <a:pt x="401" y="1244"/>
                  </a:cubicBezTo>
                  <a:cubicBezTo>
                    <a:pt x="1" y="2244"/>
                    <a:pt x="468" y="3412"/>
                    <a:pt x="1502" y="3812"/>
                  </a:cubicBezTo>
                  <a:cubicBezTo>
                    <a:pt x="1748" y="3919"/>
                    <a:pt x="2005" y="3969"/>
                    <a:pt x="2257" y="3969"/>
                  </a:cubicBezTo>
                  <a:cubicBezTo>
                    <a:pt x="3031" y="3969"/>
                    <a:pt x="3768" y="3499"/>
                    <a:pt x="4070" y="2745"/>
                  </a:cubicBezTo>
                  <a:cubicBezTo>
                    <a:pt x="4504" y="1711"/>
                    <a:pt x="4003" y="577"/>
                    <a:pt x="3003" y="143"/>
                  </a:cubicBezTo>
                  <a:cubicBezTo>
                    <a:pt x="2762" y="46"/>
                    <a:pt x="2511" y="0"/>
                    <a:pt x="2263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26;p71"/>
            <p:cNvSpPr/>
            <p:nvPr/>
          </p:nvSpPr>
          <p:spPr>
            <a:xfrm>
              <a:off x="2177450" y="3425300"/>
              <a:ext cx="101775" cy="99375"/>
            </a:xfrm>
            <a:custGeom>
              <a:avLst/>
              <a:gdLst/>
              <a:ahLst/>
              <a:cxnLst/>
              <a:rect l="l" t="t" r="r" b="b"/>
              <a:pathLst>
                <a:path w="4071" h="3975" extrusionOk="0">
                  <a:moveTo>
                    <a:pt x="2020" y="1"/>
                  </a:moveTo>
                  <a:cubicBezTo>
                    <a:pt x="1002" y="1"/>
                    <a:pt x="132" y="844"/>
                    <a:pt x="67" y="1872"/>
                  </a:cubicBezTo>
                  <a:cubicBezTo>
                    <a:pt x="1" y="2973"/>
                    <a:pt x="868" y="3907"/>
                    <a:pt x="1935" y="3974"/>
                  </a:cubicBezTo>
                  <a:cubicBezTo>
                    <a:pt x="1957" y="3974"/>
                    <a:pt x="1978" y="3975"/>
                    <a:pt x="1999" y="3975"/>
                  </a:cubicBezTo>
                  <a:cubicBezTo>
                    <a:pt x="3072" y="3975"/>
                    <a:pt x="3972" y="3152"/>
                    <a:pt x="4037" y="2072"/>
                  </a:cubicBezTo>
                  <a:cubicBezTo>
                    <a:pt x="4070" y="1005"/>
                    <a:pt x="3236" y="71"/>
                    <a:pt x="2136" y="4"/>
                  </a:cubicBezTo>
                  <a:cubicBezTo>
                    <a:pt x="2097" y="2"/>
                    <a:pt x="2058" y="1"/>
                    <a:pt x="202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27;p71"/>
            <p:cNvSpPr/>
            <p:nvPr/>
          </p:nvSpPr>
          <p:spPr>
            <a:xfrm>
              <a:off x="2551900" y="2606375"/>
              <a:ext cx="101750" cy="98625"/>
            </a:xfrm>
            <a:custGeom>
              <a:avLst/>
              <a:gdLst/>
              <a:ahLst/>
              <a:cxnLst/>
              <a:rect l="l" t="t" r="r" b="b"/>
              <a:pathLst>
                <a:path w="4070" h="3945" extrusionOk="0">
                  <a:moveTo>
                    <a:pt x="2012" y="1"/>
                  </a:moveTo>
                  <a:cubicBezTo>
                    <a:pt x="965" y="1"/>
                    <a:pt x="98" y="813"/>
                    <a:pt x="33" y="1872"/>
                  </a:cubicBezTo>
                  <a:cubicBezTo>
                    <a:pt x="0" y="2973"/>
                    <a:pt x="834" y="3907"/>
                    <a:pt x="1935" y="3941"/>
                  </a:cubicBezTo>
                  <a:cubicBezTo>
                    <a:pt x="1975" y="3943"/>
                    <a:pt x="2015" y="3944"/>
                    <a:pt x="2054" y="3944"/>
                  </a:cubicBezTo>
                  <a:cubicBezTo>
                    <a:pt x="3071" y="3944"/>
                    <a:pt x="3939" y="3132"/>
                    <a:pt x="4003" y="2073"/>
                  </a:cubicBezTo>
                  <a:cubicBezTo>
                    <a:pt x="4070" y="972"/>
                    <a:pt x="3236" y="38"/>
                    <a:pt x="2135" y="4"/>
                  </a:cubicBezTo>
                  <a:cubicBezTo>
                    <a:pt x="2094" y="2"/>
                    <a:pt x="2053" y="1"/>
                    <a:pt x="2012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28;p71"/>
            <p:cNvSpPr/>
            <p:nvPr/>
          </p:nvSpPr>
          <p:spPr>
            <a:xfrm>
              <a:off x="2534375" y="2729800"/>
              <a:ext cx="100925" cy="99375"/>
            </a:xfrm>
            <a:custGeom>
              <a:avLst/>
              <a:gdLst/>
              <a:ahLst/>
              <a:cxnLst/>
              <a:rect l="l" t="t" r="r" b="b"/>
              <a:pathLst>
                <a:path w="4037" h="3975" extrusionOk="0">
                  <a:moveTo>
                    <a:pt x="2017" y="1"/>
                  </a:moveTo>
                  <a:cubicBezTo>
                    <a:pt x="968" y="1"/>
                    <a:pt x="98" y="844"/>
                    <a:pt x="34" y="1872"/>
                  </a:cubicBezTo>
                  <a:cubicBezTo>
                    <a:pt x="1" y="2973"/>
                    <a:pt x="835" y="3907"/>
                    <a:pt x="1902" y="3974"/>
                  </a:cubicBezTo>
                  <a:cubicBezTo>
                    <a:pt x="1923" y="3975"/>
                    <a:pt x="1945" y="3975"/>
                    <a:pt x="1966" y="3975"/>
                  </a:cubicBezTo>
                  <a:cubicBezTo>
                    <a:pt x="3039" y="3975"/>
                    <a:pt x="3938" y="3152"/>
                    <a:pt x="4003" y="2072"/>
                  </a:cubicBezTo>
                  <a:cubicBezTo>
                    <a:pt x="4037" y="1005"/>
                    <a:pt x="3203" y="71"/>
                    <a:pt x="2135" y="4"/>
                  </a:cubicBezTo>
                  <a:cubicBezTo>
                    <a:pt x="2096" y="2"/>
                    <a:pt x="2056" y="1"/>
                    <a:pt x="2017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29;p71"/>
            <p:cNvSpPr/>
            <p:nvPr/>
          </p:nvSpPr>
          <p:spPr>
            <a:xfrm>
              <a:off x="2252500" y="3527950"/>
              <a:ext cx="86775" cy="85125"/>
            </a:xfrm>
            <a:custGeom>
              <a:avLst/>
              <a:gdLst/>
              <a:ahLst/>
              <a:cxnLst/>
              <a:rect l="l" t="t" r="r" b="b"/>
              <a:pathLst>
                <a:path w="3471" h="3405" extrusionOk="0">
                  <a:moveTo>
                    <a:pt x="1772" y="0"/>
                  </a:moveTo>
                  <a:cubicBezTo>
                    <a:pt x="865" y="0"/>
                    <a:pt x="99" y="690"/>
                    <a:pt x="34" y="1602"/>
                  </a:cubicBezTo>
                  <a:cubicBezTo>
                    <a:pt x="1" y="2536"/>
                    <a:pt x="701" y="3337"/>
                    <a:pt x="1635" y="3404"/>
                  </a:cubicBezTo>
                  <a:cubicBezTo>
                    <a:pt x="1658" y="3404"/>
                    <a:pt x="1680" y="3405"/>
                    <a:pt x="1702" y="3405"/>
                  </a:cubicBezTo>
                  <a:cubicBezTo>
                    <a:pt x="2638" y="3405"/>
                    <a:pt x="3371" y="2715"/>
                    <a:pt x="3437" y="1802"/>
                  </a:cubicBezTo>
                  <a:cubicBezTo>
                    <a:pt x="3470" y="868"/>
                    <a:pt x="2770" y="68"/>
                    <a:pt x="1836" y="1"/>
                  </a:cubicBezTo>
                  <a:cubicBezTo>
                    <a:pt x="1814" y="0"/>
                    <a:pt x="1793" y="0"/>
                    <a:pt x="1772" y="0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30;p71"/>
            <p:cNvSpPr/>
            <p:nvPr/>
          </p:nvSpPr>
          <p:spPr>
            <a:xfrm>
              <a:off x="2149100" y="3136775"/>
              <a:ext cx="122625" cy="118700"/>
            </a:xfrm>
            <a:custGeom>
              <a:avLst/>
              <a:gdLst/>
              <a:ahLst/>
              <a:cxnLst/>
              <a:rect l="l" t="t" r="r" b="b"/>
              <a:pathLst>
                <a:path w="4905" h="4748" extrusionOk="0">
                  <a:moveTo>
                    <a:pt x="2446" y="1"/>
                  </a:moveTo>
                  <a:cubicBezTo>
                    <a:pt x="1200" y="1"/>
                    <a:pt x="164" y="980"/>
                    <a:pt x="67" y="2272"/>
                  </a:cubicBezTo>
                  <a:cubicBezTo>
                    <a:pt x="1" y="3573"/>
                    <a:pt x="1035" y="4674"/>
                    <a:pt x="2336" y="4740"/>
                  </a:cubicBezTo>
                  <a:cubicBezTo>
                    <a:pt x="2394" y="4745"/>
                    <a:pt x="2452" y="4747"/>
                    <a:pt x="2510" y="4747"/>
                  </a:cubicBezTo>
                  <a:cubicBezTo>
                    <a:pt x="3736" y="4747"/>
                    <a:pt x="4774" y="3748"/>
                    <a:pt x="4837" y="2505"/>
                  </a:cubicBezTo>
                  <a:cubicBezTo>
                    <a:pt x="4904" y="1205"/>
                    <a:pt x="3903" y="70"/>
                    <a:pt x="2569" y="4"/>
                  </a:cubicBezTo>
                  <a:cubicBezTo>
                    <a:pt x="2528" y="2"/>
                    <a:pt x="2487" y="1"/>
                    <a:pt x="2446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31;p71"/>
            <p:cNvSpPr/>
            <p:nvPr/>
          </p:nvSpPr>
          <p:spPr>
            <a:xfrm>
              <a:off x="2450975" y="2834050"/>
              <a:ext cx="122625" cy="119450"/>
            </a:xfrm>
            <a:custGeom>
              <a:avLst/>
              <a:gdLst/>
              <a:ahLst/>
              <a:cxnLst/>
              <a:rect l="l" t="t" r="r" b="b"/>
              <a:pathLst>
                <a:path w="4905" h="4778" extrusionOk="0">
                  <a:moveTo>
                    <a:pt x="2450" y="1"/>
                  </a:moveTo>
                  <a:cubicBezTo>
                    <a:pt x="1200" y="1"/>
                    <a:pt x="132" y="1011"/>
                    <a:pt x="68" y="2272"/>
                  </a:cubicBezTo>
                  <a:cubicBezTo>
                    <a:pt x="1" y="3573"/>
                    <a:pt x="1035" y="4707"/>
                    <a:pt x="2336" y="4774"/>
                  </a:cubicBezTo>
                  <a:cubicBezTo>
                    <a:pt x="2377" y="4776"/>
                    <a:pt x="2418" y="4777"/>
                    <a:pt x="2459" y="4777"/>
                  </a:cubicBezTo>
                  <a:cubicBezTo>
                    <a:pt x="3707" y="4777"/>
                    <a:pt x="4773" y="3798"/>
                    <a:pt x="4838" y="2506"/>
                  </a:cubicBezTo>
                  <a:cubicBezTo>
                    <a:pt x="4904" y="1205"/>
                    <a:pt x="3904" y="71"/>
                    <a:pt x="2569" y="4"/>
                  </a:cubicBezTo>
                  <a:cubicBezTo>
                    <a:pt x="2529" y="2"/>
                    <a:pt x="2490" y="1"/>
                    <a:pt x="2450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32;p71"/>
            <p:cNvSpPr/>
            <p:nvPr/>
          </p:nvSpPr>
          <p:spPr>
            <a:xfrm>
              <a:off x="2116575" y="3267625"/>
              <a:ext cx="142625" cy="138675"/>
            </a:xfrm>
            <a:custGeom>
              <a:avLst/>
              <a:gdLst/>
              <a:ahLst/>
              <a:cxnLst/>
              <a:rect l="l" t="t" r="r" b="b"/>
              <a:pathLst>
                <a:path w="5705" h="5547" extrusionOk="0">
                  <a:moveTo>
                    <a:pt x="2824" y="1"/>
                  </a:moveTo>
                  <a:cubicBezTo>
                    <a:pt x="1369" y="1"/>
                    <a:pt x="164" y="1166"/>
                    <a:pt x="67" y="2609"/>
                  </a:cubicBezTo>
                  <a:cubicBezTo>
                    <a:pt x="1" y="4143"/>
                    <a:pt x="1168" y="5444"/>
                    <a:pt x="2703" y="5544"/>
                  </a:cubicBezTo>
                  <a:cubicBezTo>
                    <a:pt x="2744" y="5546"/>
                    <a:pt x="2786" y="5547"/>
                    <a:pt x="2828" y="5547"/>
                  </a:cubicBezTo>
                  <a:cubicBezTo>
                    <a:pt x="4307" y="5547"/>
                    <a:pt x="5540" y="4401"/>
                    <a:pt x="5605" y="2909"/>
                  </a:cubicBezTo>
                  <a:cubicBezTo>
                    <a:pt x="5705" y="1374"/>
                    <a:pt x="4504" y="73"/>
                    <a:pt x="3003" y="7"/>
                  </a:cubicBezTo>
                  <a:cubicBezTo>
                    <a:pt x="2943" y="3"/>
                    <a:pt x="2883" y="1"/>
                    <a:pt x="2824" y="1"/>
                  </a:cubicBezTo>
                  <a:close/>
                </a:path>
              </a:pathLst>
            </a:custGeom>
            <a:solidFill>
              <a:srgbClr val="537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Στρογγυλεμένο ορθογώνιο 154"/>
          <p:cNvSpPr/>
          <p:nvPr/>
        </p:nvSpPr>
        <p:spPr>
          <a:xfrm>
            <a:off x="10272932" y="3150645"/>
            <a:ext cx="1106685" cy="464469"/>
          </a:xfrm>
          <a:prstGeom prst="roundRect">
            <a:avLst/>
          </a:prstGeom>
          <a:noFill/>
          <a:ln>
            <a:solidFill>
              <a:srgbClr val="537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WT1</a:t>
            </a:r>
            <a:endParaRPr lang="el-GR" dirty="0">
              <a:solidFill>
                <a:schemeClr val="tx1"/>
              </a:solidFill>
            </a:endParaRPr>
          </a:p>
        </p:txBody>
      </p:sp>
      <p:grpSp>
        <p:nvGrpSpPr>
          <p:cNvPr id="171" name="Ομάδα 170"/>
          <p:cNvGrpSpPr/>
          <p:nvPr/>
        </p:nvGrpSpPr>
        <p:grpSpPr>
          <a:xfrm>
            <a:off x="967103" y="1777445"/>
            <a:ext cx="7584680" cy="4254662"/>
            <a:chOff x="967103" y="1777445"/>
            <a:chExt cx="7584680" cy="4254662"/>
          </a:xfrm>
        </p:grpSpPr>
        <p:pic>
          <p:nvPicPr>
            <p:cNvPr id="156" name="Εικόνα 155" descr="Εικόνα που περιέχει στιγμιότυπο οθόνης, κείμενο, λογισμικό, λογισμικό πολυμέσων&#10;&#10;Περιγραφή που δημιουργήθηκε αυτόματα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5" t="24343" r="25138" b="23521"/>
            <a:stretch>
              <a:fillRect/>
            </a:stretch>
          </p:blipFill>
          <p:spPr>
            <a:xfrm>
              <a:off x="967103" y="1777445"/>
              <a:ext cx="5058636" cy="3569385"/>
            </a:xfrm>
            <a:prstGeom prst="rect">
              <a:avLst/>
            </a:prstGeom>
            <a:ln w="19050">
              <a:solidFill>
                <a:srgbClr val="537F9C"/>
              </a:solidFill>
            </a:ln>
          </p:spPr>
        </p:pic>
        <p:cxnSp>
          <p:nvCxnSpPr>
            <p:cNvPr id="161" name="Ευθεία γραμμή σύνδεσης 160"/>
            <p:cNvCxnSpPr/>
            <p:nvPr/>
          </p:nvCxnSpPr>
          <p:spPr>
            <a:xfrm>
              <a:off x="6016056" y="1783814"/>
              <a:ext cx="2491439" cy="1091403"/>
            </a:xfrm>
            <a:prstGeom prst="line">
              <a:avLst/>
            </a:prstGeom>
            <a:ln>
              <a:solidFill>
                <a:srgbClr val="537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Ευθεία γραμμή σύνδεσης 161"/>
            <p:cNvCxnSpPr/>
            <p:nvPr/>
          </p:nvCxnSpPr>
          <p:spPr>
            <a:xfrm flipV="1">
              <a:off x="6061793" y="2926310"/>
              <a:ext cx="2489990" cy="2420520"/>
            </a:xfrm>
            <a:prstGeom prst="line">
              <a:avLst/>
            </a:prstGeom>
            <a:ln>
              <a:solidFill>
                <a:srgbClr val="537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Ορθογώνιο 167"/>
            <p:cNvSpPr/>
            <p:nvPr/>
          </p:nvSpPr>
          <p:spPr>
            <a:xfrm>
              <a:off x="3801030" y="4829425"/>
              <a:ext cx="770970" cy="2864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9" name="Ορθογώνιο 168"/>
            <p:cNvSpPr/>
            <p:nvPr/>
          </p:nvSpPr>
          <p:spPr>
            <a:xfrm>
              <a:off x="3801030" y="1852717"/>
              <a:ext cx="712922" cy="2559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0" name="Στρογγυλεμένο ορθογώνιο 169"/>
            <p:cNvSpPr/>
            <p:nvPr/>
          </p:nvSpPr>
          <p:spPr>
            <a:xfrm>
              <a:off x="2390276" y="5543699"/>
              <a:ext cx="1933316" cy="488408"/>
            </a:xfrm>
            <a:prstGeom prst="roundRect">
              <a:avLst/>
            </a:prstGeom>
            <a:noFill/>
            <a:ln>
              <a:solidFill>
                <a:srgbClr val="537F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Θέση ματίσματος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231501" y="6240905"/>
            <a:ext cx="596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 err="1">
                <a:effectLst/>
              </a:rPr>
              <a:t>Hersmus</a:t>
            </a:r>
            <a:r>
              <a:rPr lang="en-GB" sz="1200" dirty="0">
                <a:effectLst/>
              </a:rPr>
              <a:t>, </a:t>
            </a:r>
            <a:r>
              <a:rPr lang="en-GB" sz="1200" dirty="0" err="1">
                <a:effectLst/>
              </a:rPr>
              <a:t>R.,et</a:t>
            </a:r>
            <a:r>
              <a:rPr lang="en-GB" sz="1200" dirty="0">
                <a:effectLst/>
              </a:rPr>
              <a:t> al.(2012). A 46,XY female DSD patient with bilateral </a:t>
            </a:r>
            <a:r>
              <a:rPr lang="en-GB" sz="1200" dirty="0" err="1">
                <a:effectLst/>
              </a:rPr>
              <a:t>gonadoblastoma</a:t>
            </a:r>
            <a:r>
              <a:rPr lang="en-GB" sz="1200" dirty="0">
                <a:effectLst/>
              </a:rPr>
              <a:t>, a novel SRY missense mutation combined with a WT1 KTS splice-site mutation. </a:t>
            </a:r>
            <a:r>
              <a:rPr lang="en-GB" sz="1200" dirty="0" err="1">
                <a:effectLst/>
              </a:rPr>
              <a:t>PLoS</a:t>
            </a:r>
            <a:r>
              <a:rPr lang="en-GB" sz="1200" dirty="0">
                <a:effectLst/>
              </a:rPr>
              <a:t> ONE, 7(7). 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DD6E8FE-C675-46ED-DBA8-02FA2324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31</a:t>
            </a:fld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8" y="451104"/>
            <a:ext cx="1217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ΚΛΙΝΙΚΗ ΕΙΚΟΝΑ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σ.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Frasier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186" y="1042173"/>
            <a:ext cx="24175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E79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Εξαιρετικά σπάνιο γενετικό σύνδρομο 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3E79"/>
              </a:buClr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(&lt; 150 περιπτώσεις)</a:t>
            </a:r>
          </a:p>
          <a:p>
            <a:pPr marL="285750" indent="-285750">
              <a:buClr>
                <a:srgbClr val="003E79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υνήθως στην εφηβεία, </a:t>
            </a: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πάνια σε μικρότερα παιδιά (μικρότερο παράδειγμα μόλις 6 μηνών)</a:t>
            </a:r>
          </a:p>
        </p:txBody>
      </p:sp>
      <p:grpSp>
        <p:nvGrpSpPr>
          <p:cNvPr id="2090" name="Ομάδα 2089"/>
          <p:cNvGrpSpPr/>
          <p:nvPr/>
        </p:nvGrpSpPr>
        <p:grpSpPr>
          <a:xfrm>
            <a:off x="1587287" y="910004"/>
            <a:ext cx="10590395" cy="5523672"/>
            <a:chOff x="1587287" y="910004"/>
            <a:chExt cx="10590395" cy="5523672"/>
          </a:xfrm>
        </p:grpSpPr>
        <p:grpSp>
          <p:nvGrpSpPr>
            <p:cNvPr id="2091" name="Ομάδα 2090"/>
            <p:cNvGrpSpPr/>
            <p:nvPr/>
          </p:nvGrpSpPr>
          <p:grpSpPr>
            <a:xfrm>
              <a:off x="1587287" y="910004"/>
              <a:ext cx="10590395" cy="5523672"/>
              <a:chOff x="1609841" y="557695"/>
              <a:chExt cx="10590395" cy="5523672"/>
            </a:xfrm>
          </p:grpSpPr>
          <p:pic>
            <p:nvPicPr>
              <p:cNvPr id="2094" name="Picture 2" descr="Premium Vector | Kidney anatomy in female body medical flat vector isolated  illustration. woman silhouett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97" r="30016"/>
              <a:stretch>
                <a:fillRect/>
              </a:stretch>
            </p:blipFill>
            <p:spPr bwMode="auto">
              <a:xfrm>
                <a:off x="6375665" y="644002"/>
                <a:ext cx="2201435" cy="5437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95" name="Ομάδα 2094"/>
              <p:cNvGrpSpPr/>
              <p:nvPr/>
            </p:nvGrpSpPr>
            <p:grpSpPr>
              <a:xfrm>
                <a:off x="1609841" y="557695"/>
                <a:ext cx="10590395" cy="5093777"/>
                <a:chOff x="1886288" y="262884"/>
                <a:chExt cx="10590395" cy="5093777"/>
              </a:xfrm>
            </p:grpSpPr>
            <p:grpSp>
              <p:nvGrpSpPr>
                <p:cNvPr id="2096" name="Ομάδα 2095"/>
                <p:cNvGrpSpPr/>
                <p:nvPr/>
              </p:nvGrpSpPr>
              <p:grpSpPr>
                <a:xfrm>
                  <a:off x="7956975" y="262884"/>
                  <a:ext cx="4519708" cy="1651891"/>
                  <a:chOff x="7687035" y="155092"/>
                  <a:chExt cx="4519708" cy="1651891"/>
                </a:xfrm>
              </p:grpSpPr>
              <p:cxnSp>
                <p:nvCxnSpPr>
                  <p:cNvPr id="2109" name="Ευθεία γραμμή σύνδεσης 2108"/>
                  <p:cNvCxnSpPr/>
                  <p:nvPr/>
                </p:nvCxnSpPr>
                <p:spPr>
                  <a:xfrm flipV="1">
                    <a:off x="7687035" y="1219200"/>
                    <a:ext cx="183877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10" name="Στρογγυλεμένο ορθογώνιο 2109"/>
                  <p:cNvSpPr/>
                  <p:nvPr/>
                </p:nvSpPr>
                <p:spPr>
                  <a:xfrm>
                    <a:off x="9384075" y="155092"/>
                    <a:ext cx="2822668" cy="1362737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l-GR" sz="2000" dirty="0">
                        <a:solidFill>
                          <a:schemeClr val="tx1"/>
                        </a:solidFill>
                      </a:rPr>
                      <a:t>Καθυστερημένη εφηβεία ή πρωτοπαθής αμηνόρροια</a:t>
                    </a:r>
                  </a:p>
                </p:txBody>
              </p:sp>
            </p:grpSp>
            <p:grpSp>
              <p:nvGrpSpPr>
                <p:cNvPr id="2097" name="Ομάδα 2096"/>
                <p:cNvGrpSpPr/>
                <p:nvPr/>
              </p:nvGrpSpPr>
              <p:grpSpPr>
                <a:xfrm>
                  <a:off x="2814328" y="974324"/>
                  <a:ext cx="4709923" cy="955326"/>
                  <a:chOff x="6705780" y="21253"/>
                  <a:chExt cx="4709923" cy="955326"/>
                </a:xfrm>
              </p:grpSpPr>
              <p:cxnSp>
                <p:nvCxnSpPr>
                  <p:cNvPr id="2107" name="Ευθεία γραμμή σύνδεσης 2106"/>
                  <p:cNvCxnSpPr>
                    <a:stCxn id="2108" idx="3"/>
                  </p:cNvCxnSpPr>
                  <p:nvPr/>
                </p:nvCxnSpPr>
                <p:spPr>
                  <a:xfrm>
                    <a:off x="9134106" y="388796"/>
                    <a:ext cx="228159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8" name="Στρογγυλεμένο ορθογώνιο 2107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l-GR" sz="2000" dirty="0" err="1">
                        <a:solidFill>
                          <a:schemeClr val="tx1"/>
                        </a:solidFill>
                      </a:rPr>
                      <a:t>Καρυότυπος</a:t>
                    </a:r>
                    <a:r>
                      <a:rPr lang="el-GR" sz="2000" dirty="0">
                        <a:solidFill>
                          <a:schemeClr val="tx1"/>
                        </a:solidFill>
                      </a:rPr>
                      <a:t> ΧΥ</a:t>
                    </a:r>
                  </a:p>
                </p:txBody>
              </p:sp>
            </p:grpSp>
            <p:grpSp>
              <p:nvGrpSpPr>
                <p:cNvPr id="2098" name="Ομάδα 2097"/>
                <p:cNvGrpSpPr/>
                <p:nvPr/>
              </p:nvGrpSpPr>
              <p:grpSpPr>
                <a:xfrm>
                  <a:off x="7940855" y="1950166"/>
                  <a:ext cx="4283223" cy="2325515"/>
                  <a:chOff x="7831656" y="1371"/>
                  <a:chExt cx="4283223" cy="2325515"/>
                </a:xfrm>
              </p:grpSpPr>
              <p:cxnSp>
                <p:nvCxnSpPr>
                  <p:cNvPr id="2105" name="Ευθεία γραμμή σύνδεσης 2104"/>
                  <p:cNvCxnSpPr>
                    <a:endCxn id="2106" idx="1"/>
                  </p:cNvCxnSpPr>
                  <p:nvPr/>
                </p:nvCxnSpPr>
                <p:spPr>
                  <a:xfrm flipV="1">
                    <a:off x="7831656" y="487222"/>
                    <a:ext cx="1590966" cy="18396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6" name="Στρογγυλεμένο ορθογώνιο 2105"/>
                  <p:cNvSpPr/>
                  <p:nvPr/>
                </p:nvSpPr>
                <p:spPr>
                  <a:xfrm>
                    <a:off x="9422622" y="1371"/>
                    <a:ext cx="2692257" cy="971702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l-GR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Πλήρως </a:t>
                    </a:r>
                    <a:r>
                      <a:rPr lang="el-GR" sz="2000" kern="100" dirty="0" err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Δυσγενετικές</a:t>
                    </a:r>
                    <a:r>
                      <a:rPr lang="el-GR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l-GR" sz="2000" kern="100" dirty="0" err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γονάδες</a:t>
                    </a:r>
                    <a:endParaRPr lang="el-GR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99" name="Ομάδα 2098"/>
                <p:cNvGrpSpPr/>
                <p:nvPr/>
              </p:nvGrpSpPr>
              <p:grpSpPr>
                <a:xfrm>
                  <a:off x="2896261" y="2745487"/>
                  <a:ext cx="4564676" cy="792090"/>
                  <a:chOff x="6705780" y="21253"/>
                  <a:chExt cx="4564676" cy="792090"/>
                </a:xfrm>
              </p:grpSpPr>
              <p:cxnSp>
                <p:nvCxnSpPr>
                  <p:cNvPr id="2103" name="Ευθεία γραμμή σύνδεσης 2102"/>
                  <p:cNvCxnSpPr>
                    <a:stCxn id="2104" idx="3"/>
                  </p:cNvCxnSpPr>
                  <p:nvPr/>
                </p:nvCxnSpPr>
                <p:spPr>
                  <a:xfrm>
                    <a:off x="9134106" y="388796"/>
                    <a:ext cx="2136350" cy="42454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4" name="Στρογγυλεμένο ορθογώνιο 2103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l-GR" sz="20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rPr>
                      <a:t>Νεφροπάθεια</a:t>
                    </a:r>
                    <a:endParaRPr lang="el-GR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00" name="Ομάδα 2099"/>
                <p:cNvGrpSpPr/>
                <p:nvPr/>
              </p:nvGrpSpPr>
              <p:grpSpPr>
                <a:xfrm>
                  <a:off x="1886288" y="4200245"/>
                  <a:ext cx="5637963" cy="1156416"/>
                  <a:chOff x="5861195" y="-54183"/>
                  <a:chExt cx="5637963" cy="1156416"/>
                </a:xfrm>
              </p:grpSpPr>
              <p:cxnSp>
                <p:nvCxnSpPr>
                  <p:cNvPr id="2101" name="Ευθεία γραμμή σύνδεσης 2100"/>
                  <p:cNvCxnSpPr/>
                  <p:nvPr/>
                </p:nvCxnSpPr>
                <p:spPr>
                  <a:xfrm flipV="1">
                    <a:off x="8905528" y="166057"/>
                    <a:ext cx="2593630" cy="300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2" name="Στρογγυλεμένο ορθογώνιο 2101"/>
                  <p:cNvSpPr/>
                  <p:nvPr/>
                </p:nvSpPr>
                <p:spPr>
                  <a:xfrm>
                    <a:off x="5861195" y="-54183"/>
                    <a:ext cx="3129872" cy="115641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l-GR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Φυσιολογικά εξωτερικά γυναικεία γεννητικά όργανα ή αμφίβολα</a:t>
                    </a:r>
                    <a:endParaRPr lang="el-GR" sz="20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2092" name="Στρογγυλεμένο ορθογώνιο 2091"/>
            <p:cNvSpPr/>
            <p:nvPr/>
          </p:nvSpPr>
          <p:spPr>
            <a:xfrm>
              <a:off x="9232820" y="4130149"/>
              <a:ext cx="2692256" cy="1165324"/>
            </a:xfrm>
            <a:prstGeom prst="roundRect">
              <a:avLst>
                <a:gd name="adj" fmla="val 4036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Γοναδοβλάστωμα</a:t>
              </a:r>
              <a:r>
                <a:rPr lang="el-GR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αμφω</a:t>
              </a:r>
              <a:r>
                <a:rPr lang="el-GR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και </a:t>
              </a:r>
              <a:r>
                <a:rPr lang="el-GR" sz="20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δυσγερμίνωμα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dirty="0">
                  <a:solidFill>
                    <a:schemeClr val="tx1"/>
                  </a:solidFill>
                  <a:effectLst/>
                </a:rPr>
                <a:t> </a:t>
              </a:r>
              <a:endParaRPr lang="el-GR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093" name="Ευθεία γραμμή σύνδεσης 2092"/>
            <p:cNvCxnSpPr>
              <a:endCxn id="2092" idx="1"/>
            </p:cNvCxnSpPr>
            <p:nvPr/>
          </p:nvCxnSpPr>
          <p:spPr>
            <a:xfrm flipV="1">
              <a:off x="7657974" y="4712811"/>
              <a:ext cx="1574846" cy="174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10C5CD57-64DB-062F-2FAE-8F767792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32</a:t>
            </a:fld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8" y="451104"/>
            <a:ext cx="1217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ΚΛΙΝΙΚΗ ΕΙΚΟΝΑ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σ.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Frasier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186" y="1042173"/>
            <a:ext cx="24175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Εξαιρετικά σπάνιο γενετικό σύνδρομο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Tx/>
              <a:buNone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(&lt; 150 περιπτώσεις)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Συνήθως στην εφηβεία, σπάνια σε μικρότερα παιδιά (μικρότερο παράδειγμα μόλις 6 μηνών)</a:t>
            </a:r>
          </a:p>
        </p:txBody>
      </p:sp>
      <p:grpSp>
        <p:nvGrpSpPr>
          <p:cNvPr id="2090" name="Ομάδα 2089"/>
          <p:cNvGrpSpPr/>
          <p:nvPr/>
        </p:nvGrpSpPr>
        <p:grpSpPr>
          <a:xfrm>
            <a:off x="1587287" y="910004"/>
            <a:ext cx="10590395" cy="5523672"/>
            <a:chOff x="1587287" y="910004"/>
            <a:chExt cx="10590395" cy="5523672"/>
          </a:xfrm>
        </p:grpSpPr>
        <p:grpSp>
          <p:nvGrpSpPr>
            <p:cNvPr id="2091" name="Ομάδα 2090"/>
            <p:cNvGrpSpPr/>
            <p:nvPr/>
          </p:nvGrpSpPr>
          <p:grpSpPr>
            <a:xfrm>
              <a:off x="1587287" y="910004"/>
              <a:ext cx="10590395" cy="5523672"/>
              <a:chOff x="1609841" y="557695"/>
              <a:chExt cx="10590395" cy="5523672"/>
            </a:xfrm>
          </p:grpSpPr>
          <p:pic>
            <p:nvPicPr>
              <p:cNvPr id="2094" name="Picture 2" descr="Premium Vector | Kidney anatomy in female body medical flat vector isolated  illustration. woman silhouett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97" r="30016"/>
              <a:stretch>
                <a:fillRect/>
              </a:stretch>
            </p:blipFill>
            <p:spPr bwMode="auto">
              <a:xfrm>
                <a:off x="6375665" y="644002"/>
                <a:ext cx="2201435" cy="5437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95" name="Ομάδα 2094"/>
              <p:cNvGrpSpPr/>
              <p:nvPr/>
            </p:nvGrpSpPr>
            <p:grpSpPr>
              <a:xfrm>
                <a:off x="1609841" y="557695"/>
                <a:ext cx="10590395" cy="5093777"/>
                <a:chOff x="1886288" y="262884"/>
                <a:chExt cx="10590395" cy="5093777"/>
              </a:xfrm>
            </p:grpSpPr>
            <p:grpSp>
              <p:nvGrpSpPr>
                <p:cNvPr id="2096" name="Ομάδα 2095"/>
                <p:cNvGrpSpPr/>
                <p:nvPr/>
              </p:nvGrpSpPr>
              <p:grpSpPr>
                <a:xfrm>
                  <a:off x="7956975" y="262884"/>
                  <a:ext cx="4519708" cy="1651891"/>
                  <a:chOff x="7687035" y="155092"/>
                  <a:chExt cx="4519708" cy="1651891"/>
                </a:xfrm>
              </p:grpSpPr>
              <p:cxnSp>
                <p:nvCxnSpPr>
                  <p:cNvPr id="2109" name="Ευθεία γραμμή σύνδεσης 2108"/>
                  <p:cNvCxnSpPr/>
                  <p:nvPr/>
                </p:nvCxnSpPr>
                <p:spPr>
                  <a:xfrm flipV="1">
                    <a:off x="7687035" y="1219200"/>
                    <a:ext cx="183877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10" name="Στρογγυλεμένο ορθογώνιο 2109"/>
                  <p:cNvSpPr/>
                  <p:nvPr/>
                </p:nvSpPr>
                <p:spPr>
                  <a:xfrm>
                    <a:off x="9384075" y="155092"/>
                    <a:ext cx="2822668" cy="1362737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Καθυστερημένη εφηβεία ή πρωτοπαθής αμηνόρροια</a:t>
                    </a:r>
                  </a:p>
                </p:txBody>
              </p:sp>
            </p:grpSp>
            <p:grpSp>
              <p:nvGrpSpPr>
                <p:cNvPr id="2097" name="Ομάδα 2096"/>
                <p:cNvGrpSpPr/>
                <p:nvPr/>
              </p:nvGrpSpPr>
              <p:grpSpPr>
                <a:xfrm>
                  <a:off x="2814328" y="974324"/>
                  <a:ext cx="4709923" cy="955326"/>
                  <a:chOff x="6705780" y="21253"/>
                  <a:chExt cx="4709923" cy="955326"/>
                </a:xfrm>
              </p:grpSpPr>
              <p:cxnSp>
                <p:nvCxnSpPr>
                  <p:cNvPr id="2107" name="Ευθεία γραμμή σύνδεσης 2106"/>
                  <p:cNvCxnSpPr>
                    <a:stCxn id="2108" idx="3"/>
                  </p:cNvCxnSpPr>
                  <p:nvPr/>
                </p:nvCxnSpPr>
                <p:spPr>
                  <a:xfrm>
                    <a:off x="9134106" y="388796"/>
                    <a:ext cx="228159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8" name="Στρογγυλεμένο ορθογώνιο 2107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Καρυότυπος</a:t>
                    </a:r>
                    <a:r>
                      <a:rPr kumimoji="0" lang="el-G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ΧΥ</a:t>
                    </a:r>
                  </a:p>
                </p:txBody>
              </p:sp>
            </p:grpSp>
            <p:grpSp>
              <p:nvGrpSpPr>
                <p:cNvPr id="2099" name="Ομάδα 2098"/>
                <p:cNvGrpSpPr/>
                <p:nvPr/>
              </p:nvGrpSpPr>
              <p:grpSpPr>
                <a:xfrm>
                  <a:off x="2896261" y="2745487"/>
                  <a:ext cx="4564676" cy="792090"/>
                  <a:chOff x="6705780" y="21253"/>
                  <a:chExt cx="4564676" cy="792090"/>
                </a:xfrm>
              </p:grpSpPr>
              <p:cxnSp>
                <p:nvCxnSpPr>
                  <p:cNvPr id="2103" name="Ευθεία γραμμή σύνδεσης 2102"/>
                  <p:cNvCxnSpPr>
                    <a:stCxn id="2104" idx="3"/>
                  </p:cNvCxnSpPr>
                  <p:nvPr/>
                </p:nvCxnSpPr>
                <p:spPr>
                  <a:xfrm>
                    <a:off x="9134106" y="388796"/>
                    <a:ext cx="2136350" cy="42454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4" name="Στρογγυλεμένο ορθογώνιο 2103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Νεφροπάθεια</a:t>
                    </a:r>
                    <a:endParaRPr kumimoji="0" lang="el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00" name="Ομάδα 2099"/>
                <p:cNvGrpSpPr/>
                <p:nvPr/>
              </p:nvGrpSpPr>
              <p:grpSpPr>
                <a:xfrm>
                  <a:off x="1886288" y="4200245"/>
                  <a:ext cx="5637963" cy="1156416"/>
                  <a:chOff x="5861195" y="-54183"/>
                  <a:chExt cx="5637963" cy="1156416"/>
                </a:xfrm>
              </p:grpSpPr>
              <p:cxnSp>
                <p:nvCxnSpPr>
                  <p:cNvPr id="2101" name="Ευθεία γραμμή σύνδεσης 2100"/>
                  <p:cNvCxnSpPr/>
                  <p:nvPr/>
                </p:nvCxnSpPr>
                <p:spPr>
                  <a:xfrm flipV="1">
                    <a:off x="8905528" y="166057"/>
                    <a:ext cx="2593630" cy="300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2" name="Στρογγυλεμένο ορθογώνιο 2101"/>
                  <p:cNvSpPr/>
                  <p:nvPr/>
                </p:nvSpPr>
                <p:spPr>
                  <a:xfrm>
                    <a:off x="5861195" y="-54183"/>
                    <a:ext cx="3129872" cy="115641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Φυσιολογικά εξωτερικά γυναικεία γεννητικά όργανα ή αμφίβολα</a:t>
                    </a:r>
                    <a:endParaRPr kumimoji="0" lang="el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cxnSp>
          <p:nvCxnSpPr>
            <p:cNvPr id="2093" name="Ευθεία γραμμή σύνδεσης 2092"/>
            <p:cNvCxnSpPr/>
            <p:nvPr/>
          </p:nvCxnSpPr>
          <p:spPr>
            <a:xfrm flipV="1">
              <a:off x="7657974" y="4712811"/>
              <a:ext cx="1574846" cy="174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Ορθογώνιο 1"/>
          <p:cNvSpPr/>
          <p:nvPr/>
        </p:nvSpPr>
        <p:spPr>
          <a:xfrm>
            <a:off x="6103159" y="60966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el-GR" sz="1200" dirty="0" err="1"/>
              <a:t>Faried</a:t>
            </a:r>
            <a:r>
              <a:rPr lang="el-GR" sz="1200" dirty="0"/>
              <a:t>, </a:t>
            </a:r>
            <a:r>
              <a:rPr lang="el-GR" sz="1200" dirty="0" err="1"/>
              <a:t>Ahmad</a:t>
            </a:r>
            <a:r>
              <a:rPr lang="el-GR" sz="1200" dirty="0"/>
              <a:t> &amp; </a:t>
            </a:r>
            <a:r>
              <a:rPr lang="el-GR" sz="1200" dirty="0" err="1"/>
              <a:t>Faried</a:t>
            </a:r>
            <a:r>
              <a:rPr lang="el-GR" sz="1200" dirty="0"/>
              <a:t>, LS. (2011). RHOC (</a:t>
            </a:r>
            <a:r>
              <a:rPr lang="el-GR" sz="1200" dirty="0" err="1"/>
              <a:t>ras</a:t>
            </a:r>
            <a:r>
              <a:rPr lang="el-GR" sz="1200" dirty="0"/>
              <a:t> </a:t>
            </a:r>
            <a:r>
              <a:rPr lang="el-GR" sz="1200" dirty="0" err="1"/>
              <a:t>homolog</a:t>
            </a:r>
            <a:r>
              <a:rPr lang="el-GR" sz="1200" dirty="0"/>
              <a:t> </a:t>
            </a:r>
            <a:r>
              <a:rPr lang="el-GR" sz="1200" dirty="0" err="1"/>
              <a:t>gene</a:t>
            </a:r>
            <a:r>
              <a:rPr lang="el-GR" sz="1200" dirty="0"/>
              <a:t> </a:t>
            </a:r>
            <a:r>
              <a:rPr lang="el-GR" sz="1200" dirty="0" err="1"/>
              <a:t>family</a:t>
            </a:r>
            <a:r>
              <a:rPr lang="el-GR" sz="1200" dirty="0"/>
              <a:t>, </a:t>
            </a:r>
            <a:r>
              <a:rPr lang="el-GR" sz="1200" dirty="0" err="1"/>
              <a:t>member</a:t>
            </a:r>
            <a:r>
              <a:rPr lang="el-GR" sz="1200" dirty="0"/>
              <a:t> C). </a:t>
            </a:r>
            <a:r>
              <a:rPr lang="el-GR" sz="1200" dirty="0" err="1"/>
              <a:t>Atlas</a:t>
            </a:r>
            <a:r>
              <a:rPr lang="el-GR" sz="1200" dirty="0"/>
              <a:t> of </a:t>
            </a:r>
            <a:r>
              <a:rPr lang="el-GR" sz="1200" dirty="0" err="1"/>
              <a:t>Genetics</a:t>
            </a:r>
            <a:r>
              <a:rPr lang="el-GR" sz="1200" dirty="0"/>
              <a:t> and </a:t>
            </a:r>
            <a:r>
              <a:rPr lang="el-GR" sz="1200" dirty="0" err="1"/>
              <a:t>Cytogenetics</a:t>
            </a:r>
            <a:r>
              <a:rPr lang="el-GR" sz="1200" dirty="0"/>
              <a:t> in </a:t>
            </a:r>
            <a:r>
              <a:rPr lang="el-GR" sz="1200" dirty="0" err="1"/>
              <a:t>Oncology</a:t>
            </a:r>
            <a:r>
              <a:rPr lang="el-GR" sz="1200" dirty="0"/>
              <a:t> and </a:t>
            </a:r>
            <a:r>
              <a:rPr lang="el-GR" sz="1200" dirty="0" err="1"/>
              <a:t>Haematology</a:t>
            </a:r>
            <a:r>
              <a:rPr lang="el-GR" sz="1200" dirty="0">
                <a:solidFill>
                  <a:prstClr val="white">
                    <a:lumMod val="65000"/>
                  </a:prstClr>
                </a:solidFill>
              </a:rPr>
              <a:t>.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793" y="2873943"/>
            <a:ext cx="3475021" cy="2621507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B0B8E6B-16C3-EFCA-911C-80C7DDE6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33</a:t>
            </a:fld>
            <a:endParaRPr lang="el-G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8" y="451104"/>
            <a:ext cx="1217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ΚΛΙΝΙΚΗ ΕΙΚΟΝΑ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σ.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Frasier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186" y="1042173"/>
            <a:ext cx="24175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Εξαιρετικά σπάνιο γενετικό σύνδρομο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Tx/>
              <a:buNone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(&lt; 150 περιπτώσεις)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9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l-G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Συνήθως στην εφηβεία, σπάνια σε μικρότερα παιδιά (μικρότερο παράδειγμα μόλις 6 μηνών)</a:t>
            </a:r>
          </a:p>
        </p:txBody>
      </p:sp>
      <p:grpSp>
        <p:nvGrpSpPr>
          <p:cNvPr id="2090" name="Ομάδα 2089"/>
          <p:cNvGrpSpPr/>
          <p:nvPr/>
        </p:nvGrpSpPr>
        <p:grpSpPr>
          <a:xfrm>
            <a:off x="1587287" y="910004"/>
            <a:ext cx="10590395" cy="5523672"/>
            <a:chOff x="1587287" y="910004"/>
            <a:chExt cx="10590395" cy="5523672"/>
          </a:xfrm>
        </p:grpSpPr>
        <p:grpSp>
          <p:nvGrpSpPr>
            <p:cNvPr id="2091" name="Ομάδα 2090"/>
            <p:cNvGrpSpPr/>
            <p:nvPr/>
          </p:nvGrpSpPr>
          <p:grpSpPr>
            <a:xfrm>
              <a:off x="1587287" y="910004"/>
              <a:ext cx="10590395" cy="5523672"/>
              <a:chOff x="1609841" y="557695"/>
              <a:chExt cx="10590395" cy="5523672"/>
            </a:xfrm>
          </p:grpSpPr>
          <p:pic>
            <p:nvPicPr>
              <p:cNvPr id="2094" name="Picture 2" descr="Premium Vector | Kidney anatomy in female body medical flat vector isolated  illustration. woman silhouett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97" r="30016"/>
              <a:stretch>
                <a:fillRect/>
              </a:stretch>
            </p:blipFill>
            <p:spPr bwMode="auto">
              <a:xfrm>
                <a:off x="6375665" y="644002"/>
                <a:ext cx="2201435" cy="5437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95" name="Ομάδα 2094"/>
              <p:cNvGrpSpPr/>
              <p:nvPr/>
            </p:nvGrpSpPr>
            <p:grpSpPr>
              <a:xfrm>
                <a:off x="1609841" y="557695"/>
                <a:ext cx="10590395" cy="5093777"/>
                <a:chOff x="1886288" y="262884"/>
                <a:chExt cx="10590395" cy="5093777"/>
              </a:xfrm>
            </p:grpSpPr>
            <p:grpSp>
              <p:nvGrpSpPr>
                <p:cNvPr id="2096" name="Ομάδα 2095"/>
                <p:cNvGrpSpPr/>
                <p:nvPr/>
              </p:nvGrpSpPr>
              <p:grpSpPr>
                <a:xfrm>
                  <a:off x="7956975" y="262884"/>
                  <a:ext cx="4519708" cy="1651891"/>
                  <a:chOff x="7687035" y="155092"/>
                  <a:chExt cx="4519708" cy="1651891"/>
                </a:xfrm>
              </p:grpSpPr>
              <p:cxnSp>
                <p:nvCxnSpPr>
                  <p:cNvPr id="2109" name="Ευθεία γραμμή σύνδεσης 2108"/>
                  <p:cNvCxnSpPr/>
                  <p:nvPr/>
                </p:nvCxnSpPr>
                <p:spPr>
                  <a:xfrm flipV="1">
                    <a:off x="7687035" y="1219200"/>
                    <a:ext cx="183877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10" name="Στρογγυλεμένο ορθογώνιο 2109"/>
                  <p:cNvSpPr/>
                  <p:nvPr/>
                </p:nvSpPr>
                <p:spPr>
                  <a:xfrm>
                    <a:off x="9384075" y="155092"/>
                    <a:ext cx="2822668" cy="1362737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Καθυστερημένη εφηβεία ή πρωτοπαθής αμηνόρροια</a:t>
                    </a:r>
                  </a:p>
                </p:txBody>
              </p:sp>
            </p:grpSp>
            <p:grpSp>
              <p:nvGrpSpPr>
                <p:cNvPr id="2097" name="Ομάδα 2096"/>
                <p:cNvGrpSpPr/>
                <p:nvPr/>
              </p:nvGrpSpPr>
              <p:grpSpPr>
                <a:xfrm>
                  <a:off x="2814328" y="974324"/>
                  <a:ext cx="4709923" cy="955326"/>
                  <a:chOff x="6705780" y="21253"/>
                  <a:chExt cx="4709923" cy="955326"/>
                </a:xfrm>
              </p:grpSpPr>
              <p:cxnSp>
                <p:nvCxnSpPr>
                  <p:cNvPr id="2107" name="Ευθεία γραμμή σύνδεσης 2106"/>
                  <p:cNvCxnSpPr>
                    <a:stCxn id="2108" idx="3"/>
                  </p:cNvCxnSpPr>
                  <p:nvPr/>
                </p:nvCxnSpPr>
                <p:spPr>
                  <a:xfrm>
                    <a:off x="9134106" y="388796"/>
                    <a:ext cx="2281597" cy="5877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8" name="Στρογγυλεμένο ορθογώνιο 2107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Καρυότυπος</a:t>
                    </a:r>
                    <a:r>
                      <a:rPr kumimoji="0" lang="el-G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ΧΥ</a:t>
                    </a:r>
                  </a:p>
                </p:txBody>
              </p:sp>
            </p:grpSp>
            <p:grpSp>
              <p:nvGrpSpPr>
                <p:cNvPr id="2098" name="Ομάδα 2097"/>
                <p:cNvGrpSpPr/>
                <p:nvPr/>
              </p:nvGrpSpPr>
              <p:grpSpPr>
                <a:xfrm>
                  <a:off x="7940855" y="1950166"/>
                  <a:ext cx="4283223" cy="2325515"/>
                  <a:chOff x="7831656" y="1371"/>
                  <a:chExt cx="4283223" cy="2325515"/>
                </a:xfrm>
              </p:grpSpPr>
              <p:cxnSp>
                <p:nvCxnSpPr>
                  <p:cNvPr id="2105" name="Ευθεία γραμμή σύνδεσης 2104"/>
                  <p:cNvCxnSpPr>
                    <a:endCxn id="2106" idx="1"/>
                  </p:cNvCxnSpPr>
                  <p:nvPr/>
                </p:nvCxnSpPr>
                <p:spPr>
                  <a:xfrm flipV="1">
                    <a:off x="7831656" y="487222"/>
                    <a:ext cx="1590966" cy="18396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6" name="Στρογγυλεμένο ορθογώνιο 2105"/>
                  <p:cNvSpPr/>
                  <p:nvPr/>
                </p:nvSpPr>
                <p:spPr>
                  <a:xfrm>
                    <a:off x="9422622" y="1371"/>
                    <a:ext cx="2692257" cy="971702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Πλήρως </a:t>
                    </a:r>
                    <a:r>
                      <a:rPr kumimoji="0" lang="el-GR" sz="2000" b="0" i="0" u="none" strike="noStrike" kern="1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Δυσγενετικές</a:t>
                    </a:r>
                    <a:r>
                      <a:rPr kumimoji="0" lang="el-GR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l-GR" sz="2000" b="0" i="0" u="none" strike="noStrike" kern="1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γονάδες</a:t>
                    </a:r>
                    <a:endParaRPr kumimoji="0" lang="el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99" name="Ομάδα 2098"/>
                <p:cNvGrpSpPr/>
                <p:nvPr/>
              </p:nvGrpSpPr>
              <p:grpSpPr>
                <a:xfrm>
                  <a:off x="2896261" y="2745487"/>
                  <a:ext cx="4564676" cy="792090"/>
                  <a:chOff x="6705780" y="21253"/>
                  <a:chExt cx="4564676" cy="792090"/>
                </a:xfrm>
              </p:grpSpPr>
              <p:cxnSp>
                <p:nvCxnSpPr>
                  <p:cNvPr id="2103" name="Ευθεία γραμμή σύνδεσης 2102"/>
                  <p:cNvCxnSpPr>
                    <a:stCxn id="2104" idx="3"/>
                  </p:cNvCxnSpPr>
                  <p:nvPr/>
                </p:nvCxnSpPr>
                <p:spPr>
                  <a:xfrm>
                    <a:off x="9134106" y="388796"/>
                    <a:ext cx="2136350" cy="42454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4" name="Στρογγυλεμένο ορθογώνιο 2103"/>
                  <p:cNvSpPr/>
                  <p:nvPr/>
                </p:nvSpPr>
                <p:spPr>
                  <a:xfrm>
                    <a:off x="6705780" y="21253"/>
                    <a:ext cx="2428326" cy="73508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rPr>
                      <a:t>Νεφροπάθεια</a:t>
                    </a:r>
                    <a:endParaRPr kumimoji="0" lang="el-GR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</a:endParaRPr>
                  </a:p>
                </p:txBody>
              </p:sp>
            </p:grpSp>
            <p:grpSp>
              <p:nvGrpSpPr>
                <p:cNvPr id="2100" name="Ομάδα 2099"/>
                <p:cNvGrpSpPr/>
                <p:nvPr/>
              </p:nvGrpSpPr>
              <p:grpSpPr>
                <a:xfrm>
                  <a:off x="1886288" y="4200245"/>
                  <a:ext cx="5637963" cy="1156416"/>
                  <a:chOff x="5861195" y="-54183"/>
                  <a:chExt cx="5637963" cy="1156416"/>
                </a:xfrm>
              </p:grpSpPr>
              <p:cxnSp>
                <p:nvCxnSpPr>
                  <p:cNvPr id="2101" name="Ευθεία γραμμή σύνδεσης 2100"/>
                  <p:cNvCxnSpPr/>
                  <p:nvPr/>
                </p:nvCxnSpPr>
                <p:spPr>
                  <a:xfrm flipV="1">
                    <a:off x="8905528" y="166057"/>
                    <a:ext cx="2593630" cy="3004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2" name="Στρογγυλεμένο ορθογώνιο 2101"/>
                  <p:cNvSpPr/>
                  <p:nvPr/>
                </p:nvSpPr>
                <p:spPr>
                  <a:xfrm>
                    <a:off x="5861195" y="-54183"/>
                    <a:ext cx="3129872" cy="1156416"/>
                  </a:xfrm>
                  <a:prstGeom prst="roundRect">
                    <a:avLst>
                      <a:gd name="adj" fmla="val 40361"/>
                    </a:avLst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Φυσιολογικά εξωτερικά γυναικεία γεννητικά όργανα ή αμφίβολα</a:t>
                    </a:r>
                    <a:endParaRPr kumimoji="0" lang="el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92" name="Στρογγυλεμένο ορθογώνιο 2091"/>
            <p:cNvSpPr/>
            <p:nvPr/>
          </p:nvSpPr>
          <p:spPr>
            <a:xfrm>
              <a:off x="9232820" y="4130149"/>
              <a:ext cx="2692256" cy="1165324"/>
            </a:xfrm>
            <a:prstGeom prst="roundRect">
              <a:avLst>
                <a:gd name="adj" fmla="val 4036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Γοναδοβλάστωμα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αμφω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και </a:t>
              </a:r>
              <a:r>
                <a:rPr kumimoji="0" lang="el-G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δυσγερμίνωμα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l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2093" name="Ευθεία γραμμή σύνδεσης 2092"/>
            <p:cNvCxnSpPr>
              <a:endCxn id="2092" idx="1"/>
            </p:cNvCxnSpPr>
            <p:nvPr/>
          </p:nvCxnSpPr>
          <p:spPr>
            <a:xfrm flipV="1">
              <a:off x="7657974" y="4712811"/>
              <a:ext cx="1574846" cy="174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B4D2B46-C6BD-2B03-A522-D961C201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34</a:t>
            </a:fld>
            <a:endParaRPr lang="el-G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Picture 2" descr="Premium Vector | Kidney anatomy in female body medical flat vector isolated  illustration. woman silhouet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 r="30016"/>
          <a:stretch>
            <a:fillRect/>
          </a:stretch>
        </p:blipFill>
        <p:spPr bwMode="auto">
          <a:xfrm>
            <a:off x="9887993" y="477030"/>
            <a:ext cx="2201435" cy="54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206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ΚΛΙΝΙΚΗ ΕΙΚΟΝΑ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σ.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Frasier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-48000" y="6455664"/>
            <a:ext cx="12240000" cy="402336"/>
          </a:xfrm>
          <a:prstGeom prst="rect">
            <a:avLst/>
          </a:prstGeom>
          <a:solidFill>
            <a:srgbClr val="527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grpSp>
        <p:nvGrpSpPr>
          <p:cNvPr id="39" name="Ομάδα 38"/>
          <p:cNvGrpSpPr/>
          <p:nvPr/>
        </p:nvGrpSpPr>
        <p:grpSpPr>
          <a:xfrm>
            <a:off x="5658679" y="974324"/>
            <a:ext cx="5033579" cy="2735364"/>
            <a:chOff x="7002546" y="-3433868"/>
            <a:chExt cx="5033579" cy="2735364"/>
          </a:xfrm>
        </p:grpSpPr>
        <p:sp>
          <p:nvSpPr>
            <p:cNvPr id="41" name="Στρογγυλεμένο ορθογώνιο 40"/>
            <p:cNvSpPr/>
            <p:nvPr/>
          </p:nvSpPr>
          <p:spPr>
            <a:xfrm>
              <a:off x="7002546" y="-3433868"/>
              <a:ext cx="2428326" cy="735086"/>
            </a:xfrm>
            <a:prstGeom prst="roundRect">
              <a:avLst>
                <a:gd name="adj" fmla="val 4036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700" b="1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</a:t>
              </a:r>
              <a:r>
                <a:rPr lang="el-GR" sz="1700" b="1" kern="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εφροπάθεια</a:t>
              </a:r>
              <a:endParaRPr lang="el-GR" sz="17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Ευθεία γραμμή σύνδεσης 39"/>
            <p:cNvCxnSpPr>
              <a:cxnSpLocks/>
              <a:stCxn id="41" idx="3"/>
            </p:cNvCxnSpPr>
            <p:nvPr/>
          </p:nvCxnSpPr>
          <p:spPr>
            <a:xfrm>
              <a:off x="9430872" y="-3066325"/>
              <a:ext cx="2605253" cy="23678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2" name="Ομάδα 2091"/>
          <p:cNvGrpSpPr/>
          <p:nvPr/>
        </p:nvGrpSpPr>
        <p:grpSpPr>
          <a:xfrm>
            <a:off x="244811" y="2484120"/>
            <a:ext cx="10087909" cy="3411487"/>
            <a:chOff x="912431" y="2536131"/>
            <a:chExt cx="7994605" cy="2658756"/>
          </a:xfrm>
        </p:grpSpPr>
        <p:grpSp>
          <p:nvGrpSpPr>
            <p:cNvPr id="2091" name="Ομάδα 2090"/>
            <p:cNvGrpSpPr/>
            <p:nvPr/>
          </p:nvGrpSpPr>
          <p:grpSpPr>
            <a:xfrm>
              <a:off x="912431" y="2536131"/>
              <a:ext cx="7994605" cy="2658756"/>
              <a:chOff x="912431" y="2536131"/>
              <a:chExt cx="7994605" cy="2658756"/>
            </a:xfrm>
          </p:grpSpPr>
          <p:grpSp>
            <p:nvGrpSpPr>
              <p:cNvPr id="2090" name="Ομάδα 2089"/>
              <p:cNvGrpSpPr/>
              <p:nvPr/>
            </p:nvGrpSpPr>
            <p:grpSpPr>
              <a:xfrm>
                <a:off x="912431" y="3295281"/>
                <a:ext cx="7994605" cy="1899606"/>
                <a:chOff x="912431" y="3295281"/>
                <a:chExt cx="7994605" cy="1899606"/>
              </a:xfrm>
            </p:grpSpPr>
            <p:sp>
              <p:nvSpPr>
                <p:cNvPr id="51" name="Freeform: Shape 39"/>
                <p:cNvSpPr/>
                <p:nvPr/>
              </p:nvSpPr>
              <p:spPr>
                <a:xfrm rot="2700000">
                  <a:off x="918766" y="3288946"/>
                  <a:ext cx="994617" cy="1007287"/>
                </a:xfrm>
                <a:custGeom>
                  <a:avLst/>
                  <a:gdLst>
                    <a:gd name="connsiteX0" fmla="*/ 33064 w 1033296"/>
                    <a:gd name="connsiteY0" fmla="*/ 840585 h 1033298"/>
                    <a:gd name="connsiteX1" fmla="*/ 873648 w 1033296"/>
                    <a:gd name="connsiteY1" fmla="*/ 0 h 1033298"/>
                    <a:gd name="connsiteX2" fmla="*/ 873648 w 1033296"/>
                    <a:gd name="connsiteY2" fmla="*/ 7248 h 1033298"/>
                    <a:gd name="connsiteX3" fmla="*/ 1026051 w 1033296"/>
                    <a:gd name="connsiteY3" fmla="*/ 159651 h 1033298"/>
                    <a:gd name="connsiteX4" fmla="*/ 1033296 w 1033296"/>
                    <a:gd name="connsiteY4" fmla="*/ 159651 h 1033298"/>
                    <a:gd name="connsiteX5" fmla="*/ 192713 w 1033296"/>
                    <a:gd name="connsiteY5" fmla="*/ 1000234 h 1033298"/>
                    <a:gd name="connsiteX6" fmla="*/ 33064 w 1033296"/>
                    <a:gd name="connsiteY6" fmla="*/ 1000234 h 1033298"/>
                    <a:gd name="connsiteX7" fmla="*/ 33064 w 1033296"/>
                    <a:gd name="connsiteY7" fmla="*/ 840585 h 1033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296" h="1033298">
                      <a:moveTo>
                        <a:pt x="33064" y="840585"/>
                      </a:moveTo>
                      <a:lnTo>
                        <a:pt x="873648" y="0"/>
                      </a:lnTo>
                      <a:lnTo>
                        <a:pt x="873648" y="7248"/>
                      </a:lnTo>
                      <a:cubicBezTo>
                        <a:pt x="873648" y="91418"/>
                        <a:pt x="941881" y="159651"/>
                        <a:pt x="1026051" y="159651"/>
                      </a:cubicBezTo>
                      <a:lnTo>
                        <a:pt x="1033296" y="159651"/>
                      </a:lnTo>
                      <a:lnTo>
                        <a:pt x="192713" y="1000234"/>
                      </a:lnTo>
                      <a:cubicBezTo>
                        <a:pt x="148627" y="1044320"/>
                        <a:pt x="77150" y="1044320"/>
                        <a:pt x="33064" y="1000234"/>
                      </a:cubicBezTo>
                      <a:cubicBezTo>
                        <a:pt x="-11022" y="956148"/>
                        <a:pt x="-11022" y="884671"/>
                        <a:pt x="33064" y="840585"/>
                      </a:cubicBezTo>
                      <a:close/>
                    </a:path>
                  </a:pathLst>
                </a:custGeom>
                <a:solidFill>
                  <a:srgbClr val="0078D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38"/>
                <p:cNvSpPr/>
                <p:nvPr/>
              </p:nvSpPr>
              <p:spPr>
                <a:xfrm rot="2700000">
                  <a:off x="3147011" y="3328048"/>
                  <a:ext cx="917395" cy="929080"/>
                </a:xfrm>
                <a:custGeom>
                  <a:avLst/>
                  <a:gdLst>
                    <a:gd name="connsiteX0" fmla="*/ 0 w 953071"/>
                    <a:gd name="connsiteY0" fmla="*/ 793423 h 953071"/>
                    <a:gd name="connsiteX1" fmla="*/ 793423 w 953071"/>
                    <a:gd name="connsiteY1" fmla="*/ 0 h 953071"/>
                    <a:gd name="connsiteX2" fmla="*/ 793423 w 953071"/>
                    <a:gd name="connsiteY2" fmla="*/ 7248 h 953071"/>
                    <a:gd name="connsiteX3" fmla="*/ 945826 w 953071"/>
                    <a:gd name="connsiteY3" fmla="*/ 159651 h 953071"/>
                    <a:gd name="connsiteX4" fmla="*/ 953071 w 953071"/>
                    <a:gd name="connsiteY4" fmla="*/ 159651 h 953071"/>
                    <a:gd name="connsiteX5" fmla="*/ 159651 w 953071"/>
                    <a:gd name="connsiteY5" fmla="*/ 953071 h 953071"/>
                    <a:gd name="connsiteX6" fmla="*/ 159651 w 953071"/>
                    <a:gd name="connsiteY6" fmla="*/ 945826 h 953071"/>
                    <a:gd name="connsiteX7" fmla="*/ 7248 w 953071"/>
                    <a:gd name="connsiteY7" fmla="*/ 793423 h 953071"/>
                    <a:gd name="connsiteX8" fmla="*/ 0 w 953071"/>
                    <a:gd name="connsiteY8" fmla="*/ 793423 h 953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071" h="953071">
                      <a:moveTo>
                        <a:pt x="0" y="793423"/>
                      </a:moveTo>
                      <a:lnTo>
                        <a:pt x="793423" y="0"/>
                      </a:lnTo>
                      <a:lnTo>
                        <a:pt x="793423" y="7248"/>
                      </a:lnTo>
                      <a:cubicBezTo>
                        <a:pt x="793423" y="91418"/>
                        <a:pt x="861656" y="159651"/>
                        <a:pt x="945826" y="159651"/>
                      </a:cubicBezTo>
                      <a:lnTo>
                        <a:pt x="953071" y="159651"/>
                      </a:lnTo>
                      <a:lnTo>
                        <a:pt x="159651" y="953071"/>
                      </a:lnTo>
                      <a:lnTo>
                        <a:pt x="159651" y="945826"/>
                      </a:lnTo>
                      <a:cubicBezTo>
                        <a:pt x="159651" y="861656"/>
                        <a:pt x="91418" y="793423"/>
                        <a:pt x="7248" y="793423"/>
                      </a:cubicBezTo>
                      <a:lnTo>
                        <a:pt x="0" y="793423"/>
                      </a:lnTo>
                      <a:close/>
                    </a:path>
                  </a:pathLst>
                </a:custGeom>
                <a:solidFill>
                  <a:srgbClr val="0487D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35"/>
                <p:cNvSpPr/>
                <p:nvPr/>
              </p:nvSpPr>
              <p:spPr>
                <a:xfrm rot="2700000">
                  <a:off x="7465821" y="3288948"/>
                  <a:ext cx="994618" cy="1007285"/>
                </a:xfrm>
                <a:custGeom>
                  <a:avLst/>
                  <a:gdLst>
                    <a:gd name="connsiteX0" fmla="*/ 0 w 1033297"/>
                    <a:gd name="connsiteY0" fmla="*/ 873649 h 1033296"/>
                    <a:gd name="connsiteX1" fmla="*/ 840584 w 1033297"/>
                    <a:gd name="connsiteY1" fmla="*/ 33064 h 1033296"/>
                    <a:gd name="connsiteX2" fmla="*/ 1000233 w 1033297"/>
                    <a:gd name="connsiteY2" fmla="*/ 33064 h 1033296"/>
                    <a:gd name="connsiteX3" fmla="*/ 1000233 w 1033297"/>
                    <a:gd name="connsiteY3" fmla="*/ 192713 h 1033296"/>
                    <a:gd name="connsiteX4" fmla="*/ 159650 w 1033297"/>
                    <a:gd name="connsiteY4" fmla="*/ 1033296 h 1033296"/>
                    <a:gd name="connsiteX5" fmla="*/ 159650 w 1033297"/>
                    <a:gd name="connsiteY5" fmla="*/ 1026051 h 1033296"/>
                    <a:gd name="connsiteX6" fmla="*/ 7248 w 1033297"/>
                    <a:gd name="connsiteY6" fmla="*/ 873649 h 1033296"/>
                    <a:gd name="connsiteX7" fmla="*/ 0 w 1033297"/>
                    <a:gd name="connsiteY7" fmla="*/ 873649 h 1033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3297" h="1033296">
                      <a:moveTo>
                        <a:pt x="0" y="873649"/>
                      </a:moveTo>
                      <a:lnTo>
                        <a:pt x="840584" y="33064"/>
                      </a:lnTo>
                      <a:cubicBezTo>
                        <a:pt x="884670" y="-11022"/>
                        <a:pt x="956147" y="-11022"/>
                        <a:pt x="1000233" y="33064"/>
                      </a:cubicBezTo>
                      <a:cubicBezTo>
                        <a:pt x="1044319" y="77150"/>
                        <a:pt x="1044319" y="148627"/>
                        <a:pt x="1000233" y="192713"/>
                      </a:cubicBezTo>
                      <a:lnTo>
                        <a:pt x="159650" y="1033296"/>
                      </a:lnTo>
                      <a:lnTo>
                        <a:pt x="159650" y="1026051"/>
                      </a:lnTo>
                      <a:cubicBezTo>
                        <a:pt x="159650" y="941882"/>
                        <a:pt x="91417" y="873649"/>
                        <a:pt x="7248" y="873649"/>
                      </a:cubicBezTo>
                      <a:lnTo>
                        <a:pt x="0" y="873649"/>
                      </a:lnTo>
                      <a:close/>
                    </a:path>
                  </a:pathLst>
                </a:custGeom>
                <a:solidFill>
                  <a:srgbClr val="0078D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47"/>
                <p:cNvSpPr/>
                <p:nvPr/>
              </p:nvSpPr>
              <p:spPr>
                <a:xfrm rot="2700000">
                  <a:off x="2098456" y="3346897"/>
                  <a:ext cx="880172" cy="891382"/>
                </a:xfrm>
                <a:custGeom>
                  <a:avLst/>
                  <a:gdLst>
                    <a:gd name="connsiteX0" fmla="*/ 0 w 914400"/>
                    <a:gd name="connsiteY0" fmla="*/ 754749 h 914400"/>
                    <a:gd name="connsiteX1" fmla="*/ 754749 w 914400"/>
                    <a:gd name="connsiteY1" fmla="*/ 0 h 914400"/>
                    <a:gd name="connsiteX2" fmla="*/ 761997 w 914400"/>
                    <a:gd name="connsiteY2" fmla="*/ 0 h 914400"/>
                    <a:gd name="connsiteX3" fmla="*/ 914400 w 914400"/>
                    <a:gd name="connsiteY3" fmla="*/ 152403 h 914400"/>
                    <a:gd name="connsiteX4" fmla="*/ 914400 w 914400"/>
                    <a:gd name="connsiteY4" fmla="*/ 159648 h 914400"/>
                    <a:gd name="connsiteX5" fmla="*/ 159648 w 914400"/>
                    <a:gd name="connsiteY5" fmla="*/ 914400 h 914400"/>
                    <a:gd name="connsiteX6" fmla="*/ 152403 w 914400"/>
                    <a:gd name="connsiteY6" fmla="*/ 914400 h 914400"/>
                    <a:gd name="connsiteX7" fmla="*/ 0 w 914400"/>
                    <a:gd name="connsiteY7" fmla="*/ 761997 h 914400"/>
                    <a:gd name="connsiteX8" fmla="*/ 0 w 914400"/>
                    <a:gd name="connsiteY8" fmla="*/ 754749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4400" h="914400">
                      <a:moveTo>
                        <a:pt x="0" y="754749"/>
                      </a:moveTo>
                      <a:lnTo>
                        <a:pt x="754749" y="0"/>
                      </a:lnTo>
                      <a:lnTo>
                        <a:pt x="761997" y="0"/>
                      </a:lnTo>
                      <a:cubicBezTo>
                        <a:pt x="846167" y="0"/>
                        <a:pt x="914400" y="68233"/>
                        <a:pt x="914400" y="152403"/>
                      </a:cubicBezTo>
                      <a:lnTo>
                        <a:pt x="914400" y="159648"/>
                      </a:lnTo>
                      <a:lnTo>
                        <a:pt x="159648" y="914400"/>
                      </a:lnTo>
                      <a:lnTo>
                        <a:pt x="152403" y="914400"/>
                      </a:lnTo>
                      <a:cubicBezTo>
                        <a:pt x="68233" y="914400"/>
                        <a:pt x="0" y="846167"/>
                        <a:pt x="0" y="761997"/>
                      </a:cubicBezTo>
                      <a:lnTo>
                        <a:pt x="0" y="754749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: Rounded Corners 29"/>
                <p:cNvSpPr/>
                <p:nvPr/>
              </p:nvSpPr>
              <p:spPr>
                <a:xfrm rot="2700000">
                  <a:off x="2098456" y="3346897"/>
                  <a:ext cx="880172" cy="891382"/>
                </a:xfrm>
                <a:prstGeom prst="roundRect">
                  <a:avLst/>
                </a:prstGeom>
                <a:solidFill>
                  <a:srgbClr val="0078D7"/>
                </a:solidFill>
                <a:ln w="2222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30"/>
                <p:cNvSpPr/>
                <p:nvPr/>
              </p:nvSpPr>
              <p:spPr>
                <a:xfrm rot="2700000">
                  <a:off x="2236423" y="3486624"/>
                  <a:ext cx="604237" cy="611932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roup 54"/>
                <p:cNvGrpSpPr/>
                <p:nvPr/>
              </p:nvGrpSpPr>
              <p:grpSpPr>
                <a:xfrm>
                  <a:off x="6394973" y="3352503"/>
                  <a:ext cx="891382" cy="880172"/>
                  <a:chOff x="8922969" y="3166531"/>
                  <a:chExt cx="914400" cy="914400"/>
                </a:xfrm>
              </p:grpSpPr>
              <p:sp>
                <p:nvSpPr>
                  <p:cNvPr id="2057" name="Rectangle: Rounded Corners 23"/>
                  <p:cNvSpPr/>
                  <p:nvPr/>
                </p:nvSpPr>
                <p:spPr>
                  <a:xfrm rot="2700000">
                    <a:off x="8922969" y="3166531"/>
                    <a:ext cx="914400" cy="914400"/>
                  </a:xfrm>
                  <a:prstGeom prst="roundRect">
                    <a:avLst/>
                  </a:prstGeom>
                  <a:solidFill>
                    <a:srgbClr val="0078D7"/>
                  </a:solidFill>
                  <a:ln w="22225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8" name="Rectangle: Rounded Corners 24"/>
                  <p:cNvSpPr/>
                  <p:nvPr/>
                </p:nvSpPr>
                <p:spPr>
                  <a:xfrm rot="2700000">
                    <a:off x="9066302" y="3309864"/>
                    <a:ext cx="627734" cy="627734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Rectangle: Rounded Corners 27"/>
                <p:cNvSpPr/>
                <p:nvPr/>
              </p:nvSpPr>
              <p:spPr>
                <a:xfrm rot="2700000">
                  <a:off x="4232788" y="3346896"/>
                  <a:ext cx="880172" cy="891382"/>
                </a:xfrm>
                <a:prstGeom prst="roundRect">
                  <a:avLst/>
                </a:prstGeom>
                <a:solidFill>
                  <a:srgbClr val="0487D9"/>
                </a:solidFill>
                <a:ln w="22225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: Rounded Corners 28"/>
                <p:cNvSpPr/>
                <p:nvPr/>
              </p:nvSpPr>
              <p:spPr>
                <a:xfrm rot="2700000">
                  <a:off x="4370755" y="3486622"/>
                  <a:ext cx="604237" cy="611932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Rectangle 58"/>
                <p:cNvSpPr/>
                <p:nvPr/>
              </p:nvSpPr>
              <p:spPr>
                <a:xfrm>
                  <a:off x="1014632" y="4720419"/>
                  <a:ext cx="2421552" cy="307777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el-GR" sz="2000" kern="0" dirty="0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Επίμονη </a:t>
                  </a:r>
                  <a:r>
                    <a:rPr lang="el-GR" sz="2000" b="1" kern="100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πρωτεϊνουρία</a:t>
                  </a:r>
                  <a:r>
                    <a:rPr lang="el-GR" sz="2000" b="1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!</a:t>
                  </a:r>
                  <a:r>
                    <a:rPr lang="el-GR" sz="2000" kern="0" dirty="0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</a:t>
                  </a: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3" name="Group 61"/>
                <p:cNvGrpSpPr/>
                <p:nvPr/>
              </p:nvGrpSpPr>
              <p:grpSpPr>
                <a:xfrm>
                  <a:off x="1489967" y="4370399"/>
                  <a:ext cx="4512749" cy="824488"/>
                  <a:chOff x="-823780" y="3697976"/>
                  <a:chExt cx="2813814" cy="856550"/>
                </a:xfrm>
              </p:grpSpPr>
              <p:sp>
                <p:nvSpPr>
                  <p:cNvPr id="2053" name="Rectangle 62"/>
                  <p:cNvSpPr/>
                  <p:nvPr/>
                </p:nvSpPr>
                <p:spPr>
                  <a:xfrm>
                    <a:off x="405641" y="3978985"/>
                    <a:ext cx="1584393" cy="575541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lang="el-GR" sz="2000" kern="100" dirty="0" err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Υ</a:t>
                    </a:r>
                    <a:r>
                      <a:rPr lang="el-GR" sz="2000" kern="1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πολευκωματιναιμία</a:t>
                    </a:r>
                    <a:r>
                      <a:rPr lang="el-G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, οίδημα και </a:t>
                    </a:r>
                    <a:r>
                      <a:rPr lang="el-GR" sz="2000" kern="10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υπερλιπιδαιμία</a:t>
                    </a:r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54" name="Rectangle 63"/>
                  <p:cNvSpPr/>
                  <p:nvPr/>
                </p:nvSpPr>
                <p:spPr>
                  <a:xfrm>
                    <a:off x="-823780" y="3697976"/>
                    <a:ext cx="1262219" cy="31974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lang="el-GR" sz="2000" b="1" kern="0" dirty="0" err="1">
                        <a:solidFill>
                          <a:srgbClr val="0078D7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Παιδικ</a:t>
                    </a:r>
                    <a:r>
                      <a:rPr lang="en-US" sz="2000" b="1" kern="0" dirty="0" err="1">
                        <a:solidFill>
                          <a:srgbClr val="0078D7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ή</a:t>
                    </a:r>
                    <a:r>
                      <a:rPr lang="el-GR" sz="2000" b="1" kern="0" dirty="0">
                        <a:solidFill>
                          <a:srgbClr val="0078D7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 ηλικία</a:t>
                    </a:r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8D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048" name="Group 67"/>
                <p:cNvGrpSpPr/>
                <p:nvPr/>
              </p:nvGrpSpPr>
              <p:grpSpPr>
                <a:xfrm>
                  <a:off x="6034141" y="4356484"/>
                  <a:ext cx="2872895" cy="694751"/>
                  <a:chOff x="657955" y="3683523"/>
                  <a:chExt cx="1791324" cy="721768"/>
                </a:xfrm>
              </p:grpSpPr>
              <p:sp>
                <p:nvSpPr>
                  <p:cNvPr id="2051" name="Rectangle 68"/>
                  <p:cNvSpPr/>
                  <p:nvPr/>
                </p:nvSpPr>
                <p:spPr>
                  <a:xfrm>
                    <a:off x="693454" y="4128227"/>
                    <a:ext cx="1755825" cy="27706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lang="el-GR" sz="2000" kern="1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Νε</a:t>
                    </a:r>
                    <a:r>
                      <a:rPr lang="el-G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φρική νόσος </a:t>
                    </a:r>
                    <a:r>
                      <a:rPr lang="el-GR" sz="2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τελικού</a:t>
                    </a:r>
                    <a:r>
                      <a:rPr lang="el-G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σταδίου</a:t>
                    </a:r>
                    <a:r>
                      <a:rPr kumimoji="0" lang="en-IN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 </a:t>
                    </a:r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52" name="Rectangle 69"/>
                  <p:cNvSpPr/>
                  <p:nvPr/>
                </p:nvSpPr>
                <p:spPr>
                  <a:xfrm>
                    <a:off x="657955" y="3683523"/>
                    <a:ext cx="1262219" cy="361455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l-GR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78D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2-3</a:t>
                    </a:r>
                    <a:r>
                      <a:rPr kumimoji="0" lang="el-GR" sz="20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0078D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η</a:t>
                    </a:r>
                    <a:r>
                      <a:rPr kumimoji="0" lang="el-GR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78D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 δεκαετία</a:t>
                    </a:r>
                    <a:endPara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8D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049" name="Freeform: Shape 44"/>
                <p:cNvSpPr/>
                <p:nvPr/>
              </p:nvSpPr>
              <p:spPr>
                <a:xfrm rot="2700000">
                  <a:off x="5295942" y="3328048"/>
                  <a:ext cx="917395" cy="929080"/>
                </a:xfrm>
                <a:custGeom>
                  <a:avLst/>
                  <a:gdLst>
                    <a:gd name="connsiteX0" fmla="*/ 0 w 953071"/>
                    <a:gd name="connsiteY0" fmla="*/ 793423 h 953071"/>
                    <a:gd name="connsiteX1" fmla="*/ 793423 w 953071"/>
                    <a:gd name="connsiteY1" fmla="*/ 0 h 953071"/>
                    <a:gd name="connsiteX2" fmla="*/ 793423 w 953071"/>
                    <a:gd name="connsiteY2" fmla="*/ 7248 h 953071"/>
                    <a:gd name="connsiteX3" fmla="*/ 945826 w 953071"/>
                    <a:gd name="connsiteY3" fmla="*/ 159651 h 953071"/>
                    <a:gd name="connsiteX4" fmla="*/ 953071 w 953071"/>
                    <a:gd name="connsiteY4" fmla="*/ 159651 h 953071"/>
                    <a:gd name="connsiteX5" fmla="*/ 159651 w 953071"/>
                    <a:gd name="connsiteY5" fmla="*/ 953071 h 953071"/>
                    <a:gd name="connsiteX6" fmla="*/ 159651 w 953071"/>
                    <a:gd name="connsiteY6" fmla="*/ 945826 h 953071"/>
                    <a:gd name="connsiteX7" fmla="*/ 7248 w 953071"/>
                    <a:gd name="connsiteY7" fmla="*/ 793423 h 953071"/>
                    <a:gd name="connsiteX8" fmla="*/ 0 w 953071"/>
                    <a:gd name="connsiteY8" fmla="*/ 793423 h 953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071" h="953071">
                      <a:moveTo>
                        <a:pt x="0" y="793423"/>
                      </a:moveTo>
                      <a:lnTo>
                        <a:pt x="793423" y="0"/>
                      </a:lnTo>
                      <a:lnTo>
                        <a:pt x="793423" y="7248"/>
                      </a:lnTo>
                      <a:cubicBezTo>
                        <a:pt x="793423" y="91418"/>
                        <a:pt x="861656" y="159651"/>
                        <a:pt x="945826" y="159651"/>
                      </a:cubicBezTo>
                      <a:lnTo>
                        <a:pt x="953071" y="159651"/>
                      </a:lnTo>
                      <a:lnTo>
                        <a:pt x="159651" y="953071"/>
                      </a:lnTo>
                      <a:lnTo>
                        <a:pt x="159651" y="945826"/>
                      </a:lnTo>
                      <a:cubicBezTo>
                        <a:pt x="159651" y="861656"/>
                        <a:pt x="91418" y="793423"/>
                        <a:pt x="7248" y="793423"/>
                      </a:cubicBezTo>
                      <a:lnTo>
                        <a:pt x="0" y="793423"/>
                      </a:lnTo>
                      <a:close/>
                    </a:path>
                  </a:pathLst>
                </a:custGeom>
                <a:solidFill>
                  <a:srgbClr val="0078D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60" name="Rectangle 63"/>
              <p:cNvSpPr/>
              <p:nvPr/>
            </p:nvSpPr>
            <p:spPr>
              <a:xfrm>
                <a:off x="2502130" y="2536131"/>
                <a:ext cx="449689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kumimoji="0" lang="el-G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Κορτικοανθεκτικό</a:t>
                </a:r>
                <a:r>
                  <a:rPr kumimoji="0" lang="el-G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l-G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νεφρωσικό</a:t>
                </a:r>
                <a:r>
                  <a:rPr kumimoji="0" lang="el-G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8D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σύνδρομο </a:t>
                </a:r>
              </a:p>
            </p:txBody>
          </p:sp>
        </p:grpSp>
        <p:pic>
          <p:nvPicPr>
            <p:cNvPr id="2081" name="Γραφικό 2080" descr="Παιδί με μπαλόνι με συμπαγές γέμισμα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58345" y="3475227"/>
              <a:ext cx="545794" cy="545794"/>
            </a:xfrm>
            <a:prstGeom prst="rect">
              <a:avLst/>
            </a:prstGeom>
          </p:spPr>
        </p:pic>
        <p:pic>
          <p:nvPicPr>
            <p:cNvPr id="2083" name="Γραφικό 2082" descr="Τέλος κλεψύδρας με συμπαγές γέμισμα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49562" y="3601153"/>
              <a:ext cx="371260" cy="371260"/>
            </a:xfrm>
            <a:prstGeom prst="rect">
              <a:avLst/>
            </a:prstGeom>
          </p:spPr>
        </p:pic>
        <p:pic>
          <p:nvPicPr>
            <p:cNvPr id="2085" name="Γραφικό 2084" descr="Νεφρά με συμπαγές γέμισμα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99222" y="3529386"/>
              <a:ext cx="555702" cy="555702"/>
            </a:xfrm>
            <a:prstGeom prst="rect">
              <a:avLst/>
            </a:prstGeom>
          </p:spPr>
        </p:pic>
      </p:grp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43B26DF-BBA2-44ED-0236-DD733B1C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35</a:t>
            </a:fld>
            <a:endParaRPr lang="el-G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0;p19"/>
          <p:cNvSpPr/>
          <p:nvPr/>
        </p:nvSpPr>
        <p:spPr>
          <a:xfrm>
            <a:off x="2780212" y="1704094"/>
            <a:ext cx="2728869" cy="303735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559" y="5802"/>
                  <a:pt x="16309" y="0"/>
                </a:cubicBezTo>
                <a:lnTo>
                  <a:pt x="21600" y="19040"/>
                </a:lnTo>
                <a:cubicBezTo>
                  <a:pt x="21600" y="19040"/>
                  <a:pt x="10719" y="17675"/>
                  <a:pt x="54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341;p19"/>
          <p:cNvSpPr/>
          <p:nvPr/>
        </p:nvSpPr>
        <p:spPr>
          <a:xfrm>
            <a:off x="1477486" y="1704094"/>
            <a:ext cx="1611267" cy="26774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871" y="7772"/>
                </a:moveTo>
                <a:lnTo>
                  <a:pt x="0" y="1300"/>
                </a:lnTo>
                <a:lnTo>
                  <a:pt x="4734" y="0"/>
                </a:lnTo>
                <a:lnTo>
                  <a:pt x="9605" y="6472"/>
                </a:lnTo>
                <a:cubicBezTo>
                  <a:pt x="9835" y="6804"/>
                  <a:pt x="10478" y="6942"/>
                  <a:pt x="11030" y="6804"/>
                </a:cubicBezTo>
                <a:lnTo>
                  <a:pt x="11030" y="6804"/>
                </a:lnTo>
                <a:cubicBezTo>
                  <a:pt x="11581" y="6665"/>
                  <a:pt x="12179" y="6804"/>
                  <a:pt x="12454" y="7135"/>
                </a:cubicBezTo>
                <a:lnTo>
                  <a:pt x="21600" y="19249"/>
                </a:lnTo>
                <a:lnTo>
                  <a:pt x="12960" y="21600"/>
                </a:lnTo>
                <a:lnTo>
                  <a:pt x="3814" y="9486"/>
                </a:lnTo>
                <a:cubicBezTo>
                  <a:pt x="3585" y="9154"/>
                  <a:pt x="3814" y="8795"/>
                  <a:pt x="4366" y="8629"/>
                </a:cubicBezTo>
                <a:lnTo>
                  <a:pt x="4366" y="8629"/>
                </a:lnTo>
                <a:cubicBezTo>
                  <a:pt x="4871" y="8463"/>
                  <a:pt x="5101" y="8103"/>
                  <a:pt x="4871" y="7772"/>
                </a:cubicBezTo>
                <a:close/>
              </a:path>
            </a:pathLst>
          </a:custGeom>
          <a:solidFill>
            <a:srgbClr val="B7B7B7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42;p19"/>
          <p:cNvSpPr/>
          <p:nvPr/>
        </p:nvSpPr>
        <p:spPr>
          <a:xfrm>
            <a:off x="2231695" y="3898161"/>
            <a:ext cx="957791" cy="573274"/>
          </a:xfrm>
          <a:custGeom>
            <a:avLst/>
            <a:gdLst/>
            <a:ahLst/>
            <a:cxnLst/>
            <a:rect l="l" t="t" r="r" b="b"/>
            <a:pathLst>
              <a:path w="20810" h="20292" extrusionOk="0">
                <a:moveTo>
                  <a:pt x="3925" y="19864"/>
                </a:moveTo>
                <a:lnTo>
                  <a:pt x="19194" y="8578"/>
                </a:lnTo>
                <a:cubicBezTo>
                  <a:pt x="20609" y="7608"/>
                  <a:pt x="21205" y="4938"/>
                  <a:pt x="20535" y="2632"/>
                </a:cubicBezTo>
                <a:lnTo>
                  <a:pt x="20535" y="2632"/>
                </a:lnTo>
                <a:cubicBezTo>
                  <a:pt x="19939" y="327"/>
                  <a:pt x="18300" y="-644"/>
                  <a:pt x="16885" y="448"/>
                </a:cubicBezTo>
                <a:lnTo>
                  <a:pt x="1616" y="11733"/>
                </a:lnTo>
                <a:cubicBezTo>
                  <a:pt x="201" y="12704"/>
                  <a:pt x="-395" y="15374"/>
                  <a:pt x="275" y="17680"/>
                </a:cubicBezTo>
                <a:lnTo>
                  <a:pt x="275" y="17680"/>
                </a:lnTo>
                <a:cubicBezTo>
                  <a:pt x="871" y="19864"/>
                  <a:pt x="2510" y="20956"/>
                  <a:pt x="3925" y="19864"/>
                </a:cubicBezTo>
                <a:close/>
              </a:path>
            </a:pathLst>
          </a:custGeom>
          <a:solidFill>
            <a:srgbClr val="666666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343;p19"/>
          <p:cNvSpPr/>
          <p:nvPr/>
        </p:nvSpPr>
        <p:spPr>
          <a:xfrm>
            <a:off x="1306072" y="1566962"/>
            <a:ext cx="669867" cy="443005"/>
          </a:xfrm>
          <a:custGeom>
            <a:avLst/>
            <a:gdLst/>
            <a:ahLst/>
            <a:cxnLst/>
            <a:rect l="l" t="t" r="r" b="b"/>
            <a:pathLst>
              <a:path w="20487" h="19937" extrusionOk="0">
                <a:moveTo>
                  <a:pt x="5526" y="19392"/>
                </a:moveTo>
                <a:lnTo>
                  <a:pt x="18213" y="10907"/>
                </a:lnTo>
                <a:cubicBezTo>
                  <a:pt x="20205" y="9672"/>
                  <a:pt x="21044" y="6278"/>
                  <a:pt x="20100" y="3347"/>
                </a:cubicBezTo>
                <a:lnTo>
                  <a:pt x="20100" y="3347"/>
                </a:lnTo>
                <a:cubicBezTo>
                  <a:pt x="19262" y="415"/>
                  <a:pt x="16955" y="-819"/>
                  <a:pt x="14962" y="569"/>
                </a:cubicBezTo>
                <a:lnTo>
                  <a:pt x="2275" y="9055"/>
                </a:lnTo>
                <a:cubicBezTo>
                  <a:pt x="283" y="10289"/>
                  <a:pt x="-556" y="13684"/>
                  <a:pt x="388" y="16615"/>
                </a:cubicBezTo>
                <a:lnTo>
                  <a:pt x="388" y="16615"/>
                </a:lnTo>
                <a:cubicBezTo>
                  <a:pt x="1331" y="19392"/>
                  <a:pt x="3638" y="20781"/>
                  <a:pt x="5526" y="19392"/>
                </a:cubicBezTo>
                <a:close/>
              </a:path>
            </a:pathLst>
          </a:custGeom>
          <a:solidFill>
            <a:srgbClr val="0F2C33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23D63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Google Shape;344;p19"/>
          <p:cNvSpPr/>
          <p:nvPr/>
        </p:nvSpPr>
        <p:spPr>
          <a:xfrm>
            <a:off x="2334541" y="4755214"/>
            <a:ext cx="1388443" cy="2605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5684"/>
                </a:moveTo>
                <a:lnTo>
                  <a:pt x="4213" y="5684"/>
                </a:lnTo>
                <a:lnTo>
                  <a:pt x="4213" y="0"/>
                </a:lnTo>
                <a:lnTo>
                  <a:pt x="21600" y="0"/>
                </a:lnTo>
                <a:lnTo>
                  <a:pt x="21600" y="21600"/>
                </a:lnTo>
                <a:lnTo>
                  <a:pt x="4213" y="21600"/>
                </a:lnTo>
                <a:lnTo>
                  <a:pt x="4213" y="15916"/>
                </a:lnTo>
                <a:lnTo>
                  <a:pt x="0" y="15916"/>
                </a:lnTo>
                <a:close/>
              </a:path>
            </a:pathLst>
          </a:custGeom>
          <a:solidFill>
            <a:srgbClr val="B7B7B7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" name="Google Shape;345;p19"/>
          <p:cNvSpPr/>
          <p:nvPr/>
        </p:nvSpPr>
        <p:spPr>
          <a:xfrm>
            <a:off x="1237512" y="5338017"/>
            <a:ext cx="1858253" cy="709670"/>
          </a:xfrm>
          <a:custGeom>
            <a:avLst/>
            <a:gdLst/>
            <a:ahLst/>
            <a:cxnLst/>
            <a:rect l="l" t="t" r="r" b="b"/>
            <a:pathLst>
              <a:path w="21563" h="21600" extrusionOk="0">
                <a:moveTo>
                  <a:pt x="20529" y="21600"/>
                </a:moveTo>
                <a:lnTo>
                  <a:pt x="1037" y="21600"/>
                </a:lnTo>
                <a:cubicBezTo>
                  <a:pt x="440" y="21600"/>
                  <a:pt x="-37" y="20243"/>
                  <a:pt x="3" y="18783"/>
                </a:cubicBezTo>
                <a:cubicBezTo>
                  <a:pt x="122" y="12939"/>
                  <a:pt x="1156" y="0"/>
                  <a:pt x="7322" y="0"/>
                </a:cubicBezTo>
                <a:cubicBezTo>
                  <a:pt x="7322" y="0"/>
                  <a:pt x="7561" y="12417"/>
                  <a:pt x="12056" y="12417"/>
                </a:cubicBezTo>
                <a:lnTo>
                  <a:pt x="20529" y="12417"/>
                </a:lnTo>
                <a:cubicBezTo>
                  <a:pt x="21086" y="12417"/>
                  <a:pt x="21563" y="13670"/>
                  <a:pt x="21563" y="15130"/>
                </a:cubicBezTo>
                <a:lnTo>
                  <a:pt x="21563" y="18991"/>
                </a:lnTo>
                <a:cubicBezTo>
                  <a:pt x="21563" y="20452"/>
                  <a:pt x="21086" y="21600"/>
                  <a:pt x="20529" y="21600"/>
                </a:cubicBezTo>
                <a:close/>
              </a:path>
            </a:pathLst>
          </a:custGeom>
          <a:solidFill>
            <a:srgbClr val="0F2C33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23D63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" name="Google Shape;346;p19"/>
          <p:cNvSpPr/>
          <p:nvPr/>
        </p:nvSpPr>
        <p:spPr>
          <a:xfrm>
            <a:off x="1134664" y="3281080"/>
            <a:ext cx="1370871" cy="2056825"/>
          </a:xfrm>
          <a:custGeom>
            <a:avLst/>
            <a:gdLst/>
            <a:ahLst/>
            <a:cxnLst/>
            <a:rect l="l" t="t" r="r" b="b"/>
            <a:pathLst>
              <a:path w="19947" h="21244" extrusionOk="0">
                <a:moveTo>
                  <a:pt x="19947" y="16287"/>
                </a:moveTo>
                <a:lnTo>
                  <a:pt x="19947" y="17880"/>
                </a:lnTo>
                <a:cubicBezTo>
                  <a:pt x="19947" y="19721"/>
                  <a:pt x="17852" y="21244"/>
                  <a:pt x="15208" y="21244"/>
                </a:cubicBezTo>
                <a:lnTo>
                  <a:pt x="8623" y="21244"/>
                </a:lnTo>
                <a:lnTo>
                  <a:pt x="4882" y="18588"/>
                </a:lnTo>
                <a:cubicBezTo>
                  <a:pt x="-1204" y="14268"/>
                  <a:pt x="-1653" y="7399"/>
                  <a:pt x="3834" y="2725"/>
                </a:cubicBezTo>
                <a:lnTo>
                  <a:pt x="6229" y="671"/>
                </a:lnTo>
                <a:cubicBezTo>
                  <a:pt x="7426" y="-356"/>
                  <a:pt x="9771" y="-179"/>
                  <a:pt x="10619" y="1025"/>
                </a:cubicBezTo>
                <a:lnTo>
                  <a:pt x="10619" y="1025"/>
                </a:lnTo>
                <a:cubicBezTo>
                  <a:pt x="11068" y="1698"/>
                  <a:pt x="10968" y="2512"/>
                  <a:pt x="10269" y="3079"/>
                </a:cubicBezTo>
                <a:lnTo>
                  <a:pt x="8424" y="4637"/>
                </a:lnTo>
                <a:cubicBezTo>
                  <a:pt x="4283" y="8142"/>
                  <a:pt x="4583" y="13348"/>
                  <a:pt x="9172" y="16570"/>
                </a:cubicBezTo>
                <a:lnTo>
                  <a:pt x="9471" y="16782"/>
                </a:lnTo>
                <a:cubicBezTo>
                  <a:pt x="10619" y="17597"/>
                  <a:pt x="12165" y="18057"/>
                  <a:pt x="13761" y="18057"/>
                </a:cubicBezTo>
                <a:lnTo>
                  <a:pt x="13761" y="18057"/>
                </a:lnTo>
                <a:cubicBezTo>
                  <a:pt x="15108" y="18057"/>
                  <a:pt x="16256" y="17278"/>
                  <a:pt x="16256" y="16287"/>
                </a:cubicBezTo>
                <a:lnTo>
                  <a:pt x="16256" y="16287"/>
                </a:lnTo>
                <a:cubicBezTo>
                  <a:pt x="16256" y="15791"/>
                  <a:pt x="16804" y="15401"/>
                  <a:pt x="17503" y="15401"/>
                </a:cubicBezTo>
                <a:lnTo>
                  <a:pt x="18700" y="15437"/>
                </a:lnTo>
                <a:cubicBezTo>
                  <a:pt x="19448" y="15401"/>
                  <a:pt x="19947" y="15791"/>
                  <a:pt x="19947" y="16287"/>
                </a:cubicBezTo>
                <a:close/>
              </a:path>
            </a:pathLst>
          </a:custGeom>
          <a:solidFill>
            <a:srgbClr val="0F2C33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23D63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" name="Google Shape;347;p19"/>
          <p:cNvSpPr/>
          <p:nvPr/>
        </p:nvSpPr>
        <p:spPr>
          <a:xfrm>
            <a:off x="1374640" y="3041103"/>
            <a:ext cx="754420" cy="754420"/>
          </a:xfrm>
          <a:prstGeom prst="ellipse">
            <a:avLst/>
          </a:prstGeom>
          <a:solidFill>
            <a:srgbClr val="666666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" name="Google Shape;348;p19"/>
          <p:cNvSpPr/>
          <p:nvPr/>
        </p:nvSpPr>
        <p:spPr>
          <a:xfrm>
            <a:off x="1528910" y="3195373"/>
            <a:ext cx="445604" cy="445604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349;p19"/>
          <p:cNvSpPr/>
          <p:nvPr/>
        </p:nvSpPr>
        <p:spPr>
          <a:xfrm>
            <a:off x="1511769" y="5029477"/>
            <a:ext cx="459245" cy="459245"/>
          </a:xfrm>
          <a:prstGeom prst="ellipse">
            <a:avLst/>
          </a:prstGeom>
          <a:solidFill>
            <a:srgbClr val="666666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350;p19"/>
          <p:cNvSpPr/>
          <p:nvPr/>
        </p:nvSpPr>
        <p:spPr>
          <a:xfrm>
            <a:off x="1611184" y="5128892"/>
            <a:ext cx="260693" cy="260693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8" name="Ομάδα 67"/>
          <p:cNvGrpSpPr/>
          <p:nvPr/>
        </p:nvGrpSpPr>
        <p:grpSpPr>
          <a:xfrm>
            <a:off x="3808260" y="1104681"/>
            <a:ext cx="3836429" cy="3636771"/>
            <a:chOff x="4082924" y="1400328"/>
            <a:chExt cx="3553464" cy="3553464"/>
          </a:xfrm>
        </p:grpSpPr>
        <p:sp>
          <p:nvSpPr>
            <p:cNvPr id="45" name="Google Shape;351;p19"/>
            <p:cNvSpPr/>
            <p:nvPr/>
          </p:nvSpPr>
          <p:spPr>
            <a:xfrm>
              <a:off x="4082924" y="1400328"/>
              <a:ext cx="3553464" cy="3553464"/>
            </a:xfrm>
            <a:prstGeom prst="rect">
              <a:avLst/>
            </a:prstGeom>
            <a:solidFill>
              <a:srgbClr val="E7DEC9"/>
            </a:solidFill>
            <a:ln w="19050" cap="flat" cmpd="sng">
              <a:solidFill>
                <a:sysClr val="window" lastClr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352;p19"/>
            <p:cNvSpPr/>
            <p:nvPr/>
          </p:nvSpPr>
          <p:spPr>
            <a:xfrm>
              <a:off x="4220142" y="1578054"/>
              <a:ext cx="3279027" cy="3198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28575" tIns="28575" rIns="28575" bIns="2857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5" name="Google Shape;361;p19"/>
          <p:cNvSpPr/>
          <p:nvPr/>
        </p:nvSpPr>
        <p:spPr>
          <a:xfrm>
            <a:off x="1685589" y="3352060"/>
            <a:ext cx="132241" cy="13224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Google Shape;362;p19"/>
          <p:cNvSpPr/>
          <p:nvPr/>
        </p:nvSpPr>
        <p:spPr>
          <a:xfrm>
            <a:off x="1675263" y="5192986"/>
            <a:ext cx="132241" cy="132241"/>
          </a:xfrm>
          <a:prstGeom prst="ellipse">
            <a:avLst/>
          </a:prstGeom>
          <a:solidFill>
            <a:srgbClr val="0F2C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3132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ΝΕΦΡΙΚΗ ΒΙΟΨΙΑ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l-GR"/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7449853" y="2452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l-GR"/>
          </a:p>
        </p:txBody>
      </p:sp>
      <p:pic>
        <p:nvPicPr>
          <p:cNvPr id="1027" name="Εικόνα 7" descr="Atlas Image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r="49311" b="67077"/>
          <a:stretch>
            <a:fillRect/>
          </a:stretch>
        </p:blipFill>
        <p:spPr bwMode="auto">
          <a:xfrm>
            <a:off x="3980037" y="1665830"/>
            <a:ext cx="3553435" cy="25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Ομάδα 71"/>
          <p:cNvGrpSpPr/>
          <p:nvPr/>
        </p:nvGrpSpPr>
        <p:grpSpPr>
          <a:xfrm>
            <a:off x="4295642" y="4967083"/>
            <a:ext cx="4119044" cy="1283951"/>
            <a:chOff x="5645020" y="4022953"/>
            <a:chExt cx="3657600" cy="1200329"/>
          </a:xfrm>
        </p:grpSpPr>
        <p:sp>
          <p:nvSpPr>
            <p:cNvPr id="73" name="TextBox 72"/>
            <p:cNvSpPr txBox="1"/>
            <p:nvPr/>
          </p:nvSpPr>
          <p:spPr>
            <a:xfrm>
              <a:off x="5645020" y="4172352"/>
              <a:ext cx="35981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Εστιακή τμηματική </a:t>
              </a:r>
              <a:r>
                <a:rPr lang="el-GR" sz="2000" b="1" kern="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σπειραματοσκλήρυνση</a:t>
              </a:r>
              <a:endParaRPr lang="el-G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ή </a:t>
              </a:r>
              <a:r>
                <a:rPr lang="el-G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νόσος ελαχίστων αλλοιώσεων</a:t>
              </a:r>
              <a:endParaRPr lang="el-GR" sz="2000" dirty="0"/>
            </a:p>
          </p:txBody>
        </p:sp>
        <p:sp>
          <p:nvSpPr>
            <p:cNvPr id="74" name="Στρογγυλεμένο ορθογώνιο 73"/>
            <p:cNvSpPr/>
            <p:nvPr/>
          </p:nvSpPr>
          <p:spPr>
            <a:xfrm>
              <a:off x="5645020" y="4022953"/>
              <a:ext cx="3657600" cy="1200329"/>
            </a:xfrm>
            <a:prstGeom prst="roundRect">
              <a:avLst>
                <a:gd name="adj" fmla="val 2755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sp>
        <p:nvSpPr>
          <p:cNvPr id="75" name="Στρογγυλεμένο ορθογώνιο 74"/>
          <p:cNvSpPr/>
          <p:nvPr/>
        </p:nvSpPr>
        <p:spPr>
          <a:xfrm>
            <a:off x="8173804" y="1566962"/>
            <a:ext cx="3836429" cy="2992597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διάγνωση</a:t>
            </a:r>
            <a:r>
              <a:rPr lang="el-GR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τίθεται συχνά κατά την αξιολόγηση των περιπτώσεων πρωτοπαθούς αμηνόρροιας σε ασθενείς με </a:t>
            </a:r>
            <a:r>
              <a:rPr lang="el-GR" sz="20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νεφρωσικό</a:t>
            </a:r>
            <a:r>
              <a:rPr lang="el-GR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σύνδρομο </a:t>
            </a:r>
            <a:r>
              <a:rPr lang="el-GR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ή </a:t>
            </a:r>
            <a:r>
              <a:rPr lang="el-GR" sz="20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νεφρική ανεπάρκεια</a:t>
            </a:r>
            <a:r>
              <a:rPr lang="el-GR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που αναμένουν μεταμόσχευση νεφρού όπου ο </a:t>
            </a:r>
            <a:r>
              <a:rPr lang="el-GR" sz="20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καρυότυπος</a:t>
            </a:r>
            <a:r>
              <a:rPr lang="el-GR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είναι 46 XY.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7516" y="6397271"/>
            <a:ext cx="46262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sz="1100" dirty="0" err="1"/>
              <a:t>Faried</a:t>
            </a:r>
            <a:r>
              <a:rPr lang="el-GR" sz="1100" dirty="0"/>
              <a:t>, </a:t>
            </a:r>
            <a:r>
              <a:rPr lang="el-GR" sz="1100" dirty="0" err="1"/>
              <a:t>Ahmad</a:t>
            </a:r>
            <a:r>
              <a:rPr lang="el-GR" sz="1100" dirty="0"/>
              <a:t> &amp; </a:t>
            </a:r>
            <a:r>
              <a:rPr lang="el-GR" sz="1100" dirty="0" err="1"/>
              <a:t>Faried</a:t>
            </a:r>
            <a:r>
              <a:rPr lang="el-GR" sz="1100" dirty="0"/>
              <a:t>, LS. (2011). RHOC (</a:t>
            </a:r>
            <a:r>
              <a:rPr lang="el-GR" sz="1100" dirty="0" err="1"/>
              <a:t>ras</a:t>
            </a:r>
            <a:r>
              <a:rPr lang="el-GR" sz="1100" dirty="0"/>
              <a:t> </a:t>
            </a:r>
            <a:r>
              <a:rPr lang="el-GR" sz="1100" dirty="0" err="1"/>
              <a:t>homolog</a:t>
            </a:r>
            <a:r>
              <a:rPr lang="el-GR" sz="1100" dirty="0"/>
              <a:t> </a:t>
            </a:r>
            <a:r>
              <a:rPr lang="el-GR" sz="1100" dirty="0" err="1"/>
              <a:t>gene</a:t>
            </a:r>
            <a:r>
              <a:rPr lang="el-GR" sz="1100" dirty="0"/>
              <a:t> </a:t>
            </a:r>
            <a:r>
              <a:rPr lang="el-GR" sz="1100" dirty="0" err="1"/>
              <a:t>family</a:t>
            </a:r>
            <a:r>
              <a:rPr lang="el-GR" sz="1100" dirty="0"/>
              <a:t>, </a:t>
            </a:r>
            <a:r>
              <a:rPr lang="el-GR" sz="1100" dirty="0" err="1"/>
              <a:t>member</a:t>
            </a:r>
            <a:r>
              <a:rPr lang="el-GR" sz="1100" dirty="0"/>
              <a:t> C). </a:t>
            </a:r>
            <a:r>
              <a:rPr lang="el-GR" sz="1100" dirty="0" err="1"/>
              <a:t>Atlas</a:t>
            </a:r>
            <a:r>
              <a:rPr lang="el-GR" sz="1100" dirty="0"/>
              <a:t> of </a:t>
            </a:r>
            <a:r>
              <a:rPr lang="el-GR" sz="1100" dirty="0" err="1"/>
              <a:t>Genetics</a:t>
            </a:r>
            <a:r>
              <a:rPr lang="el-GR" sz="1100" dirty="0"/>
              <a:t> and </a:t>
            </a:r>
            <a:r>
              <a:rPr lang="el-GR" sz="1100" dirty="0" err="1"/>
              <a:t>Cytogenetics</a:t>
            </a:r>
            <a:r>
              <a:rPr lang="el-GR" sz="1100" dirty="0"/>
              <a:t> in </a:t>
            </a:r>
            <a:r>
              <a:rPr lang="el-GR" sz="1100" dirty="0" err="1"/>
              <a:t>Oncology</a:t>
            </a:r>
            <a:r>
              <a:rPr lang="el-GR" sz="1100" dirty="0"/>
              <a:t> and </a:t>
            </a:r>
            <a:r>
              <a:rPr lang="el-GR" sz="1100" dirty="0" err="1"/>
              <a:t>Haematology</a:t>
            </a:r>
            <a:r>
              <a:rPr lang="el-GR" sz="1100" dirty="0"/>
              <a:t>. 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BEFD6278-0E47-5C8D-8692-EC71BB1F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001" y="45610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ΘΕΡΑΠΕΙΑ</a:t>
            </a: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068" y="1399493"/>
            <a:ext cx="997548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r>
              <a:rPr lang="el-G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Δεν υπάρχει 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επί του παρόντος τυπική θεραπεία για το σύνδρομο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Frasier</a:t>
            </a: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την ύφεση της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πρωτεϊνουρίας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χαμηλή δόση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κυκλοσπορίνης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ARB , ACE-I ή και συνδυασμός αυτών</a:t>
            </a: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Προφυλακτική </a:t>
            </a:r>
            <a:r>
              <a:rPr lang="el-GR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αμφοτερόπλευρη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γοναδεκτομή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(μπορεί να είναι </a:t>
            </a:r>
            <a:r>
              <a:rPr lang="el-GR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λαπαροσκοπική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Συχνά α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ιμοκάθαρση και μεταμόσχευση νεφρού</a:t>
            </a: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(λί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γα δεδομένα)</a:t>
            </a: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2972"/>
              </a:buClr>
              <a:buFont typeface="Wingdings" panose="05000000000000000000" pitchFamily="2" charset="2"/>
              <a:buChar char="ü"/>
            </a:pPr>
            <a:r>
              <a:rPr lang="el-GR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</a:t>
            </a:r>
            <a:r>
              <a:rPr lang="el-G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ημειοθεραπεία σε όγκους γεννητικών κυττάρων.</a:t>
            </a:r>
          </a:p>
          <a:p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644BE1E-2E60-D9B3-6D87-7DB2D67B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37</a:t>
            </a:fld>
            <a:endParaRPr lang="el-GR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793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223D63"/>
                </a:solidFill>
                <a:latin typeface="+mn-lt"/>
                <a:ea typeface="+mn-ea"/>
                <a:cs typeface="+mn-cs"/>
              </a:rPr>
              <a:t>Περίγραμμα παρουσίασης </a:t>
            </a:r>
          </a:p>
        </p:txBody>
      </p:sp>
      <p:graphicFrame>
        <p:nvGraphicFramePr>
          <p:cNvPr id="20" name="Θέση περιεχομένου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100795"/>
              </p:ext>
            </p:extLst>
          </p:nvPr>
        </p:nvGraphicFramePr>
        <p:xfrm>
          <a:off x="2178148" y="583809"/>
          <a:ext cx="8203809" cy="627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D0CF0794-2759-DB2E-0082-4A3DCF2E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38</a:t>
            </a:fld>
            <a:endParaRPr lang="el-G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9;p50"/>
          <p:cNvSpPr txBox="1"/>
          <p:nvPr/>
        </p:nvSpPr>
        <p:spPr>
          <a:xfrm>
            <a:off x="901320" y="2938050"/>
            <a:ext cx="54516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4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E63"/>
              </a:buClr>
              <a:buSzPts val="3600"/>
              <a:buFont typeface="Work Sans"/>
              <a:buNone/>
              <a:defRPr/>
            </a:pP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223D63"/>
                </a:solidFill>
                <a:effectLst/>
                <a:uLnTx/>
                <a:uFillTx/>
                <a:latin typeface="Work Sans"/>
                <a:sym typeface="Work Sans"/>
              </a:rPr>
              <a:t>ΔΙΑΤΑΡΑΧΕΣ 46, </a:t>
            </a:r>
            <a:r>
              <a:rPr lang="en-US" kern="0" dirty="0">
                <a:solidFill>
                  <a:srgbClr val="223D63"/>
                </a:solidFill>
              </a:rPr>
              <a:t>XX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23D63"/>
              </a:solidFill>
              <a:effectLst/>
              <a:uLnTx/>
              <a:uFillTx/>
              <a:latin typeface="Work Sans"/>
              <a:sym typeface="Work Sans"/>
            </a:endParaRPr>
          </a:p>
        </p:txBody>
      </p:sp>
      <p:pic>
        <p:nvPicPr>
          <p:cNvPr id="1030" name="Picture 6" descr="Chrom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286" y="-1421741"/>
            <a:ext cx="14709956" cy="827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19;p50"/>
          <p:cNvSpPr txBox="1"/>
          <p:nvPr/>
        </p:nvSpPr>
        <p:spPr>
          <a:xfrm>
            <a:off x="426686" y="2912979"/>
            <a:ext cx="5451600" cy="98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40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E63"/>
              </a:buClr>
              <a:buSzPts val="3600"/>
              <a:buFont typeface="Work Sans"/>
              <a:buNone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sym typeface="Work Sans"/>
              </a:rPr>
              <a:t>ΔΙΑΤΑΡΑΧΕΣ 46, 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sym typeface="Work Sans"/>
              </a:rPr>
              <a:t>X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Work Sans"/>
              <a:sym typeface="Work Sans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A5A9729-D8EF-5655-7EBE-5CB890AAA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39</a:t>
            </a:fld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5" y="66838"/>
            <a:ext cx="12191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n-US" sz="2800" b="1" dirty="0">
                <a:solidFill>
                  <a:srgbClr val="FF0000"/>
                </a:solidFill>
              </a:rPr>
              <a:t>1ο περιστατικό - Σύνδρομο </a:t>
            </a:r>
            <a:r>
              <a:rPr lang="en-US" altLang="el-GR" sz="2800" b="1" dirty="0">
                <a:solidFill>
                  <a:srgbClr val="FF0000"/>
                </a:solidFill>
              </a:rPr>
              <a:t>Frasier</a:t>
            </a:r>
            <a:endParaRPr lang="el-GR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36814" y="1286542"/>
            <a:ext cx="10492684" cy="4854584"/>
            <a:chOff x="1812" y="2865"/>
            <a:chExt cx="16080" cy="729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725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3249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60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611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1812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2386" y="6142"/>
              <a:ext cx="300" cy="3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ircle: Hollow 8"/>
            <p:cNvSpPr/>
            <p:nvPr/>
          </p:nvSpPr>
          <p:spPr>
            <a:xfrm>
              <a:off x="2198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9"/>
            <p:cNvSpPr/>
            <p:nvPr/>
          </p:nvSpPr>
          <p:spPr>
            <a:xfrm>
              <a:off x="1989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536" y="6839"/>
              <a:ext cx="0" cy="1627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2438" y="8426"/>
              <a:ext cx="196" cy="19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5400000">
              <a:off x="5337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11" y="6142"/>
              <a:ext cx="300" cy="3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ircle: Hollow 20"/>
            <p:cNvSpPr/>
            <p:nvPr/>
          </p:nvSpPr>
          <p:spPr>
            <a:xfrm>
              <a:off x="5723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/>
            <p:cNvSpPr/>
            <p:nvPr/>
          </p:nvSpPr>
          <p:spPr>
            <a:xfrm>
              <a:off x="5514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6035" y="4455"/>
              <a:ext cx="26" cy="1290"/>
            </a:xfrm>
            <a:prstGeom prst="line">
              <a:avLst/>
            </a:prstGeom>
            <a:ln w="19050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911" y="4278"/>
              <a:ext cx="196" cy="196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>
              <a:off x="8886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460" y="6142"/>
              <a:ext cx="300" cy="3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ircle: Hollow 29"/>
            <p:cNvSpPr/>
            <p:nvPr/>
          </p:nvSpPr>
          <p:spPr>
            <a:xfrm>
              <a:off x="9272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9063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9609" y="6839"/>
              <a:ext cx="1" cy="1079"/>
            </a:xfrm>
            <a:prstGeom prst="line">
              <a:avLst/>
            </a:prstGeom>
            <a:ln w="19050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9492" y="7893"/>
              <a:ext cx="196" cy="196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6" y="4664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rgbClr val="EF307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5400000">
              <a:off x="12451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3025" y="6142"/>
              <a:ext cx="300" cy="3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ircle: Hollow 46"/>
            <p:cNvSpPr/>
            <p:nvPr/>
          </p:nvSpPr>
          <p:spPr>
            <a:xfrm>
              <a:off x="12837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Circle: Hollow 47"/>
            <p:cNvSpPr/>
            <p:nvPr/>
          </p:nvSpPr>
          <p:spPr>
            <a:xfrm>
              <a:off x="12628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 flipV="1">
              <a:off x="13154" y="4357"/>
              <a:ext cx="21" cy="1388"/>
            </a:xfrm>
            <a:prstGeom prst="line">
              <a:avLst/>
            </a:prstGeom>
            <a:ln w="19050">
              <a:solidFill>
                <a:srgbClr val="1C7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3056" y="4259"/>
              <a:ext cx="196" cy="196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981" y="6902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rgbClr val="1C7CB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Arc 52"/>
            <p:cNvSpPr/>
            <p:nvPr/>
          </p:nvSpPr>
          <p:spPr>
            <a:xfrm>
              <a:off x="15975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6549" y="6142"/>
              <a:ext cx="300" cy="3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ircle: Hollow 55"/>
            <p:cNvSpPr/>
            <p:nvPr/>
          </p:nvSpPr>
          <p:spPr>
            <a:xfrm>
              <a:off x="16361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le: Hollow 56"/>
            <p:cNvSpPr/>
            <p:nvPr/>
          </p:nvSpPr>
          <p:spPr>
            <a:xfrm>
              <a:off x="16152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16698" y="6839"/>
              <a:ext cx="1" cy="125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6601" y="7959"/>
              <a:ext cx="196" cy="19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506" y="4664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686" y="9167"/>
              <a:ext cx="2408" cy="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377" y="9500"/>
              <a:ext cx="3841" cy="28"/>
            </a:xfrm>
            <a:prstGeom prst="line">
              <a:avLst/>
            </a:prstGeom>
            <a:ln w="19050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3276" y="10162"/>
              <a:ext cx="3227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95" y="3718"/>
              <a:ext cx="3227" cy="0"/>
            </a:xfrm>
            <a:prstGeom prst="line">
              <a:avLst/>
            </a:prstGeom>
            <a:ln w="19050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711" y="2865"/>
              <a:ext cx="3227" cy="0"/>
            </a:xfrm>
            <a:prstGeom prst="line">
              <a:avLst/>
            </a:prstGeom>
            <a:ln w="19050">
              <a:solidFill>
                <a:srgbClr val="1C7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Box 35"/>
          <p:cNvSpPr txBox="1"/>
          <p:nvPr/>
        </p:nvSpPr>
        <p:spPr>
          <a:xfrm>
            <a:off x="10553" y="5116970"/>
            <a:ext cx="333525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l-GR" sz="2000" dirty="0"/>
              <a:t>Διερεύνηση </a:t>
            </a:r>
            <a:r>
              <a:rPr lang="el-GR" sz="2000" dirty="0" err="1"/>
              <a:t>πρωτεϊνουρίας</a:t>
            </a:r>
            <a:endParaRPr lang="el-GR" sz="2000" dirty="0"/>
          </a:p>
          <a:p>
            <a:pPr indent="0">
              <a:buNone/>
            </a:pPr>
            <a:r>
              <a:rPr lang="el-GR" sz="2000" dirty="0"/>
              <a:t>σε θήλυ 3 ετών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379730" y="890270"/>
            <a:ext cx="5665470" cy="1118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 sz="2000" dirty="0"/>
              <a:t>Προγεννητικό υπερηχογράφημα</a:t>
            </a:r>
            <a:r>
              <a:rPr lang="en-US" altLang="el-GR" sz="2000" dirty="0"/>
              <a:t>:</a:t>
            </a:r>
            <a:r>
              <a:rPr lang="el-GR" altLang="en-US" sz="2000" dirty="0"/>
              <a:t> </a:t>
            </a:r>
          </a:p>
          <a:p>
            <a:r>
              <a:rPr lang="en-US" altLang="en-US" sz="2000" dirty="0"/>
              <a:t>golf ball sign </a:t>
            </a:r>
            <a:r>
              <a:rPr lang="el-GR" altLang="en-US" sz="2000" dirty="0"/>
              <a:t>καρδιακής κοιλότητας</a:t>
            </a:r>
            <a:r>
              <a:rPr lang="en-US" altLang="el-GR" sz="2000" dirty="0"/>
              <a:t> </a:t>
            </a:r>
          </a:p>
          <a:p>
            <a:r>
              <a:rPr lang="el-GR" altLang="en-US" sz="2000" dirty="0" err="1"/>
              <a:t>Αμνιοπαρακέντηση</a:t>
            </a:r>
            <a:r>
              <a:rPr lang="en-US" altLang="en-US" sz="2000" dirty="0"/>
              <a:t>: </a:t>
            </a:r>
            <a:r>
              <a:rPr lang="el-GR" altLang="en-US" sz="2000" dirty="0" err="1">
                <a:solidFill>
                  <a:srgbClr val="003E79"/>
                </a:solidFill>
              </a:rPr>
              <a:t>καρυότυπος</a:t>
            </a:r>
            <a:r>
              <a:rPr lang="el-GR" altLang="en-US" sz="2000" dirty="0">
                <a:solidFill>
                  <a:srgbClr val="003E79"/>
                </a:solidFill>
              </a:rPr>
              <a:t> 46, ΧΥ </a:t>
            </a:r>
          </a:p>
          <a:p>
            <a:endParaRPr lang="el-GR" altLang="en-US" sz="2000" dirty="0"/>
          </a:p>
        </p:txBody>
      </p:sp>
      <p:sp>
        <p:nvSpPr>
          <p:cNvPr id="40" name="Text Box 39"/>
          <p:cNvSpPr txBox="1"/>
          <p:nvPr/>
        </p:nvSpPr>
        <p:spPr>
          <a:xfrm>
            <a:off x="4210746" y="4648176"/>
            <a:ext cx="2932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000" dirty="0"/>
              <a:t>Κατά την γέννηση</a:t>
            </a:r>
            <a:r>
              <a:rPr lang="en-US" altLang="en-US" sz="2000" dirty="0"/>
              <a:t>:</a:t>
            </a:r>
            <a:r>
              <a:rPr lang="el-GR" altLang="en-US" sz="2000" dirty="0"/>
              <a:t> φυσιολογικά εξωτερικά </a:t>
            </a:r>
            <a:r>
              <a:rPr lang="el-GR" altLang="en-US" sz="2000" dirty="0">
                <a:solidFill>
                  <a:srgbClr val="003E79"/>
                </a:solidFill>
              </a:rPr>
              <a:t>γεννητικά όργανα </a:t>
            </a:r>
            <a:r>
              <a:rPr lang="el-GR" altLang="en-US" sz="2000" dirty="0" err="1">
                <a:solidFill>
                  <a:srgbClr val="003E79"/>
                </a:solidFill>
              </a:rPr>
              <a:t>θήλεως</a:t>
            </a:r>
            <a:endParaRPr lang="el-GR" altLang="en-US" sz="2000" dirty="0">
              <a:solidFill>
                <a:srgbClr val="003E79"/>
              </a:solidFill>
            </a:endParaRPr>
          </a:p>
        </p:txBody>
      </p:sp>
      <p:sp>
        <p:nvSpPr>
          <p:cNvPr id="41" name="Text Box 40"/>
          <p:cNvSpPr txBox="1"/>
          <p:nvPr/>
        </p:nvSpPr>
        <p:spPr>
          <a:xfrm>
            <a:off x="5812193" y="633438"/>
            <a:ext cx="6144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sym typeface="+mn-ea"/>
              </a:rPr>
              <a:t>Πρωτεϊνουρία</a:t>
            </a:r>
            <a:r>
              <a:rPr lang="el-GR" sz="2000" dirty="0">
                <a:sym typeface="+mn-ea"/>
              </a:rPr>
              <a:t> </a:t>
            </a:r>
            <a:r>
              <a:rPr lang="el-GR" sz="2000" dirty="0" err="1">
                <a:sym typeface="+mn-ea"/>
              </a:rPr>
              <a:t>νεφρωσικού</a:t>
            </a:r>
            <a:r>
              <a:rPr lang="el-GR" sz="2000" dirty="0">
                <a:sym typeface="+mn-ea"/>
              </a:rPr>
              <a:t> τύπου &amp; </a:t>
            </a:r>
            <a:r>
              <a:rPr lang="el-GR" sz="2000" dirty="0" err="1">
                <a:sym typeface="+mn-ea"/>
              </a:rPr>
              <a:t>καρυότυπος</a:t>
            </a:r>
            <a:r>
              <a:rPr lang="el-GR" sz="2000" dirty="0">
                <a:sym typeface="+mn-ea"/>
              </a:rPr>
              <a:t> 46, ΧΥ</a:t>
            </a:r>
            <a:r>
              <a:rPr lang="en-US" sz="2000" dirty="0">
                <a:sym typeface="+mn-ea"/>
              </a:rPr>
              <a:t>: </a:t>
            </a:r>
            <a:r>
              <a:rPr lang="el-GR" sz="2000" dirty="0">
                <a:sym typeface="+mn-ea"/>
              </a:rPr>
              <a:t>ισχυρή κλινική υποψία γενετικού συνδρόμου</a:t>
            </a:r>
          </a:p>
          <a:p>
            <a:r>
              <a:rPr lang="el-GR" sz="2000" dirty="0">
                <a:sym typeface="+mn-ea"/>
              </a:rPr>
              <a:t>Γενετικός έλεγχος</a:t>
            </a:r>
            <a:r>
              <a:rPr lang="en-US" sz="2000" dirty="0">
                <a:sym typeface="+mn-ea"/>
              </a:rPr>
              <a:t>: </a:t>
            </a:r>
            <a:r>
              <a:rPr lang="el-GR" altLang="en-US" sz="2000" dirty="0">
                <a:solidFill>
                  <a:prstClr val="black"/>
                </a:solidFill>
                <a:sym typeface="+mn-ea"/>
              </a:rPr>
              <a:t>μετάλλαξη </a:t>
            </a:r>
            <a:r>
              <a:rPr lang="en-US" altLang="en-US" sz="2000" dirty="0">
                <a:solidFill>
                  <a:prstClr val="black"/>
                </a:solidFill>
                <a:sym typeface="+mn-ea"/>
              </a:rPr>
              <a:t>IVS9 + 4C &gt; T </a:t>
            </a:r>
            <a:r>
              <a:rPr lang="el-GR" altLang="en-US" sz="2000" dirty="0">
                <a:solidFill>
                  <a:prstClr val="black"/>
                </a:solidFill>
                <a:sym typeface="+mn-ea"/>
              </a:rPr>
              <a:t>στο ιντρόνιο 9 </a:t>
            </a:r>
            <a:r>
              <a:rPr lang="el-GR" sz="2000" dirty="0">
                <a:sym typeface="+mn-ea"/>
              </a:rPr>
              <a:t>του γονιδίου </a:t>
            </a:r>
            <a:r>
              <a:rPr lang="en-US" sz="2000" dirty="0" err="1">
                <a:sym typeface="+mn-ea"/>
              </a:rPr>
              <a:t>Wilm’s</a:t>
            </a:r>
            <a:r>
              <a:rPr lang="en-US" sz="2000" dirty="0">
                <a:sym typeface="+mn-ea"/>
              </a:rPr>
              <a:t> tumor </a:t>
            </a:r>
            <a:r>
              <a:rPr lang="en-US" sz="2000" dirty="0" err="1">
                <a:sym typeface="+mn-ea"/>
              </a:rPr>
              <a:t>supressor</a:t>
            </a:r>
            <a:r>
              <a:rPr lang="en-US" sz="2000" dirty="0">
                <a:sym typeface="+mn-ea"/>
              </a:rPr>
              <a:t> gene (</a:t>
            </a:r>
            <a:r>
              <a:rPr lang="en-US" sz="2000" dirty="0">
                <a:solidFill>
                  <a:srgbClr val="003E79"/>
                </a:solidFill>
                <a:sym typeface="+mn-ea"/>
              </a:rPr>
              <a:t>WT</a:t>
            </a:r>
            <a:r>
              <a:rPr lang="el-GR" altLang="en-US" sz="2000" dirty="0">
                <a:solidFill>
                  <a:srgbClr val="003E79"/>
                </a:solidFill>
                <a:sym typeface="+mn-ea"/>
              </a:rPr>
              <a:t>1</a:t>
            </a:r>
            <a:r>
              <a:rPr lang="el-GR" altLang="en-US" sz="2000" dirty="0">
                <a:sym typeface="+mn-ea"/>
              </a:rPr>
              <a:t>)</a:t>
            </a:r>
          </a:p>
          <a:p>
            <a:r>
              <a:rPr lang="el-GR" altLang="en-US" sz="2000" dirty="0">
                <a:solidFill>
                  <a:srgbClr val="003E79"/>
                </a:solidFill>
                <a:sym typeface="+mn-ea"/>
              </a:rPr>
              <a:t>Διάγνωση συνδρόμου </a:t>
            </a:r>
            <a:r>
              <a:rPr lang="en-US" altLang="en-US" sz="2000" dirty="0">
                <a:solidFill>
                  <a:srgbClr val="003E79"/>
                </a:solidFill>
                <a:sym typeface="+mn-ea"/>
              </a:rPr>
              <a:t>Frasier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7143263" y="4817495"/>
            <a:ext cx="497948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000" dirty="0"/>
              <a:t>Έναρξη αγωγής με λισινοπρίλη, κυκλοσπορίνη</a:t>
            </a:r>
          </a:p>
          <a:p>
            <a:r>
              <a:rPr lang="el-GR" altLang="en-US" sz="2000" dirty="0"/>
              <a:t>6 ετών</a:t>
            </a:r>
            <a:r>
              <a:rPr lang="en-US" altLang="el-GR" sz="2000" dirty="0"/>
              <a:t> : </a:t>
            </a:r>
            <a:r>
              <a:rPr lang="el-GR" altLang="en-US" sz="2000" dirty="0" err="1">
                <a:solidFill>
                  <a:srgbClr val="003E79"/>
                </a:solidFill>
              </a:rPr>
              <a:t>γοναδεκτομή</a:t>
            </a:r>
            <a:r>
              <a:rPr lang="el-GR" altLang="en-US" sz="2000" dirty="0"/>
              <a:t>, </a:t>
            </a:r>
            <a:r>
              <a:rPr lang="el-GR" altLang="en-US" sz="2000" dirty="0" err="1"/>
              <a:t>δυσπλαστικές</a:t>
            </a:r>
            <a:r>
              <a:rPr lang="el-GR" altLang="en-US" sz="2000" dirty="0"/>
              <a:t> </a:t>
            </a:r>
            <a:r>
              <a:rPr lang="el-GR" altLang="en-US" sz="2000" dirty="0" err="1"/>
              <a:t>γονάδες</a:t>
            </a:r>
            <a:endParaRPr lang="el-GR" altLang="en-US" sz="2000" dirty="0"/>
          </a:p>
          <a:p>
            <a:r>
              <a:rPr lang="el-GR" altLang="en-US" sz="2000" dirty="0"/>
              <a:t>10 ετών</a:t>
            </a:r>
            <a:r>
              <a:rPr lang="en-US" altLang="en-US" sz="2000" dirty="0"/>
              <a:t>: </a:t>
            </a:r>
            <a:r>
              <a:rPr lang="el-GR" altLang="en-US" sz="2000" dirty="0"/>
              <a:t>νεφρική βιοψία, </a:t>
            </a:r>
            <a:r>
              <a:rPr lang="en-US" altLang="en-US" sz="2000" dirty="0"/>
              <a:t>FSGS</a:t>
            </a:r>
            <a:endParaRPr lang="el-GR" altLang="en-US" sz="2000" dirty="0"/>
          </a:p>
          <a:p>
            <a:r>
              <a:rPr lang="el-GR" altLang="en-US" sz="2000" dirty="0"/>
              <a:t>14 ετών</a:t>
            </a:r>
            <a:r>
              <a:rPr lang="en-US" altLang="el-GR" sz="2000" dirty="0"/>
              <a:t>:</a:t>
            </a:r>
            <a:r>
              <a:rPr lang="el-GR" altLang="el-GR" sz="2000" dirty="0"/>
              <a:t> </a:t>
            </a:r>
            <a:r>
              <a:rPr lang="el-GR" altLang="el-GR" sz="2000" dirty="0">
                <a:solidFill>
                  <a:srgbClr val="003E79"/>
                </a:solidFill>
              </a:rPr>
              <a:t>ΤΣΧΝΝ</a:t>
            </a:r>
            <a:r>
              <a:rPr lang="el-GR" altLang="el-GR" sz="2000" dirty="0"/>
              <a:t>, νεφρική υποκατάσταση</a:t>
            </a:r>
            <a:endParaRPr lang="el-GR" altLang="en-US" sz="2000" dirty="0"/>
          </a:p>
        </p:txBody>
      </p:sp>
      <p:sp>
        <p:nvSpPr>
          <p:cNvPr id="61" name="Text Box 60"/>
          <p:cNvSpPr txBox="1"/>
          <p:nvPr/>
        </p:nvSpPr>
        <p:spPr>
          <a:xfrm>
            <a:off x="3813932" y="6382652"/>
            <a:ext cx="8388058" cy="343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K. </a:t>
            </a:r>
            <a:r>
              <a:rPr lang="en-US" sz="1600" i="1" dirty="0" err="1"/>
              <a:t>Kollios</a:t>
            </a:r>
            <a:r>
              <a:rPr lang="en-US" sz="1600" i="1" dirty="0"/>
              <a:t> et al, Journal of Pediatric Hematology/Oncology 44(8):p 471-473, November 2022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37ADBB5-48F0-4D57-8C10-27675F23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</a:t>
            </a:fld>
            <a:endParaRPr lang="el-G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8892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ΑΙΤΙΑ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8690"/>
              </p:ext>
            </p:extLst>
          </p:nvPr>
        </p:nvGraphicFramePr>
        <p:xfrm>
          <a:off x="716206" y="828892"/>
          <a:ext cx="11259484" cy="606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CED429B-7F7E-4FA5-22F3-F83687E5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40</a:t>
            </a:fld>
            <a:endParaRPr lang="el-G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42376"/>
            <a:ext cx="12192000" cy="45677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l-GR" sz="31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ΚΛΙΜΑΚΑ</a:t>
            </a:r>
            <a:r>
              <a:rPr lang="el-GR" sz="4000" b="1" dirty="0">
                <a:solidFill>
                  <a:srgbClr val="FF0000"/>
                </a:solidFill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PRADER</a:t>
            </a:r>
            <a:endParaRPr lang="el-GR" sz="31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Θέση περιεχομένου 3"/>
          <p:cNvPicPr>
            <a:picLocks noChangeAspect="1"/>
          </p:cNvPicPr>
          <p:nvPr/>
        </p:nvPicPr>
        <p:blipFill rotWithShape="1">
          <a:blip r:embed="rId2"/>
          <a:srcRect t="10916" b="-1345"/>
          <a:stretch>
            <a:fillRect/>
          </a:stretch>
        </p:blipFill>
        <p:spPr>
          <a:xfrm>
            <a:off x="288606" y="924762"/>
            <a:ext cx="11533170" cy="3483166"/>
          </a:xfrm>
          <a:prstGeom prst="rect">
            <a:avLst/>
          </a:prstGeom>
        </p:spPr>
      </p:pic>
      <p:graphicFrame>
        <p:nvGraphicFramePr>
          <p:cNvPr id="7" name="Πίνακας 4"/>
          <p:cNvGraphicFramePr>
            <a:graphicFrameLocks noGrp="1"/>
          </p:cNvGraphicFramePr>
          <p:nvPr/>
        </p:nvGraphicFramePr>
        <p:xfrm>
          <a:off x="288606" y="4084763"/>
          <a:ext cx="11900535" cy="2634301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18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3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9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28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261">
                <a:tc>
                  <a:txBody>
                    <a:bodyPr/>
                    <a:lstStyle/>
                    <a:p>
                      <a:r>
                        <a:rPr lang="el-GR" sz="2000" dirty="0"/>
                        <a:t>Βαθμός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359">
                <a:tc>
                  <a:txBody>
                    <a:bodyPr/>
                    <a:lstStyle/>
                    <a:p>
                      <a:r>
                        <a:rPr lang="el-GR" sz="2000" dirty="0"/>
                        <a:t>Χαρακτηριστικά 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Φαινοτυπικά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θήλεα, με </a:t>
                      </a: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κλειτοριδο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μεγαλία</a:t>
                      </a:r>
                      <a:endParaRPr lang="el-GR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Κλειτοριδο-μεγαλία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με οπίσθια συνένωση χειλέων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Μεγάλη αύξηση κλειτορίδας, σχεδόν πλήρης οπίσθια συνένωση χειλέων, κοινός ουρογεννητικός κόλπος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Εκβολή ουρογεννητικού κόλπου στη βάση της κλειτορίδας, πλήρης οπίσθια συνένωση </a:t>
                      </a:r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χειλέων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Φαινοτυπικά</a:t>
                      </a:r>
                      <a:r>
                        <a:rPr lang="el-G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άρρενες, εκβολή ουρογεννητικού κόλπου στην κορυφή της κλειτορίδας που έχει μέγεθος πέους, πλήρης συνένωση χειλέων (σαν όσχεο χωρίς περιεχόμενο)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5811" y="2143125"/>
            <a:ext cx="125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FEMALE</a:t>
            </a:r>
            <a:endParaRPr lang="el-GR" sz="2400" b="1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2660331" y="2143125"/>
            <a:ext cx="15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</a:t>
            </a:r>
            <a:endParaRPr lang="el-GR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57688" y="2143125"/>
            <a:ext cx="38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</a:t>
            </a:r>
            <a:endParaRPr lang="el-GR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753099" y="2143125"/>
            <a:ext cx="48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III</a:t>
            </a:r>
            <a:endParaRPr lang="el-GR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7369568" y="2143125"/>
            <a:ext cx="48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IV</a:t>
            </a:r>
            <a:endParaRPr lang="el-GR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8986037" y="2143125"/>
            <a:ext cx="50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</a:t>
            </a:r>
            <a:endParaRPr lang="el-GR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287000" y="2143125"/>
            <a:ext cx="1185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MALE</a:t>
            </a:r>
            <a:endParaRPr lang="el-GR" sz="2200" b="1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5F5EE4B-1103-B37E-3DF8-2250D25D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41</a:t>
            </a:fld>
            <a:endParaRPr lang="el-G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gorithm for diagnosis of patients with 46,XX DSD. AMH, anti-Müllerian hormon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49" y="633046"/>
            <a:ext cx="10748666" cy="59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545"/>
            <a:ext cx="12192000" cy="631501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ΔΙΑΓΝΩΣΤΙΚΟΣ ΑΛΓΟΡΙΘΜΟΣ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27C4D9-03F9-CB87-B67B-C5A3561D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42</a:t>
            </a:fld>
            <a:endParaRPr lang="el-G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774756"/>
            <a:ext cx="4238500" cy="2103875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Ανεπάρκεια 21-Υδροξυλάσης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6828" y="3062955"/>
            <a:ext cx="3084844" cy="3335519"/>
          </a:xfrm>
        </p:spPr>
        <p:txBody>
          <a:bodyPr>
            <a:normAutofit/>
          </a:bodyPr>
          <a:lstStyle/>
          <a:p>
            <a:r>
              <a:rPr lang="el-GR" sz="2000" dirty="0"/>
              <a:t>Το πιο συχνό αίτιο συγγενούς υπερπλασίας των επινεφριδίων</a:t>
            </a:r>
          </a:p>
          <a:p>
            <a:r>
              <a:rPr lang="el-GR" sz="2000" b="1" dirty="0">
                <a:solidFill>
                  <a:srgbClr val="00B0F0"/>
                </a:solidFill>
              </a:rPr>
              <a:t>95% των 46ΧΧ </a:t>
            </a:r>
            <a:r>
              <a:rPr lang="en-US" sz="2000" b="1" dirty="0">
                <a:solidFill>
                  <a:srgbClr val="00B0F0"/>
                </a:solidFill>
              </a:rPr>
              <a:t>DSD</a:t>
            </a:r>
            <a:endParaRPr lang="el-GR" sz="2000" b="1" dirty="0">
              <a:solidFill>
                <a:srgbClr val="00B0F0"/>
              </a:solidFill>
            </a:endParaRPr>
          </a:p>
          <a:p>
            <a:r>
              <a:rPr lang="en-US" sz="2000" dirty="0"/>
              <a:t>1</a:t>
            </a:r>
            <a:r>
              <a:rPr lang="el-GR" sz="2000" dirty="0"/>
              <a:t>:15.000 νεογνά</a:t>
            </a:r>
          </a:p>
          <a:p>
            <a:r>
              <a:rPr lang="el-GR" sz="2000" dirty="0"/>
              <a:t>μεταλλάξεις του γονιδίου CYP21A2 (6p21.3)</a:t>
            </a:r>
          </a:p>
          <a:p>
            <a:endParaRPr lang="el-GR" sz="1500" dirty="0"/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l-GR" sz="1500" dirty="0">
              <a:solidFill>
                <a:srgbClr val="FFFFFF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11" y="774756"/>
            <a:ext cx="7529771" cy="530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Οβάλ 7"/>
          <p:cNvSpPr/>
          <p:nvPr/>
        </p:nvSpPr>
        <p:spPr>
          <a:xfrm>
            <a:off x="5577840" y="2620710"/>
            <a:ext cx="792480" cy="213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/>
          <p:cNvSpPr/>
          <p:nvPr/>
        </p:nvSpPr>
        <p:spPr>
          <a:xfrm>
            <a:off x="7853680" y="2709395"/>
            <a:ext cx="792480" cy="353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CFE5A7C-053B-B72B-814C-9B747EC0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43</a:t>
            </a:fld>
            <a:endParaRPr lang="el-G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κείμενο, στιγμιότυπο οθόνης, λογισμικό, αριθμός&#10;&#10;Περιγραφή που δημιουργήθηκε αυτόματα"/>
          <p:cNvPicPr>
            <a:picLocks noChangeAspect="1"/>
          </p:cNvPicPr>
          <p:nvPr/>
        </p:nvPicPr>
        <p:blipFill rotWithShape="1">
          <a:blip r:embed="rId2"/>
          <a:srcRect l="2485" r="2" b="2"/>
          <a:stretch>
            <a:fillRect/>
          </a:stretch>
        </p:blipFill>
        <p:spPr>
          <a:xfrm>
            <a:off x="2127519" y="84506"/>
            <a:ext cx="8318137" cy="6397573"/>
          </a:xfrm>
          <a:prstGeom prst="rect">
            <a:avLst/>
          </a:prstGeom>
        </p:spPr>
      </p:pic>
      <p:sp>
        <p:nvSpPr>
          <p:cNvPr id="5" name="Οβάλ 4"/>
          <p:cNvSpPr/>
          <p:nvPr/>
        </p:nvSpPr>
        <p:spPr>
          <a:xfrm>
            <a:off x="2712720" y="3098800"/>
            <a:ext cx="88392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/>
          <p:cNvSpPr/>
          <p:nvPr/>
        </p:nvSpPr>
        <p:spPr>
          <a:xfrm>
            <a:off x="4884500" y="3098800"/>
            <a:ext cx="735584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3A4ED3A-B145-63B8-095C-C057446F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44</a:t>
            </a:fld>
            <a:endParaRPr lang="el-G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99692"/>
            <a:ext cx="12192000" cy="607977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ΚΛΙΝΙΚΗ ΕΙΚΟΝΑ ΣΕ ΑΝΕΠΑΡΚΕΙΑ 21-ΥΔΡΟΞΥΛΑΣΗΣ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68283" y="1185344"/>
            <a:ext cx="8102991" cy="5546047"/>
          </a:xfrm>
        </p:spPr>
        <p:txBody>
          <a:bodyPr anchor="ctr">
            <a:normAutofit lnSpcReduction="10000"/>
          </a:bodyPr>
          <a:lstStyle/>
          <a:p>
            <a:endParaRPr lang="el-GR" sz="1800" dirty="0"/>
          </a:p>
          <a:p>
            <a:pPr marL="0" indent="0">
              <a:buNone/>
            </a:pPr>
            <a:r>
              <a:rPr lang="el-GR" sz="2000" b="1" dirty="0"/>
              <a:t>Μη κλασσικός τύπος (ήπια </a:t>
            </a:r>
            <a:r>
              <a:rPr lang="el-GR" sz="2000" b="1" dirty="0" err="1"/>
              <a:t>ενζυμική</a:t>
            </a:r>
            <a:r>
              <a:rPr lang="el-GR" sz="2000" b="1" dirty="0"/>
              <a:t> ανεπάρκεια)</a:t>
            </a:r>
          </a:p>
          <a:p>
            <a:r>
              <a:rPr lang="el-GR" sz="2000" dirty="0"/>
              <a:t>Κλινική διαφοροποίηση κατά την εφηβεία</a:t>
            </a:r>
          </a:p>
          <a:p>
            <a:r>
              <a:rPr lang="el-GR" sz="2000" dirty="0"/>
              <a:t>Πρώιμη ήβη, υπερτρίχωση, ακμή, ήπια κλειτοριδική υπερτροφία, 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l-GR" sz="2000" dirty="0"/>
              <a:t>αμηνόρροια, </a:t>
            </a:r>
            <a:r>
              <a:rPr lang="el-GR" sz="2000" dirty="0" err="1"/>
              <a:t>ολιγομηνόρροια</a:t>
            </a:r>
            <a:r>
              <a:rPr lang="el-GR" sz="2000" dirty="0"/>
              <a:t>, </a:t>
            </a:r>
            <a:r>
              <a:rPr lang="el-GR" sz="2000" dirty="0" err="1"/>
              <a:t>υπογονιμότητα</a:t>
            </a:r>
            <a:r>
              <a:rPr lang="el-GR" sz="2000" dirty="0"/>
              <a:t> </a:t>
            </a:r>
          </a:p>
          <a:p>
            <a:pPr marL="0" indent="0">
              <a:buNone/>
            </a:pPr>
            <a:r>
              <a:rPr lang="el-GR" sz="2000" b="1" dirty="0"/>
              <a:t>Απλή </a:t>
            </a:r>
            <a:r>
              <a:rPr lang="el-GR" sz="2000" b="1" dirty="0" err="1"/>
              <a:t>αρρενοποίηση</a:t>
            </a:r>
            <a:r>
              <a:rPr lang="el-GR" sz="2000" b="1" dirty="0"/>
              <a:t> (μερική </a:t>
            </a:r>
            <a:r>
              <a:rPr lang="el-GR" sz="2000" b="1" dirty="0" err="1"/>
              <a:t>ενζυμική</a:t>
            </a:r>
            <a:r>
              <a:rPr lang="el-GR" sz="2000" b="1" dirty="0"/>
              <a:t> ανεπάρκεια)</a:t>
            </a:r>
          </a:p>
          <a:p>
            <a:r>
              <a:rPr lang="el-GR" sz="2000" dirty="0"/>
              <a:t>Αμφίβολα μέχρι και άρρενα γεννητικά όργανα</a:t>
            </a:r>
          </a:p>
          <a:p>
            <a:r>
              <a:rPr lang="el-GR" sz="2000" dirty="0"/>
              <a:t>Αύξηση μεγέθους κλειτορίδας</a:t>
            </a:r>
          </a:p>
          <a:p>
            <a:r>
              <a:rPr lang="el-GR" sz="2000" dirty="0"/>
              <a:t>Συνένωση των πρόσθιων </a:t>
            </a:r>
            <a:r>
              <a:rPr lang="el-GR" sz="2000" dirty="0" err="1"/>
              <a:t>χειλέων</a:t>
            </a:r>
            <a:endParaRPr lang="el-GR" sz="2000" dirty="0"/>
          </a:p>
          <a:p>
            <a:r>
              <a:rPr lang="el-GR" sz="2000" dirty="0"/>
              <a:t>Μη ψηλαφητές </a:t>
            </a:r>
            <a:r>
              <a:rPr lang="el-GR" sz="2000" dirty="0" err="1"/>
              <a:t>γονάδες</a:t>
            </a:r>
            <a:r>
              <a:rPr lang="el-GR" sz="2000" dirty="0"/>
              <a:t> (άδειο όσχεο) </a:t>
            </a:r>
          </a:p>
          <a:p>
            <a:r>
              <a:rPr lang="el-GR" sz="2000" dirty="0"/>
              <a:t>Υπερτρίχωση σε </a:t>
            </a:r>
            <a:r>
              <a:rPr lang="el-GR" sz="2000" dirty="0" err="1"/>
              <a:t>βρέφική</a:t>
            </a:r>
            <a:r>
              <a:rPr lang="el-GR" sz="2000" dirty="0"/>
              <a:t> ηλικία </a:t>
            </a:r>
          </a:p>
          <a:p>
            <a:r>
              <a:rPr lang="el-GR" sz="2000" dirty="0"/>
              <a:t>Κοντό ανάστημα(πρώιμη σύγκλειση επιφύσεων)</a:t>
            </a:r>
          </a:p>
          <a:p>
            <a:pPr marL="0" indent="0">
              <a:buNone/>
            </a:pPr>
            <a:r>
              <a:rPr lang="el-GR" sz="2000" b="1" dirty="0"/>
              <a:t>Τύπος </a:t>
            </a:r>
            <a:r>
              <a:rPr lang="en-US" sz="2000" b="1" dirty="0"/>
              <a:t>salt-wasting (</a:t>
            </a:r>
            <a:r>
              <a:rPr lang="el-GR" sz="2000" b="1" dirty="0"/>
              <a:t>σοβαρή </a:t>
            </a:r>
            <a:r>
              <a:rPr lang="el-GR" sz="2000" b="1" dirty="0" err="1"/>
              <a:t>ενζυμική</a:t>
            </a:r>
            <a:r>
              <a:rPr lang="el-GR" sz="2000" b="1" dirty="0"/>
              <a:t> ανεπάρκεια)</a:t>
            </a:r>
          </a:p>
          <a:p>
            <a:r>
              <a:rPr lang="el-GR" sz="2000" dirty="0"/>
              <a:t>Νεογνικός θάνατος λόγω ανεπάρκειας </a:t>
            </a:r>
            <a:r>
              <a:rPr lang="el-GR" sz="2000" dirty="0" err="1"/>
              <a:t>αλδοστερόνης</a:t>
            </a:r>
            <a:endParaRPr lang="en-US" sz="2000" dirty="0"/>
          </a:p>
          <a:p>
            <a:endParaRPr lang="el-GR" sz="2000" dirty="0"/>
          </a:p>
          <a:p>
            <a:endParaRPr lang="el-GR" sz="2000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CC272C8-D939-F5EC-D717-4A54FA62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45</a:t>
            </a:fld>
            <a:endParaRPr lang="el-GR"/>
          </a:p>
        </p:txBody>
      </p:sp>
      <p:pic>
        <p:nvPicPr>
          <p:cNvPr id="6" name="Εικόνα 5" descr="Εικόνα που περιέχει γραφικά, γραφιστική, στιγμιότυπο οθόνης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FD8398B7-7E2C-3330-0C9C-67324DE32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35" y="4235824"/>
            <a:ext cx="1942851" cy="194285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00967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ΘΕΡΑΠΕΙΑ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99027" y="1280159"/>
            <a:ext cx="9598856" cy="50323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Ανεπάρκεια </a:t>
            </a:r>
            <a:r>
              <a:rPr lang="el-GR" sz="2000" b="1" dirty="0" err="1"/>
              <a:t>κορτιζόλης</a:t>
            </a:r>
            <a:r>
              <a:rPr lang="el-GR" sz="2000" b="1" dirty="0"/>
              <a:t>: </a:t>
            </a:r>
          </a:p>
          <a:p>
            <a:pPr marL="0" indent="0">
              <a:buNone/>
            </a:pPr>
            <a:r>
              <a:rPr lang="el-GR" sz="2000" b="1" dirty="0" err="1">
                <a:solidFill>
                  <a:srgbClr val="00BFF6"/>
                </a:solidFill>
              </a:rPr>
              <a:t>Υδροκορτιζόνη</a:t>
            </a:r>
            <a:r>
              <a:rPr lang="el-GR" sz="2000" dirty="0">
                <a:solidFill>
                  <a:srgbClr val="00BFF6"/>
                </a:solidFill>
              </a:rPr>
              <a:t>  </a:t>
            </a:r>
            <a:r>
              <a:rPr lang="el-GR" sz="2000" dirty="0"/>
              <a:t>15–20 mg/m</a:t>
            </a:r>
            <a:r>
              <a:rPr lang="el-GR" sz="2000" baseline="30000" dirty="0"/>
              <a:t>2</a:t>
            </a:r>
            <a:r>
              <a:rPr lang="el-GR" sz="2000" dirty="0"/>
              <a:t>/ημέρα διαιρεμένη σε τρεις δόσεις </a:t>
            </a:r>
          </a:p>
          <a:p>
            <a:pPr marL="0" indent="0">
              <a:buNone/>
            </a:pPr>
            <a:r>
              <a:rPr lang="el-GR" sz="2000" dirty="0"/>
              <a:t>(τήρηση κιρκάδιου ρυθμού έκκρισης </a:t>
            </a:r>
            <a:r>
              <a:rPr lang="el-GR" sz="2000" dirty="0" err="1"/>
              <a:t>κορτιζόλης</a:t>
            </a:r>
            <a:r>
              <a:rPr lang="el-GR" sz="2000" dirty="0"/>
              <a:t>)</a:t>
            </a:r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Ανεπάρκεια </a:t>
            </a:r>
            <a:r>
              <a:rPr lang="el-GR" sz="2000" b="1" dirty="0" err="1"/>
              <a:t>αλδοστερόνης</a:t>
            </a:r>
            <a:r>
              <a:rPr lang="el-GR" sz="2000" b="1" dirty="0"/>
              <a:t>:</a:t>
            </a:r>
          </a:p>
          <a:p>
            <a:pPr marL="0" indent="0">
              <a:buNone/>
            </a:pPr>
            <a:r>
              <a:rPr lang="el-GR" sz="2000" dirty="0"/>
              <a:t>Θεραπεία υποκατάστασης με </a:t>
            </a:r>
            <a:r>
              <a:rPr lang="el-GR" sz="2000" dirty="0" err="1"/>
              <a:t>μεταλλοκορτικοειδή</a:t>
            </a:r>
            <a:r>
              <a:rPr lang="el-GR" sz="2000" dirty="0"/>
              <a:t> συνήθως με </a:t>
            </a:r>
            <a:r>
              <a:rPr lang="el-GR" sz="2000" b="1" dirty="0" err="1">
                <a:solidFill>
                  <a:srgbClr val="00BFF6"/>
                </a:solidFill>
              </a:rPr>
              <a:t>φλουδροκορτιζόνη</a:t>
            </a:r>
            <a:r>
              <a:rPr lang="el-GR" sz="2000" dirty="0"/>
              <a:t>,</a:t>
            </a:r>
          </a:p>
          <a:p>
            <a:pPr marL="0" indent="0">
              <a:buNone/>
            </a:pPr>
            <a:r>
              <a:rPr lang="el-GR" sz="2000" dirty="0"/>
              <a:t> 0,15–0,3 mg/m</a:t>
            </a:r>
            <a:r>
              <a:rPr lang="el-GR" sz="2000" baseline="30000" dirty="0"/>
              <a:t>2</a:t>
            </a:r>
            <a:r>
              <a:rPr lang="el-GR" sz="2000" dirty="0"/>
              <a:t>/ημέρα </a:t>
            </a:r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 err="1"/>
              <a:t>Αντιανδρογόνα</a:t>
            </a:r>
            <a:r>
              <a:rPr lang="el-GR" sz="2000" b="1" dirty="0"/>
              <a:t>: </a:t>
            </a:r>
          </a:p>
          <a:p>
            <a:pPr marL="0" indent="0">
              <a:buNone/>
            </a:pPr>
            <a:r>
              <a:rPr lang="el-GR" sz="2000" dirty="0"/>
              <a:t>Οξική </a:t>
            </a:r>
            <a:r>
              <a:rPr lang="el-GR" sz="2000" dirty="0" err="1"/>
              <a:t>κρυπτοτερόνη</a:t>
            </a:r>
            <a:r>
              <a:rPr lang="el-GR" sz="2000" dirty="0"/>
              <a:t> ή σπιρονολακτόνη 50–100 mg/ημέρα από το στόμα</a:t>
            </a:r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Χειρουργική θεραπεία: </a:t>
            </a:r>
          </a:p>
          <a:p>
            <a:pPr marL="0" indent="0">
              <a:buNone/>
            </a:pPr>
            <a:r>
              <a:rPr lang="el-GR" sz="2000" dirty="0" err="1"/>
              <a:t>κολποπλαστική</a:t>
            </a:r>
            <a:r>
              <a:rPr lang="el-GR" sz="2000" dirty="0"/>
              <a:t>, </a:t>
            </a:r>
            <a:r>
              <a:rPr lang="el-GR" sz="2000" dirty="0" err="1"/>
              <a:t>νευροαγγειακή</a:t>
            </a:r>
            <a:r>
              <a:rPr lang="el-GR" sz="2000" dirty="0"/>
              <a:t> </a:t>
            </a:r>
            <a:r>
              <a:rPr lang="el-GR" sz="2000" dirty="0" err="1"/>
              <a:t>κλειτοριδοπλαστική</a:t>
            </a:r>
            <a:r>
              <a:rPr lang="el-GR" sz="2000" dirty="0"/>
              <a:t>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F7CA8A8-531A-734C-7347-95ACA9C5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46</a:t>
            </a:fld>
            <a:endParaRPr lang="el-G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 descr="Εικόνα που περιέχει clipart, καρτούν, γραφικά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1413D0A-9C41-CFC1-4CBC-807B02319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11"/>
          <a:stretch/>
        </p:blipFill>
        <p:spPr>
          <a:xfrm>
            <a:off x="-1" y="-2"/>
            <a:ext cx="4798484" cy="6858002"/>
          </a:xfrm>
          <a:prstGeom prst="rect">
            <a:avLst/>
          </a:prstGeom>
        </p:spPr>
      </p:pic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Testicular DSD</a:t>
            </a:r>
            <a:endParaRPr lang="el-GR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10196" y="1734550"/>
            <a:ext cx="6522723" cy="4621799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46,ΧΧ 1:20.000 των </a:t>
            </a:r>
            <a:r>
              <a:rPr lang="en-US" sz="2000" dirty="0"/>
              <a:t>DSD</a:t>
            </a:r>
            <a:r>
              <a:rPr lang="el-GR" sz="2000" dirty="0"/>
              <a:t> 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BFF6"/>
                </a:solidFill>
              </a:rPr>
              <a:t>Στο 90% θετικό γονίδιο SRY </a:t>
            </a:r>
            <a:r>
              <a:rPr lang="el-GR" sz="2000" dirty="0"/>
              <a:t>(μετάθεση στο Χ χρωμόσωμα) ή διπλασιασμός SOX9, SOX3 ή SOX10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Κοινωνικό φύλο σχεδόν πάντα αρσενικό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Παρουσία </a:t>
            </a:r>
            <a:r>
              <a:rPr lang="el-GR" sz="2000" dirty="0" err="1"/>
              <a:t>όρχεων</a:t>
            </a:r>
            <a:r>
              <a:rPr lang="el-GR" sz="2000" dirty="0"/>
              <a:t> σε 46, ΧΧ ασθενείς (αλλά με </a:t>
            </a:r>
            <a:r>
              <a:rPr lang="el-GR" sz="2000" dirty="0" err="1"/>
              <a:t>αζωοσπερμία</a:t>
            </a:r>
            <a:r>
              <a:rPr lang="el-GR" sz="2000" dirty="0"/>
              <a:t> και επακόλουθη ανεπάρκεια τεστοστερόνης), απουσία παραγώγων </a:t>
            </a:r>
            <a:r>
              <a:rPr lang="el-GR" sz="2000" dirty="0" err="1"/>
              <a:t>Muller</a:t>
            </a:r>
            <a:r>
              <a:rPr lang="el-GR" sz="2000" dirty="0"/>
              <a:t> και φυσιολογικά ή μερικές φορές άτυπα εξωτερικά γεννητικά όργανα (15% των περιπτώσεων). </a:t>
            </a:r>
          </a:p>
          <a:p>
            <a:r>
              <a:rPr lang="el-GR" sz="2000" dirty="0"/>
              <a:t>Υποπλασία </a:t>
            </a:r>
            <a:r>
              <a:rPr lang="el-GR" sz="2000" dirty="0" err="1"/>
              <a:t>όρχεων</a:t>
            </a:r>
            <a:r>
              <a:rPr lang="el-GR" sz="2000" dirty="0"/>
              <a:t>, χαμηλό κατά την εφηβεία, </a:t>
            </a:r>
            <a:r>
              <a:rPr lang="el-GR" sz="2000" dirty="0" err="1"/>
              <a:t>υπογονιμότητα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(χαμηλότερος όγκος </a:t>
            </a:r>
            <a:r>
              <a:rPr lang="el-GR" sz="2000" dirty="0" err="1"/>
              <a:t>όρχεων</a:t>
            </a:r>
            <a:r>
              <a:rPr lang="el-GR" sz="2000" dirty="0"/>
              <a:t> λόγω </a:t>
            </a:r>
            <a:r>
              <a:rPr lang="el-GR" sz="2000" dirty="0" err="1"/>
              <a:t>αζωοσπερμίας</a:t>
            </a:r>
            <a:r>
              <a:rPr lang="el-GR" sz="2000" dirty="0"/>
              <a:t>) </a:t>
            </a:r>
          </a:p>
          <a:p>
            <a:r>
              <a:rPr lang="el-GR" sz="2000" dirty="0"/>
              <a:t>Θεραπεία υποκατάστασης με τεστοστερόνη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22E66BD-845E-07CB-5E1D-62CEFB25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5201B9-4640-D445-B0D7-3F65BB92374C}" type="slidenum">
              <a:rPr lang="el-GR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793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223D63"/>
                </a:solidFill>
                <a:latin typeface="+mn-lt"/>
                <a:ea typeface="+mn-ea"/>
                <a:cs typeface="+mn-cs"/>
              </a:rPr>
              <a:t>Περίγραμμα παρουσίασης </a:t>
            </a:r>
          </a:p>
        </p:txBody>
      </p:sp>
      <p:graphicFrame>
        <p:nvGraphicFramePr>
          <p:cNvPr id="20" name="Θέση περιεχομένου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624562"/>
              </p:ext>
            </p:extLst>
          </p:nvPr>
        </p:nvGraphicFramePr>
        <p:xfrm>
          <a:off x="2178148" y="583809"/>
          <a:ext cx="8203809" cy="627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DE03E12-AA46-71D0-58D2-F470A54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48</a:t>
            </a:fld>
            <a:endParaRPr lang="el-G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>
          <a:xfrm>
            <a:off x="136403" y="450166"/>
            <a:ext cx="5885032" cy="137558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Sex chromosome </a:t>
            </a:r>
            <a:r>
              <a:rPr lang="el-GR" sz="2800" dirty="0">
                <a:solidFill>
                  <a:srgbClr val="FF0000"/>
                </a:solidFill>
              </a:rPr>
              <a:t>DSD: </a:t>
            </a:r>
          </a:p>
          <a:p>
            <a:pPr>
              <a:lnSpc>
                <a:spcPct val="150000"/>
              </a:lnSpc>
            </a:pPr>
            <a:r>
              <a:rPr lang="el-GR" sz="2000" b="0" dirty="0" err="1"/>
              <a:t>Ανευπλοειδία</a:t>
            </a:r>
            <a:r>
              <a:rPr lang="el-GR" sz="2000" b="0" dirty="0"/>
              <a:t> φυλετικού χρωμοσώματος ή </a:t>
            </a:r>
            <a:r>
              <a:rPr lang="el-GR" sz="2000" b="0" dirty="0" err="1"/>
              <a:t>μωσαϊκισμοί</a:t>
            </a:r>
            <a:r>
              <a:rPr lang="el-GR" sz="2000" b="0" dirty="0"/>
              <a:t> φυλετικών χρωμοσωμάτων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2"/>
          </p:nvPr>
        </p:nvSpPr>
        <p:spPr>
          <a:xfrm>
            <a:off x="136403" y="2192966"/>
            <a:ext cx="5157787" cy="4812952"/>
          </a:xfrm>
        </p:spPr>
        <p:txBody>
          <a:bodyPr numCol="2"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 err="1">
                <a:solidFill>
                  <a:srgbClr val="00BFF6"/>
                </a:solidFill>
              </a:rPr>
              <a:t>Turner</a:t>
            </a:r>
            <a:r>
              <a:rPr lang="el-GR" sz="2000" dirty="0">
                <a:solidFill>
                  <a:srgbClr val="00BFF6"/>
                </a:solidFill>
              </a:rPr>
              <a:t> (45,X ή 45,X0)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0BFF6"/>
                </a:solidFill>
              </a:rPr>
              <a:t> </a:t>
            </a:r>
            <a:r>
              <a:rPr lang="el-GR" sz="2000" dirty="0" err="1">
                <a:solidFill>
                  <a:srgbClr val="00BFF6"/>
                </a:solidFill>
              </a:rPr>
              <a:t>Klinefelter</a:t>
            </a:r>
            <a:r>
              <a:rPr lang="el-GR" sz="2000" dirty="0">
                <a:solidFill>
                  <a:srgbClr val="00BFF6"/>
                </a:solidFill>
              </a:rPr>
              <a:t> (47,XXY)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BFF6"/>
                </a:solidFill>
              </a:rPr>
              <a:t>Swyer</a:t>
            </a:r>
            <a:r>
              <a:rPr lang="en-US" sz="2000" dirty="0">
                <a:solidFill>
                  <a:srgbClr val="00BFF6"/>
                </a:solidFill>
              </a:rPr>
              <a:t> (46,XY)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45,X/46,XY </a:t>
            </a:r>
            <a:r>
              <a:rPr lang="el-GR" sz="2000" dirty="0" err="1"/>
              <a:t>μωσαϊκισμός</a:t>
            </a:r>
            <a:r>
              <a:rPr lang="el-GR" sz="2000" dirty="0"/>
              <a:t> (ποικίλη </a:t>
            </a:r>
            <a:r>
              <a:rPr lang="el-GR" sz="2000" dirty="0" err="1"/>
              <a:t>γοναδική</a:t>
            </a:r>
            <a:r>
              <a:rPr lang="el-GR" sz="2000" dirty="0"/>
              <a:t> δυσγενεσία)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46,ΧΧ/46,ΧΥ </a:t>
            </a:r>
            <a:r>
              <a:rPr lang="el-GR" sz="2000" dirty="0" err="1"/>
              <a:t>χιμαιρισμός</a:t>
            </a:r>
            <a:r>
              <a:rPr lang="el-GR" sz="2000" dirty="0"/>
              <a:t> </a:t>
            </a:r>
          </a:p>
          <a:p>
            <a:endParaRPr lang="el-GR" sz="2400" dirty="0"/>
          </a:p>
          <a:p>
            <a:endParaRPr lang="en-US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3"/>
          </p:nvPr>
        </p:nvSpPr>
        <p:spPr>
          <a:xfrm>
            <a:off x="6021435" y="423272"/>
            <a:ext cx="5763065" cy="79595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Ovotesticular</a:t>
            </a:r>
            <a:r>
              <a:rPr lang="en-US" sz="2800" dirty="0">
                <a:solidFill>
                  <a:srgbClr val="FF0000"/>
                </a:solidFill>
              </a:rPr>
              <a:t> DSD</a:t>
            </a:r>
            <a:r>
              <a:rPr lang="el-GR" sz="2800" dirty="0">
                <a:solidFill>
                  <a:srgbClr val="FF0000"/>
                </a:solidFill>
              </a:rPr>
              <a:t>: </a:t>
            </a:r>
          </a:p>
          <a:p>
            <a:r>
              <a:rPr lang="el-GR" sz="2200" b="0" dirty="0"/>
              <a:t>Παρουσία ωοθηκικού και ορχικού ιστού </a:t>
            </a:r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4"/>
          </p:nvPr>
        </p:nvSpPr>
        <p:spPr>
          <a:xfrm>
            <a:off x="6214403" y="2192966"/>
            <a:ext cx="5183188" cy="41936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0BFF6"/>
                </a:solidFill>
              </a:rPr>
              <a:t>46,ΧΧ/46,ΧΥ </a:t>
            </a:r>
            <a:r>
              <a:rPr lang="el-GR" sz="2000" dirty="0" err="1">
                <a:solidFill>
                  <a:srgbClr val="00BFF6"/>
                </a:solidFill>
              </a:rPr>
              <a:t>χιμαιρισμός</a:t>
            </a:r>
            <a:r>
              <a:rPr lang="el-GR" sz="2000" dirty="0">
                <a:solidFill>
                  <a:srgbClr val="00BFF6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45,X/46,XY </a:t>
            </a:r>
            <a:r>
              <a:rPr lang="el-GR" sz="2000" dirty="0" err="1"/>
              <a:t>μωσαϊκισμός</a:t>
            </a:r>
            <a:r>
              <a:rPr lang="el-GR" sz="2000" dirty="0"/>
              <a:t> (ποικίλη </a:t>
            </a:r>
            <a:r>
              <a:rPr lang="el-GR" sz="2000" dirty="0" err="1"/>
              <a:t>γοναδική</a:t>
            </a:r>
            <a:r>
              <a:rPr lang="el-GR" sz="2000" dirty="0"/>
              <a:t> δυσγενεσία)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46, XX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 46, XY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2E451BE-6E2B-3E33-256F-AEB8F98B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49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5" y="66838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n-US" sz="2800" b="1" dirty="0">
                <a:solidFill>
                  <a:srgbClr val="FF0000"/>
                </a:solidFill>
              </a:rPr>
              <a:t>2ο περιστατικό</a:t>
            </a:r>
            <a:r>
              <a:rPr lang="en-US" altLang="el-GR" sz="2800" b="1" dirty="0">
                <a:solidFill>
                  <a:srgbClr val="FF0000"/>
                </a:solidFill>
              </a:rPr>
              <a:t> - 3</a:t>
            </a:r>
            <a:r>
              <a:rPr lang="el-GR" altLang="el-GR" sz="2800" b="1" dirty="0">
                <a:solidFill>
                  <a:srgbClr val="FF0000"/>
                </a:solidFill>
              </a:rPr>
              <a:t>β - </a:t>
            </a:r>
            <a:r>
              <a:rPr lang="en-US" altLang="el-GR" sz="2800" b="1" dirty="0">
                <a:solidFill>
                  <a:srgbClr val="FF0000"/>
                </a:solidFill>
              </a:rPr>
              <a:t>HSD2 deficiency</a:t>
            </a:r>
            <a:r>
              <a:rPr lang="en-US" altLang="en-US" sz="2800" b="1" dirty="0">
                <a:solidFill>
                  <a:srgbClr val="FF0000"/>
                </a:solidFill>
              </a:rPr>
              <a:t> - </a:t>
            </a:r>
            <a:r>
              <a:rPr lang="el-GR" altLang="en-US" sz="2800" b="1" dirty="0">
                <a:solidFill>
                  <a:srgbClr val="FF0000"/>
                </a:solidFill>
              </a:rPr>
              <a:t>Συγγενής υπερπλασία των επινεφριδίων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11420" y="2359233"/>
            <a:ext cx="10195645" cy="2817887"/>
            <a:chOff x="1812" y="4259"/>
            <a:chExt cx="16080" cy="436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725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3249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60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611" y="6292"/>
              <a:ext cx="354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1812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2386" y="6142"/>
              <a:ext cx="300" cy="3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ircle: Hollow 8"/>
            <p:cNvSpPr/>
            <p:nvPr/>
          </p:nvSpPr>
          <p:spPr>
            <a:xfrm>
              <a:off x="2198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9"/>
            <p:cNvSpPr/>
            <p:nvPr/>
          </p:nvSpPr>
          <p:spPr>
            <a:xfrm>
              <a:off x="1989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536" y="6839"/>
              <a:ext cx="0" cy="1627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2438" y="8426"/>
              <a:ext cx="196" cy="19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5400000">
              <a:off x="5337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11" y="6142"/>
              <a:ext cx="300" cy="3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ircle: Hollow 20"/>
            <p:cNvSpPr/>
            <p:nvPr/>
          </p:nvSpPr>
          <p:spPr>
            <a:xfrm>
              <a:off x="5723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/>
            <p:cNvSpPr/>
            <p:nvPr/>
          </p:nvSpPr>
          <p:spPr>
            <a:xfrm>
              <a:off x="5514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6035" y="4455"/>
              <a:ext cx="26" cy="1290"/>
            </a:xfrm>
            <a:prstGeom prst="line">
              <a:avLst/>
            </a:prstGeom>
            <a:ln w="19050">
              <a:solidFill>
                <a:srgbClr val="EE9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911" y="4278"/>
              <a:ext cx="196" cy="196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>
              <a:off x="8886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460" y="6142"/>
              <a:ext cx="300" cy="3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ircle: Hollow 29"/>
            <p:cNvSpPr/>
            <p:nvPr/>
          </p:nvSpPr>
          <p:spPr>
            <a:xfrm>
              <a:off x="9272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/>
            <p:cNvSpPr/>
            <p:nvPr/>
          </p:nvSpPr>
          <p:spPr>
            <a:xfrm>
              <a:off x="9063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9609" y="6839"/>
              <a:ext cx="1" cy="1079"/>
            </a:xfrm>
            <a:prstGeom prst="line">
              <a:avLst/>
            </a:prstGeom>
            <a:ln w="19050">
              <a:solidFill>
                <a:srgbClr val="EF30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9492" y="7893"/>
              <a:ext cx="196" cy="196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6" y="4664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rgbClr val="EF307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5400000">
              <a:off x="12451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3025" y="6142"/>
              <a:ext cx="300" cy="3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ircle: Hollow 46"/>
            <p:cNvSpPr/>
            <p:nvPr/>
          </p:nvSpPr>
          <p:spPr>
            <a:xfrm>
              <a:off x="12837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Circle: Hollow 47"/>
            <p:cNvSpPr/>
            <p:nvPr/>
          </p:nvSpPr>
          <p:spPr>
            <a:xfrm>
              <a:off x="12628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 flipV="1">
              <a:off x="13154" y="4357"/>
              <a:ext cx="21" cy="1388"/>
            </a:xfrm>
            <a:prstGeom prst="line">
              <a:avLst/>
            </a:prstGeom>
            <a:ln w="19050">
              <a:solidFill>
                <a:srgbClr val="1C7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3056" y="4259"/>
              <a:ext cx="196" cy="196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981" y="6902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rgbClr val="1C7CB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Arc 52"/>
            <p:cNvSpPr/>
            <p:nvPr/>
          </p:nvSpPr>
          <p:spPr>
            <a:xfrm>
              <a:off x="15975" y="5568"/>
              <a:ext cx="1447" cy="1447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6549" y="6142"/>
              <a:ext cx="300" cy="3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ircle: Hollow 55"/>
            <p:cNvSpPr/>
            <p:nvPr/>
          </p:nvSpPr>
          <p:spPr>
            <a:xfrm>
              <a:off x="16361" y="5954"/>
              <a:ext cx="675" cy="675"/>
            </a:xfrm>
            <a:prstGeom prst="donut">
              <a:avLst>
                <a:gd name="adj" fmla="val 5281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le: Hollow 56"/>
            <p:cNvSpPr/>
            <p:nvPr/>
          </p:nvSpPr>
          <p:spPr>
            <a:xfrm>
              <a:off x="16152" y="5745"/>
              <a:ext cx="1093" cy="1093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16698" y="6839"/>
              <a:ext cx="1" cy="125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6601" y="7959"/>
              <a:ext cx="196" cy="19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506" y="4664"/>
              <a:ext cx="23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Text Box 35"/>
          <p:cNvSpPr txBox="1"/>
          <p:nvPr/>
        </p:nvSpPr>
        <p:spPr>
          <a:xfrm>
            <a:off x="12065" y="5104765"/>
            <a:ext cx="3399155" cy="711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None/>
            </a:pPr>
            <a:r>
              <a:rPr lang="el-GR" altLang="el-GR" sz="2000" dirty="0"/>
              <a:t>Αγόρι, Ρομά, 8,5 ετών με </a:t>
            </a:r>
            <a:r>
              <a:rPr lang="el-GR" altLang="el-GR" sz="2000" dirty="0">
                <a:solidFill>
                  <a:srgbClr val="00BFF6"/>
                </a:solidFill>
              </a:rPr>
              <a:t>πρώιμη αδρεναρχή</a:t>
            </a:r>
            <a:endParaRPr lang="el-GR" altLang="el-GR" sz="2000" dirty="0"/>
          </a:p>
          <a:p>
            <a:pPr indent="0">
              <a:buNone/>
            </a:pPr>
            <a:endParaRPr lang="el-GR" altLang="en-US" sz="2000" dirty="0"/>
          </a:p>
        </p:txBody>
      </p:sp>
      <p:sp>
        <p:nvSpPr>
          <p:cNvPr id="38" name="Text Box 37"/>
          <p:cNvSpPr txBox="1"/>
          <p:nvPr/>
        </p:nvSpPr>
        <p:spPr>
          <a:xfrm>
            <a:off x="988695" y="781685"/>
            <a:ext cx="4615815" cy="1381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 sz="2000" dirty="0">
                <a:solidFill>
                  <a:schemeClr val="tx1"/>
                </a:solidFill>
              </a:rPr>
              <a:t>Περιγεννητικό ιστορικό</a:t>
            </a:r>
            <a:r>
              <a:rPr lang="en-US" altLang="el-GR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: </a:t>
            </a:r>
            <a:r>
              <a:rPr lang="el-GR" altLang="en-US" sz="2000" dirty="0">
                <a:solidFill>
                  <a:srgbClr val="00BFF6"/>
                </a:solidFill>
              </a:rPr>
              <a:t>αμφίβολα γεννητικά όργανα, υποσπαδίας, δισχιδές όσχεο, ψηλαφητοί όρχεις </a:t>
            </a:r>
          </a:p>
          <a:p>
            <a:r>
              <a:rPr lang="el-GR" altLang="en-US" sz="2000" dirty="0">
                <a:solidFill>
                  <a:schemeClr val="tx1"/>
                </a:solidFill>
              </a:rPr>
              <a:t>Οικογενειακό ιστορικό </a:t>
            </a:r>
            <a:r>
              <a:rPr lang="en-US" altLang="en-US" sz="2000" dirty="0">
                <a:solidFill>
                  <a:schemeClr val="tx1"/>
                </a:solidFill>
              </a:rPr>
              <a:t>: </a:t>
            </a:r>
            <a:r>
              <a:rPr lang="el-GR" altLang="en-US" sz="2000" dirty="0">
                <a:solidFill>
                  <a:srgbClr val="00BFF6"/>
                </a:solidFill>
              </a:rPr>
              <a:t> γονείς</a:t>
            </a:r>
          </a:p>
          <a:p>
            <a:r>
              <a:rPr lang="el-GR" altLang="en-US" sz="2000" dirty="0">
                <a:solidFill>
                  <a:srgbClr val="00BFF6"/>
                </a:solidFill>
              </a:rPr>
              <a:t> με συγγένεια 2ου βαθμού</a:t>
            </a:r>
          </a:p>
          <a:p>
            <a:endParaRPr lang="el-GR" altLang="en-US" sz="2000" dirty="0">
              <a:solidFill>
                <a:srgbClr val="00BFF6"/>
              </a:solidFill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3196427" y="4731344"/>
            <a:ext cx="4228465" cy="1911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 sz="2000" dirty="0">
                <a:solidFill>
                  <a:schemeClr val="tx1"/>
                </a:solidFill>
              </a:rPr>
              <a:t>15 ημέρες ζωής ( 1η προσέλευση )</a:t>
            </a:r>
            <a:r>
              <a:rPr lang="en-US" altLang="en-US" sz="2000" dirty="0">
                <a:solidFill>
                  <a:schemeClr val="tx1"/>
                </a:solidFill>
              </a:rPr>
              <a:t>:</a:t>
            </a:r>
            <a:r>
              <a:rPr lang="el-GR" altLang="en-US" sz="2000" dirty="0">
                <a:solidFill>
                  <a:srgbClr val="00BFF6"/>
                </a:solidFill>
              </a:rPr>
              <a:t> </a:t>
            </a:r>
            <a:endParaRPr lang="en-US" altLang="en-US" sz="2000" dirty="0">
              <a:solidFill>
                <a:srgbClr val="00BFF6"/>
              </a:solidFill>
            </a:endParaRPr>
          </a:p>
          <a:p>
            <a:r>
              <a:rPr lang="en-US" altLang="en-US" sz="2000" dirty="0">
                <a:solidFill>
                  <a:srgbClr val="00BFF6"/>
                </a:solidFill>
              </a:rPr>
              <a:t>1o </a:t>
            </a:r>
            <a:r>
              <a:rPr lang="el-GR" altLang="en-US" sz="2000" dirty="0">
                <a:solidFill>
                  <a:srgbClr val="00BFF6"/>
                </a:solidFill>
              </a:rPr>
              <a:t>επεισόδιο επινεφριδικής κρίσης</a:t>
            </a:r>
            <a:r>
              <a:rPr lang="en-US" altLang="el-GR" sz="2000" dirty="0">
                <a:solidFill>
                  <a:srgbClr val="00BFF6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n-US" sz="2000" dirty="0">
                <a:solidFill>
                  <a:schemeClr val="tx1"/>
                </a:solidFill>
              </a:rPr>
              <a:t>Κορτιζόλη </a:t>
            </a:r>
            <a:r>
              <a:rPr lang="en-US" altLang="el-GR" sz="20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l-GR" sz="2000" dirty="0">
                <a:solidFill>
                  <a:schemeClr val="tx1"/>
                </a:solidFill>
              </a:rPr>
              <a:t>ACTH</a:t>
            </a:r>
            <a:r>
              <a:rPr lang="el-GR" altLang="en-US" sz="2000" dirty="0">
                <a:solidFill>
                  <a:schemeClr val="tx1"/>
                </a:solidFill>
              </a:rPr>
              <a:t>, </a:t>
            </a:r>
            <a:r>
              <a:rPr lang="en-US" altLang="el-GR" sz="2000" dirty="0">
                <a:solidFill>
                  <a:schemeClr val="tx1"/>
                </a:solidFill>
              </a:rPr>
              <a:t>17</a:t>
            </a:r>
            <a:r>
              <a:rPr lang="el-GR" altLang="en-US" sz="2000" dirty="0">
                <a:solidFill>
                  <a:schemeClr val="tx1"/>
                </a:solidFill>
              </a:rPr>
              <a:t>α - υδροξυπρογεστερόνη, </a:t>
            </a:r>
            <a:r>
              <a:rPr lang="en-US" altLang="en-US" sz="2000" dirty="0">
                <a:solidFill>
                  <a:schemeClr val="tx1"/>
                </a:solidFill>
              </a:rPr>
              <a:t>DHEA</a:t>
            </a:r>
            <a:r>
              <a:rPr lang="el-GR" altLang="en-US" sz="2000" dirty="0">
                <a:solidFill>
                  <a:schemeClr val="tx1"/>
                </a:solidFill>
              </a:rPr>
              <a:t>, τεστοστερόνη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n-US" sz="2000" dirty="0">
                <a:solidFill>
                  <a:schemeClr val="tx1"/>
                </a:solidFill>
              </a:rPr>
              <a:t>46, </a:t>
            </a:r>
            <a:r>
              <a:rPr lang="en-US" altLang="el-GR" sz="2000" dirty="0">
                <a:solidFill>
                  <a:schemeClr val="tx1"/>
                </a:solidFill>
              </a:rPr>
              <a:t>XY</a:t>
            </a:r>
            <a:endParaRPr lang="el-GR" altLang="en-US" sz="2000" dirty="0">
              <a:solidFill>
                <a:schemeClr val="tx1"/>
              </a:solidFill>
            </a:endParaRPr>
          </a:p>
          <a:p>
            <a:endParaRPr lang="el-GR" alt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7410658" y="4433977"/>
            <a:ext cx="5230495" cy="2045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 sz="2000" dirty="0"/>
              <a:t>8,5 ετών </a:t>
            </a:r>
            <a:r>
              <a:rPr lang="en-US" altLang="en-US" sz="2000" dirty="0"/>
              <a:t>: </a:t>
            </a:r>
            <a:r>
              <a:rPr lang="el-GR" altLang="en-US" sz="2000" dirty="0"/>
              <a:t>προγραμματισμένος έλεγχος </a:t>
            </a:r>
          </a:p>
          <a:p>
            <a:r>
              <a:rPr lang="el-GR" altLang="en-US" sz="2000" dirty="0">
                <a:solidFill>
                  <a:srgbClr val="00BFF6"/>
                </a:solidFill>
              </a:rPr>
              <a:t>Καμπύλες ΒΣ, ΜΣ, ΒΜΙ </a:t>
            </a:r>
            <a:r>
              <a:rPr lang="en-US" altLang="en-US" sz="2000" dirty="0">
                <a:solidFill>
                  <a:srgbClr val="00BFF6"/>
                </a:solidFill>
              </a:rPr>
              <a:t>&gt; 97</a:t>
            </a:r>
            <a:r>
              <a:rPr lang="el-GR" altLang="en-US" sz="2000" dirty="0">
                <a:solidFill>
                  <a:srgbClr val="00BFF6"/>
                </a:solidFill>
              </a:rPr>
              <a:t>η ΕΘ</a:t>
            </a:r>
            <a:r>
              <a:rPr lang="en-US" altLang="el-GR" sz="2000" dirty="0">
                <a:solidFill>
                  <a:srgbClr val="00BFF6"/>
                </a:solidFill>
              </a:rPr>
              <a:t>, </a:t>
            </a:r>
            <a:r>
              <a:rPr lang="el-GR" altLang="el-GR" sz="2000" dirty="0">
                <a:solidFill>
                  <a:srgbClr val="00BFF6"/>
                </a:solidFill>
              </a:rPr>
              <a:t>π</a:t>
            </a:r>
            <a:r>
              <a:rPr lang="el-GR" altLang="en-US" sz="2000" dirty="0">
                <a:solidFill>
                  <a:srgbClr val="00BFF6"/>
                </a:solidFill>
              </a:rPr>
              <a:t>ροηγμένη οστική ηλικία, τεστοστερόνη </a:t>
            </a:r>
          </a:p>
          <a:p>
            <a:r>
              <a:rPr lang="el-GR" altLang="en-US" sz="2000" b="1" dirty="0"/>
              <a:t>Γονιδιακός έλεγχος </a:t>
            </a:r>
            <a:r>
              <a:rPr lang="en-US" altLang="en-US" sz="2000" b="1" dirty="0"/>
              <a:t>: </a:t>
            </a:r>
            <a:r>
              <a:rPr lang="el-GR" altLang="en-US" sz="2000" b="1" dirty="0"/>
              <a:t>Ομόζυγη μετάλλαξη </a:t>
            </a:r>
            <a:endParaRPr lang="en-US" altLang="en-US" sz="2000" b="1" dirty="0"/>
          </a:p>
          <a:p>
            <a:r>
              <a:rPr lang="en-US" altLang="en-US" sz="2000" b="1" dirty="0"/>
              <a:t>p. Lys36Ter </a:t>
            </a:r>
            <a:r>
              <a:rPr lang="el-GR" altLang="en-US" sz="2000" b="1" dirty="0"/>
              <a:t>στο γονίδιο </a:t>
            </a:r>
            <a:r>
              <a:rPr lang="en-US" altLang="en-US" sz="2000" b="1" dirty="0"/>
              <a:t>HSD3B2</a:t>
            </a:r>
            <a:r>
              <a:rPr lang="el-GR" altLang="en-US" sz="2000" b="1" dirty="0"/>
              <a:t>, </a:t>
            </a:r>
            <a:r>
              <a:rPr lang="el-GR" altLang="en-US" sz="2000" dirty="0" err="1"/>
              <a:t>ετερόζυγη</a:t>
            </a:r>
            <a:r>
              <a:rPr lang="el-GR" altLang="en-US" sz="2000" dirty="0"/>
              <a:t> μετάλλαξη </a:t>
            </a:r>
            <a:r>
              <a:rPr lang="en-US" altLang="en-US" sz="2000" dirty="0"/>
              <a:t>p. Val281Leu </a:t>
            </a:r>
            <a:r>
              <a:rPr lang="el-GR" altLang="en-US" sz="2000" dirty="0"/>
              <a:t>στο γονίδιο </a:t>
            </a:r>
            <a:r>
              <a:rPr lang="en-US" altLang="en-US" sz="2000" dirty="0"/>
              <a:t>CYP21A2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523740" y="2178685"/>
            <a:ext cx="5454650" cy="1013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l-GR" altLang="en-US" sz="2000">
              <a:solidFill>
                <a:schemeClr val="tx1"/>
              </a:solidFill>
            </a:endParaRPr>
          </a:p>
        </p:txBody>
      </p:sp>
      <p:pic>
        <p:nvPicPr>
          <p:cNvPr id="8" name="Picture 7" descr="up-arrow_608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000" y="5922141"/>
            <a:ext cx="173990" cy="360045"/>
          </a:xfrm>
          <a:prstGeom prst="rect">
            <a:avLst/>
          </a:prstGeom>
        </p:spPr>
      </p:pic>
      <p:pic>
        <p:nvPicPr>
          <p:cNvPr id="10" name="Picture 9" descr="download-arrow_1096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755" y="5438775"/>
            <a:ext cx="257175" cy="257175"/>
          </a:xfrm>
          <a:prstGeom prst="rect">
            <a:avLst/>
          </a:prstGeom>
        </p:spPr>
      </p:pic>
      <p:pic>
        <p:nvPicPr>
          <p:cNvPr id="16" name="Picture 15" descr="download-arrow_1096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205" y="1412240"/>
            <a:ext cx="357505" cy="357505"/>
          </a:xfrm>
          <a:prstGeom prst="rect">
            <a:avLst/>
          </a:prstGeom>
        </p:spPr>
      </p:pic>
      <p:pic>
        <p:nvPicPr>
          <p:cNvPr id="17" name="Picture 16" descr="up-arrow_608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72320" y="1635125"/>
            <a:ext cx="202565" cy="418465"/>
          </a:xfrm>
          <a:prstGeom prst="rect">
            <a:avLst/>
          </a:prstGeom>
        </p:spPr>
      </p:pic>
      <p:pic>
        <p:nvPicPr>
          <p:cNvPr id="25" name="Picture 24" descr="up-arrow_608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58" y="5090903"/>
            <a:ext cx="153183" cy="319904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 rot="10800000" flipV="1">
            <a:off x="6487795" y="782320"/>
            <a:ext cx="4319270" cy="179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 sz="2000" dirty="0">
                <a:sym typeface="+mn-ea"/>
              </a:rPr>
              <a:t>3,5 ετών ( 2η προσέλευση )</a:t>
            </a:r>
            <a:r>
              <a:rPr lang="en-US" altLang="en-US" sz="2000" dirty="0">
                <a:sym typeface="+mn-ea"/>
              </a:rPr>
              <a:t>:</a:t>
            </a:r>
            <a:r>
              <a:rPr lang="en-US" altLang="en-US" sz="2000" dirty="0">
                <a:solidFill>
                  <a:srgbClr val="00BFF6"/>
                </a:solidFill>
                <a:sym typeface="+mn-ea"/>
              </a:rPr>
              <a:t> </a:t>
            </a:r>
          </a:p>
          <a:p>
            <a:r>
              <a:rPr lang="en-US" altLang="en-US" sz="2000" dirty="0">
                <a:solidFill>
                  <a:srgbClr val="00BFF6"/>
                </a:solidFill>
                <a:sym typeface="+mn-ea"/>
              </a:rPr>
              <a:t>2o </a:t>
            </a:r>
            <a:r>
              <a:rPr lang="el-GR" altLang="en-US" sz="2000" dirty="0">
                <a:solidFill>
                  <a:srgbClr val="00BFF6"/>
                </a:solidFill>
                <a:sym typeface="+mn-ea"/>
              </a:rPr>
              <a:t>επεισόδιο </a:t>
            </a:r>
            <a:r>
              <a:rPr lang="el-GR" altLang="en-US" sz="2000" dirty="0" err="1">
                <a:solidFill>
                  <a:srgbClr val="00BFF6"/>
                </a:solidFill>
                <a:sym typeface="+mn-ea"/>
              </a:rPr>
              <a:t>επινεφριδικής</a:t>
            </a:r>
            <a:r>
              <a:rPr lang="el-GR" altLang="en-US" sz="2000" dirty="0">
                <a:solidFill>
                  <a:srgbClr val="00BFF6"/>
                </a:solidFill>
                <a:sym typeface="+mn-ea"/>
              </a:rPr>
              <a:t> κρίσης  </a:t>
            </a:r>
            <a:endParaRPr lang="el-GR" altLang="en-US" sz="2000" dirty="0">
              <a:solidFill>
                <a:srgbClr val="00BFF6"/>
              </a:solidFill>
            </a:endParaRPr>
          </a:p>
          <a:p>
            <a:r>
              <a:rPr lang="el-GR" altLang="en-US" sz="2000" dirty="0" err="1">
                <a:sym typeface="+mn-ea"/>
              </a:rPr>
              <a:t>Κορτιζόλη</a:t>
            </a:r>
            <a:r>
              <a:rPr lang="el-GR" altLang="en-US" sz="2000" dirty="0">
                <a:sym typeface="+mn-ea"/>
              </a:rPr>
              <a:t>, </a:t>
            </a:r>
            <a:r>
              <a:rPr lang="en-US" altLang="en-US" sz="2000" dirty="0">
                <a:sym typeface="+mn-ea"/>
              </a:rPr>
              <a:t>DHEA</a:t>
            </a:r>
            <a:endParaRPr lang="en-US" altLang="en-US" sz="2000" dirty="0">
              <a:solidFill>
                <a:schemeClr val="tx1"/>
              </a:solidFill>
            </a:endParaRPr>
          </a:p>
          <a:p>
            <a:r>
              <a:rPr lang="el-GR" altLang="en-US" sz="2000" dirty="0">
                <a:sym typeface="+mn-ea"/>
              </a:rPr>
              <a:t>Τεστοστερόνη, </a:t>
            </a:r>
            <a:r>
              <a:rPr lang="el-GR" altLang="en-US" sz="2000" dirty="0" err="1">
                <a:sym typeface="+mn-ea"/>
              </a:rPr>
              <a:t>Οιστραδιόλη</a:t>
            </a:r>
            <a:r>
              <a:rPr lang="el-GR" altLang="en-US" sz="2000" dirty="0">
                <a:sym typeface="+mn-ea"/>
              </a:rPr>
              <a:t> </a:t>
            </a:r>
            <a:endParaRPr lang="el-GR" altLang="en-US" sz="2000" dirty="0">
              <a:solidFill>
                <a:schemeClr val="tx1"/>
              </a:solidFill>
            </a:endParaRPr>
          </a:p>
          <a:p>
            <a:r>
              <a:rPr lang="el-GR" altLang="en-US" sz="2000" dirty="0">
                <a:sym typeface="+mn-ea"/>
              </a:rPr>
              <a:t>Γυναικομαστία και </a:t>
            </a:r>
            <a:r>
              <a:rPr lang="el-GR" altLang="en-US" sz="2000" dirty="0" err="1">
                <a:sym typeface="+mn-ea"/>
              </a:rPr>
              <a:t>αδρεναρχή</a:t>
            </a:r>
            <a:r>
              <a:rPr lang="el-GR" alt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6DAEC13-DEA9-E79A-608A-9BD3046D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</a:t>
            </a:fld>
            <a:endParaRPr lang="el-GR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47EDB29-7883-45B4-F9AC-9DEFE7B311D8}"/>
              </a:ext>
            </a:extLst>
          </p:cNvPr>
          <p:cNvSpPr txBox="1"/>
          <p:nvPr/>
        </p:nvSpPr>
        <p:spPr>
          <a:xfrm>
            <a:off x="5693424" y="6351270"/>
            <a:ext cx="6589059" cy="1013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Fanis P,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Neocleous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V, Kosta K,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Karipiadou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A, Hartmann MF,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Wudy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SA,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Karantaglis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N, Papadimitriou DT,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Skordis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N,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Tsikopoulos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Phylactou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LA,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Roilides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E,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Papagianni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M.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J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Pediatr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 Endocrinol </a:t>
            </a:r>
            <a:r>
              <a:rPr lang="en-US" sz="1100" b="0" i="1" dirty="0" err="1">
                <a:solidFill>
                  <a:srgbClr val="212121"/>
                </a:solidFill>
                <a:effectLst/>
                <a:latin typeface="BlinkMacSystemFont"/>
              </a:rPr>
              <a:t>Metab</a:t>
            </a:r>
            <a:r>
              <a:rPr lang="en-US" sz="1100" b="0" i="1" dirty="0">
                <a:solidFill>
                  <a:srgbClr val="212121"/>
                </a:solidFill>
                <a:effectLst/>
                <a:latin typeface="BlinkMacSystemFont"/>
              </a:rPr>
              <a:t>  2020 ; 34(1):131-136</a:t>
            </a:r>
            <a:br>
              <a:rPr lang="en-US" sz="1100" i="1" dirty="0"/>
            </a:br>
            <a:endParaRPr lang="el-GR" altLang="en-US" sz="11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2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0" y="365125"/>
            <a:ext cx="6019800" cy="13255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Turner</a:t>
            </a:r>
            <a:r>
              <a:rPr lang="en-US" b="1" dirty="0"/>
              <a:t> </a:t>
            </a:r>
            <a:endParaRPr lang="el-GR" b="1" dirty="0"/>
          </a:p>
        </p:txBody>
      </p:sp>
      <p:sp>
        <p:nvSpPr>
          <p:cNvPr id="7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4585007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1 στις 2000 - 2500 γεννήσεις ζώντων γυναικών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 err="1"/>
              <a:t>Καρυότυπος</a:t>
            </a:r>
            <a:r>
              <a:rPr lang="el-GR" sz="2000" dirty="0"/>
              <a:t> </a:t>
            </a:r>
            <a:r>
              <a:rPr lang="el-GR" sz="2000" b="1" dirty="0"/>
              <a:t>45,Χ </a:t>
            </a:r>
            <a:endParaRPr lang="en-US" sz="20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 err="1"/>
              <a:t>Φαινοτυπικά</a:t>
            </a:r>
            <a:r>
              <a:rPr lang="el-GR" sz="2000" dirty="0"/>
              <a:t> </a:t>
            </a:r>
            <a:r>
              <a:rPr lang="el-GR" sz="2000" b="1" dirty="0"/>
              <a:t>θήλυ</a:t>
            </a:r>
            <a:r>
              <a:rPr lang="el-GR" sz="2000" dirty="0"/>
              <a:t> 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Εμφανίζουν ανεπάρκεια οιστρογόνων,</a:t>
            </a:r>
            <a:r>
              <a:rPr lang="en-US" sz="2000" dirty="0"/>
              <a:t> </a:t>
            </a:r>
            <a:r>
              <a:rPr lang="el-GR" sz="2000" dirty="0"/>
              <a:t>στοιχειώδη γεννητική ράβδωση ωοθηκών, είτε καθυστερημένη έναρξη της εφηβείας είτε αμηνόρροια</a:t>
            </a:r>
            <a:r>
              <a:rPr lang="en-US" sz="2000" dirty="0"/>
              <a:t> </a:t>
            </a:r>
            <a:r>
              <a:rPr lang="el-GR" sz="2000" dirty="0"/>
              <a:t>και στειρότητα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Φαινότυπος: χαμηλό ανάστημα</a:t>
            </a:r>
            <a:r>
              <a:rPr lang="en-US" sz="2000" dirty="0"/>
              <a:t>,</a:t>
            </a:r>
            <a:r>
              <a:rPr lang="el-GR" sz="2000" dirty="0"/>
              <a:t> αυξημένος</a:t>
            </a:r>
            <a:r>
              <a:rPr lang="en-US" sz="2000" dirty="0"/>
              <a:t> </a:t>
            </a:r>
            <a:r>
              <a:rPr lang="el-GR" sz="2000" dirty="0"/>
              <a:t>κίνδυνος πολλαπλών διαταραχών/ παθήσεων</a:t>
            </a:r>
            <a:r>
              <a:rPr lang="en-US" sz="2000" dirty="0"/>
              <a:t>: </a:t>
            </a:r>
            <a:r>
              <a:rPr lang="el-GR" sz="2000" dirty="0"/>
              <a:t>καρδιοπάθεια</a:t>
            </a:r>
            <a:r>
              <a:rPr lang="en-US" sz="2000" dirty="0"/>
              <a:t>,</a:t>
            </a:r>
            <a:r>
              <a:rPr lang="el-GR" sz="2000" dirty="0"/>
              <a:t> </a:t>
            </a:r>
            <a:r>
              <a:rPr lang="el-GR" sz="2000" dirty="0" err="1"/>
              <a:t>λεμφοίδημα</a:t>
            </a:r>
            <a:r>
              <a:rPr lang="el-GR" sz="2000" dirty="0"/>
              <a:t> χεριών και ποδιών</a:t>
            </a:r>
            <a:r>
              <a:rPr lang="en-US" sz="2000" dirty="0"/>
              <a:t>,</a:t>
            </a:r>
            <a:r>
              <a:rPr lang="el-GR" sz="2000" dirty="0"/>
              <a:t> πεταλοειδής </a:t>
            </a:r>
            <a:r>
              <a:rPr lang="el-GR" sz="2000" dirty="0" err="1"/>
              <a:t>νεφρός</a:t>
            </a:r>
            <a:r>
              <a:rPr lang="en-US" sz="2000" dirty="0"/>
              <a:t>, </a:t>
            </a:r>
            <a:r>
              <a:rPr lang="el-GR" sz="2000" dirty="0"/>
              <a:t>ευρύ στήθος με μεγάλη απόσταση θηλών, χαμηλή γραμμή τριχοφυΐας, χαμηλά πρόσφυση </a:t>
            </a:r>
            <a:r>
              <a:rPr lang="el-GR" sz="2000" dirty="0" err="1"/>
              <a:t>ωτών</a:t>
            </a:r>
            <a:endParaRPr lang="el-GR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Θεραπεία: αυξητική ορμόνη, </a:t>
            </a:r>
            <a:r>
              <a:rPr lang="el-GR" sz="2000" dirty="0" err="1"/>
              <a:t>οιστρογονοθεραπεία</a:t>
            </a:r>
            <a:r>
              <a:rPr lang="el-GR" sz="2000" dirty="0"/>
              <a:t>, παρακολούθηση για καρδιακές και νεφρικές ανωμαλίες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799526"/>
            <a:ext cx="60198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Klinefelter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9" name="Θέση περιεχομένου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585006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1</a:t>
            </a:r>
            <a:r>
              <a:rPr lang="en-US" sz="2000" dirty="0"/>
              <a:t> </a:t>
            </a:r>
            <a:r>
              <a:rPr lang="el-GR" sz="2000" dirty="0"/>
              <a:t>στις 1000 έως 1 στις 1500 γεννήσεις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 err="1"/>
              <a:t>Καρυότυπος</a:t>
            </a:r>
            <a:r>
              <a:rPr lang="el-GR" sz="2000" dirty="0"/>
              <a:t> </a:t>
            </a:r>
            <a:r>
              <a:rPr lang="el-GR" sz="2000" b="1" dirty="0"/>
              <a:t>47,ΧΧΥ (</a:t>
            </a:r>
            <a:r>
              <a:rPr lang="en-US" sz="2000" b="1" dirty="0"/>
              <a:t>46, XY/47, XXY</a:t>
            </a:r>
            <a:r>
              <a:rPr lang="el-GR" sz="2000" b="1" dirty="0"/>
              <a:t> και </a:t>
            </a:r>
            <a:r>
              <a:rPr lang="en-US" sz="2000" b="1" dirty="0"/>
              <a:t>48, XXXY</a:t>
            </a:r>
            <a:r>
              <a:rPr lang="el-GR" sz="2000" b="1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 err="1"/>
              <a:t>Φαινοτυπικά</a:t>
            </a:r>
            <a:r>
              <a:rPr lang="el-GR" sz="2000" dirty="0"/>
              <a:t> </a:t>
            </a:r>
            <a:r>
              <a:rPr lang="el-GR" sz="2000" b="1" dirty="0"/>
              <a:t>άρρεν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Εμφανίζουν μικρούς </a:t>
            </a:r>
            <a:r>
              <a:rPr lang="el-GR" sz="2000" dirty="0" err="1"/>
              <a:t>όρχεις</a:t>
            </a:r>
            <a:r>
              <a:rPr lang="el-GR" sz="2000" dirty="0"/>
              <a:t> και πέος λόγω </a:t>
            </a:r>
            <a:r>
              <a:rPr lang="el-GR" sz="2000" dirty="0" err="1"/>
              <a:t>ίνωσης</a:t>
            </a:r>
            <a:r>
              <a:rPr lang="el-GR" sz="2000" dirty="0"/>
              <a:t> που προκαλεί υπολειτουργία με απώτερη επιπλοκή την </a:t>
            </a:r>
            <a:r>
              <a:rPr lang="el-GR" sz="2000" dirty="0" err="1"/>
              <a:t>υπογονιμότητα</a:t>
            </a:r>
            <a:endParaRPr lang="el-GR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Φαινότυπος: ψηλό ανάστημα, γυναικομαστία, μικροί </a:t>
            </a:r>
            <a:r>
              <a:rPr lang="el-GR" sz="2000" dirty="0" err="1"/>
              <a:t>όρχεις</a:t>
            </a:r>
            <a:r>
              <a:rPr lang="el-GR" sz="2000" dirty="0"/>
              <a:t> και πέος,</a:t>
            </a:r>
            <a:r>
              <a:rPr lang="en-US" sz="2000" dirty="0"/>
              <a:t> </a:t>
            </a:r>
            <a:r>
              <a:rPr lang="el-GR" sz="2000" dirty="0"/>
              <a:t>προβλήματα γονιμότητας, </a:t>
            </a:r>
            <a:r>
              <a:rPr lang="el-GR" sz="2000" dirty="0" err="1"/>
              <a:t>αζωοσπερμία</a:t>
            </a:r>
            <a:r>
              <a:rPr lang="el-GR" sz="2000" dirty="0"/>
              <a:t>, καθυστέρηση λόγου και κινητικών δεξιοτήτων στο 50% έως 75% των περιπτώσεων, υποτονία με </a:t>
            </a:r>
            <a:r>
              <a:rPr lang="el-GR" sz="2000" dirty="0" err="1"/>
              <a:t>υπερκινητικότητα</a:t>
            </a:r>
            <a:endParaRPr lang="el-GR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sz="2000" dirty="0"/>
              <a:t>Θεραπεία: </a:t>
            </a:r>
            <a:r>
              <a:rPr lang="el-GR" sz="2000" dirty="0" err="1"/>
              <a:t>εργοθεραπεία</a:t>
            </a:r>
            <a:r>
              <a:rPr lang="el-GR" sz="2000" dirty="0"/>
              <a:t>, θεραπεία με τεστοστερόνη, εξαγωγή σπερματοζωαρίων από τους </a:t>
            </a:r>
            <a:r>
              <a:rPr lang="el-GR" sz="2000" dirty="0" err="1"/>
              <a:t>όρχεις</a:t>
            </a:r>
            <a:r>
              <a:rPr lang="el-GR" sz="2000" dirty="0"/>
              <a:t> (</a:t>
            </a:r>
            <a:r>
              <a:rPr lang="en-US" sz="2000" dirty="0"/>
              <a:t>micro-TESE)</a:t>
            </a:r>
            <a:r>
              <a:rPr lang="el-GR" sz="2000" dirty="0"/>
              <a:t> για εξωσωματική γονιμοποίηση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7C4B35F-96DE-E502-48D7-E136B935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50</a:t>
            </a:fld>
            <a:endParaRPr lang="el-G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Σύνδρομο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Swyer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endParaRPr lang="el-GR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86265" y="1253331"/>
            <a:ext cx="10972799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1 </a:t>
            </a:r>
            <a:r>
              <a:rPr lang="el-GR" sz="2000" dirty="0"/>
              <a:t>στις 80000 γεννήσεις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 err="1"/>
              <a:t>Καρυότυπος</a:t>
            </a:r>
            <a:r>
              <a:rPr lang="el-GR" sz="2000" dirty="0"/>
              <a:t>: </a:t>
            </a:r>
            <a:r>
              <a:rPr lang="el-GR" sz="2000" b="1" dirty="0"/>
              <a:t>46,ΧΥ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 err="1"/>
              <a:t>Φαινοτυπικά</a:t>
            </a:r>
            <a:r>
              <a:rPr lang="el-GR" sz="2000" dirty="0"/>
              <a:t>: </a:t>
            </a:r>
            <a:r>
              <a:rPr lang="el-GR" sz="2000" b="1" dirty="0"/>
              <a:t>θήλυ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/>
              <a:t>Αίτια: </a:t>
            </a:r>
            <a:r>
              <a:rPr lang="en-US" sz="2000" b="1" dirty="0"/>
              <a:t>SRY</a:t>
            </a:r>
            <a:r>
              <a:rPr lang="en-US" sz="2000" dirty="0"/>
              <a:t>, MAP3K1, DHH, NR5A1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/>
              <a:t>Φαινότυπος: θήλεα γεννητικά όργανα (μήτρα, κόλπος, σάλπιγγες), </a:t>
            </a:r>
            <a:r>
              <a:rPr lang="el-GR" sz="2000" dirty="0" err="1"/>
              <a:t>γοναδική</a:t>
            </a:r>
            <a:r>
              <a:rPr lang="el-GR" sz="2000" dirty="0"/>
              <a:t> δυσγενεσία (απλασία ωοθηκών</a:t>
            </a:r>
            <a:r>
              <a:rPr lang="en-US" sz="2000" dirty="0"/>
              <a:t> </a:t>
            </a:r>
            <a:r>
              <a:rPr lang="el-GR" sz="2000" dirty="0"/>
              <a:t>και αντικατάσταση από ουλώδη ιστό)</a:t>
            </a:r>
            <a:r>
              <a:rPr lang="en-US" sz="2000" dirty="0"/>
              <a:t>, </a:t>
            </a:r>
            <a:r>
              <a:rPr lang="el-GR" sz="2000" dirty="0"/>
              <a:t>πρωτοπαθής </a:t>
            </a:r>
            <a:r>
              <a:rPr lang="el-GR" sz="2000" dirty="0" err="1"/>
              <a:t>αμμηνόροια</a:t>
            </a:r>
            <a:endParaRPr lang="el-GR" sz="2000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/>
              <a:t>Κοινωνικό φύλο</a:t>
            </a:r>
            <a:r>
              <a:rPr lang="en-US" sz="2000" dirty="0"/>
              <a:t>:</a:t>
            </a:r>
            <a:r>
              <a:rPr lang="el-GR" sz="2000" dirty="0"/>
              <a:t> συνήθως γυναικείο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2000" dirty="0"/>
              <a:t>Θεραπεία: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l-GR" sz="2000" dirty="0"/>
              <a:t>ορμονική υποκατάσταση με οιστρογόνα, </a:t>
            </a:r>
            <a:endParaRPr lang="en-US" sz="2000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l-GR" sz="2000" dirty="0"/>
              <a:t>χειρουργική αφαίρεση </a:t>
            </a:r>
            <a:r>
              <a:rPr lang="el-GR" sz="2000" dirty="0" err="1"/>
              <a:t>δυσπλαστικών</a:t>
            </a:r>
            <a:r>
              <a:rPr lang="el-GR" sz="2000" dirty="0"/>
              <a:t> </a:t>
            </a:r>
            <a:r>
              <a:rPr lang="el-GR" sz="2000" dirty="0" err="1"/>
              <a:t>γονάδων</a:t>
            </a:r>
            <a:r>
              <a:rPr lang="el-GR" sz="2000" dirty="0"/>
              <a:t> (</a:t>
            </a:r>
            <a:r>
              <a:rPr lang="el-GR" sz="2000" dirty="0"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>
                <a:ea typeface="Tahoma" panose="020B0604030504040204" pitchFamily="34" charset="0"/>
                <a:cs typeface="Tahoma" panose="020B0604030504040204" pitchFamily="34" charset="0"/>
              </a:rPr>
              <a:t>κίνδυνος </a:t>
            </a:r>
            <a:r>
              <a:rPr lang="el-GR" sz="2000" dirty="0"/>
              <a:t>κακοήθειας)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171FE9A-5C87-CB64-DA4D-0162D8F7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51</a:t>
            </a:fld>
            <a:endParaRPr lang="el-G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168812"/>
            <a:ext cx="12192000" cy="957238"/>
          </a:xfrm>
        </p:spPr>
        <p:txBody>
          <a:bodyPr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Ovotesticular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DSD</a:t>
            </a:r>
            <a:endParaRPr lang="el-GR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677815"/>
            <a:ext cx="12192000" cy="4572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sz="2000" b="1" dirty="0"/>
              <a:t>46,ΧΧ/46,ΧΥ </a:t>
            </a:r>
            <a:r>
              <a:rPr lang="el-GR" sz="2000" b="1" dirty="0" err="1"/>
              <a:t>χιμαιρισμός</a:t>
            </a:r>
            <a:r>
              <a:rPr lang="en-US" sz="2000" dirty="0"/>
              <a:t>, </a:t>
            </a:r>
            <a:r>
              <a:rPr lang="el-GR" sz="2000" dirty="0" err="1"/>
              <a:t>μωσαϊκισμός</a:t>
            </a:r>
            <a:r>
              <a:rPr lang="el-GR" sz="2000" dirty="0"/>
              <a:t> 46, XX/46, XY και 46, XX και 46, XY</a:t>
            </a:r>
            <a:r>
              <a:rPr lang="en-US" sz="2000" dirty="0"/>
              <a:t>  </a:t>
            </a:r>
            <a:endParaRPr lang="el-GR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l-GR" sz="2000" dirty="0"/>
              <a:t>90% αρνητικό SRY, </a:t>
            </a:r>
            <a:r>
              <a:rPr lang="el-GR" sz="2000" dirty="0" err="1"/>
              <a:t>υπερέκφραση</a:t>
            </a:r>
            <a:r>
              <a:rPr lang="el-GR" sz="2000" dirty="0"/>
              <a:t> SOX9, SOX10, SOX3, έλλειψη RSPO1, WNT4, μεταλλάξεις NR5A1 και WT1</a:t>
            </a:r>
            <a:endParaRPr lang="el-GR" sz="2000" b="1" dirty="0"/>
          </a:p>
          <a:p>
            <a:pPr marL="0" indent="0">
              <a:lnSpc>
                <a:spcPct val="150000"/>
              </a:lnSpc>
              <a:buNone/>
            </a:pPr>
            <a:r>
              <a:rPr lang="el-GR" sz="2000" b="1" dirty="0"/>
              <a:t>3 μορφές: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l-GR" sz="2000" dirty="0">
                <a:solidFill>
                  <a:srgbClr val="00B0F0"/>
                </a:solidFill>
              </a:rPr>
              <a:t>ορχικός ιστός </a:t>
            </a:r>
            <a:r>
              <a:rPr lang="el-GR" sz="2000" dirty="0"/>
              <a:t>(σπερματοφόροι σωληνίσκοι) </a:t>
            </a:r>
            <a:r>
              <a:rPr lang="el-GR" sz="2000" dirty="0">
                <a:solidFill>
                  <a:srgbClr val="00B0F0"/>
                </a:solidFill>
              </a:rPr>
              <a:t>και</a:t>
            </a:r>
            <a:r>
              <a:rPr lang="el-GR" sz="2000" dirty="0"/>
              <a:t> </a:t>
            </a:r>
            <a:r>
              <a:rPr lang="el-GR" sz="2000" dirty="0">
                <a:solidFill>
                  <a:srgbClr val="00B0F0"/>
                </a:solidFill>
              </a:rPr>
              <a:t>ωοθηκικός</a:t>
            </a:r>
            <a:r>
              <a:rPr lang="el-GR" sz="2000" dirty="0"/>
              <a:t> </a:t>
            </a:r>
            <a:r>
              <a:rPr lang="el-GR" sz="2000" dirty="0">
                <a:solidFill>
                  <a:srgbClr val="00B0F0"/>
                </a:solidFill>
              </a:rPr>
              <a:t>ιστός</a:t>
            </a:r>
            <a:r>
              <a:rPr lang="el-GR" sz="2000" dirty="0"/>
              <a:t> (</a:t>
            </a:r>
            <a:r>
              <a:rPr lang="el-GR" sz="2000" dirty="0" err="1"/>
              <a:t>ωοθυλακικές</a:t>
            </a:r>
            <a:r>
              <a:rPr lang="el-GR" sz="2000" dirty="0"/>
              <a:t> δομές που περιέχουν ωοκύτταρα) υπάρχουν σε καθεμία από τις δύο </a:t>
            </a:r>
            <a:r>
              <a:rPr lang="el-GR" sz="2000" dirty="0" err="1"/>
              <a:t>γονάδες</a:t>
            </a:r>
            <a:r>
              <a:rPr lang="el-GR" sz="2000" dirty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l-GR" sz="2000" dirty="0">
                <a:solidFill>
                  <a:srgbClr val="00B0F0"/>
                </a:solidFill>
              </a:rPr>
              <a:t>ένας </a:t>
            </a:r>
            <a:r>
              <a:rPr lang="el-GR" sz="2000" dirty="0" err="1">
                <a:solidFill>
                  <a:srgbClr val="00B0F0"/>
                </a:solidFill>
              </a:rPr>
              <a:t>όρχις</a:t>
            </a:r>
            <a:r>
              <a:rPr lang="el-GR" sz="2000" dirty="0">
                <a:solidFill>
                  <a:srgbClr val="00B0F0"/>
                </a:solidFill>
              </a:rPr>
              <a:t> </a:t>
            </a:r>
            <a:r>
              <a:rPr lang="el-GR" sz="2000" dirty="0"/>
              <a:t>στη μία πλευρά και </a:t>
            </a:r>
            <a:r>
              <a:rPr lang="el-GR" sz="2000" dirty="0">
                <a:solidFill>
                  <a:srgbClr val="00B0F0"/>
                </a:solidFill>
              </a:rPr>
              <a:t>ωοθήκη</a:t>
            </a:r>
            <a:r>
              <a:rPr lang="el-GR" sz="2000" dirty="0"/>
              <a:t> στην άλλη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l-GR" sz="2000" dirty="0">
                <a:solidFill>
                  <a:srgbClr val="00B0F0"/>
                </a:solidFill>
              </a:rPr>
              <a:t>ένας </a:t>
            </a:r>
            <a:r>
              <a:rPr lang="el-GR" sz="2000" dirty="0" err="1">
                <a:solidFill>
                  <a:srgbClr val="00B0F0"/>
                </a:solidFill>
              </a:rPr>
              <a:t>ωοθηκοόρχις</a:t>
            </a:r>
            <a:r>
              <a:rPr lang="el-GR" sz="2000" dirty="0">
                <a:solidFill>
                  <a:srgbClr val="00B0F0"/>
                </a:solidFill>
              </a:rPr>
              <a:t> </a:t>
            </a:r>
            <a:r>
              <a:rPr lang="el-GR" sz="2000" dirty="0"/>
              <a:t>στη μία πλευρά </a:t>
            </a:r>
            <a:r>
              <a:rPr lang="el-GR" sz="2000" dirty="0">
                <a:solidFill>
                  <a:srgbClr val="00B0F0"/>
                </a:solidFill>
              </a:rPr>
              <a:t>και ωοθήκη ή </a:t>
            </a:r>
            <a:r>
              <a:rPr lang="el-GR" sz="2000" dirty="0" err="1">
                <a:solidFill>
                  <a:srgbClr val="00B0F0"/>
                </a:solidFill>
              </a:rPr>
              <a:t>όρχις</a:t>
            </a:r>
            <a:r>
              <a:rPr lang="el-GR" sz="2000" dirty="0">
                <a:solidFill>
                  <a:srgbClr val="00B0F0"/>
                </a:solidFill>
              </a:rPr>
              <a:t> </a:t>
            </a:r>
            <a:r>
              <a:rPr lang="el-GR" sz="2000" dirty="0"/>
              <a:t>από την άλλη</a:t>
            </a:r>
          </a:p>
          <a:p>
            <a:pPr marL="0" inden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l-GR" sz="2000" dirty="0"/>
              <a:t>Συνήθως, ο ιστός των </a:t>
            </a:r>
            <a:r>
              <a:rPr lang="el-GR" sz="2000" dirty="0" err="1"/>
              <a:t>όρχεων</a:t>
            </a:r>
            <a:r>
              <a:rPr lang="el-GR" sz="2000" dirty="0"/>
              <a:t> είναι </a:t>
            </a:r>
            <a:r>
              <a:rPr lang="el-GR" sz="2000" dirty="0" err="1"/>
              <a:t>δυσγενετικός</a:t>
            </a:r>
            <a:r>
              <a:rPr lang="el-GR" sz="2000" dirty="0"/>
              <a:t> και ο ιστός των ωοθηκών είναι φυσιολογικός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l-GR" sz="2000" dirty="0"/>
          </a:p>
          <a:p>
            <a:pPr marL="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l-GR" sz="2000" b="1" dirty="0"/>
              <a:t>Φαινότυπος</a:t>
            </a:r>
            <a:r>
              <a:rPr lang="el-GR" sz="2000" dirty="0"/>
              <a:t>: εξαρτάται από το ποσοστό του ιστού των ωοθηκών και των </a:t>
            </a:r>
            <a:r>
              <a:rPr lang="el-GR" sz="2000" dirty="0" err="1"/>
              <a:t>όρχεων</a:t>
            </a:r>
            <a:endParaRPr lang="el-GR" sz="2000" dirty="0"/>
          </a:p>
          <a:p>
            <a:pPr marL="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l-GR" sz="2000" dirty="0"/>
              <a:t>Σε ωοθηκική επικράτηση θήλυ φαινότυπος με υπερτροφία της κλειτορίδας και πιθανή οπίσθια συνένωση χειλέων</a:t>
            </a:r>
          </a:p>
          <a:p>
            <a:pPr marL="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l-GR" sz="2000" dirty="0"/>
              <a:t>Σε ορχική επικράτηση άρρεν φαινότυπος, αλλά με υποσπαδία ή κρυψορχία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6ABDD02-C417-970F-F276-5BEEC074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52</a:t>
            </a:fld>
            <a:endParaRPr lang="el-G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689317"/>
            <a:ext cx="12192000" cy="8306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Take home messages</a:t>
            </a:r>
            <a:br>
              <a:rPr lang="el-GR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l-GR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280" y="1881944"/>
            <a:ext cx="11521440" cy="4582160"/>
          </a:xfrm>
        </p:spPr>
        <p:txBody>
          <a:bodyPr>
            <a:normAutofit fontScale="97500"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l-GR" dirty="0"/>
              <a:t> </a:t>
            </a:r>
            <a:r>
              <a:rPr lang="el-GR" sz="2900" dirty="0"/>
              <a:t>Οι </a:t>
            </a:r>
            <a:r>
              <a:rPr lang="en-US" sz="2900" b="1" dirty="0">
                <a:solidFill>
                  <a:srgbClr val="0070C0"/>
                </a:solidFill>
              </a:rPr>
              <a:t>DSD</a:t>
            </a:r>
            <a:r>
              <a:rPr lang="el-GR" sz="2900" b="1" dirty="0">
                <a:solidFill>
                  <a:srgbClr val="0070C0"/>
                </a:solidFill>
              </a:rPr>
              <a:t> είναι μια ευρεία, ετερογενής ομάδα </a:t>
            </a:r>
            <a:r>
              <a:rPr lang="el-GR" sz="2900" dirty="0"/>
              <a:t>και μπορεί να είναι αποτέλεσμα εκτροπής από την φυσιολογική διαδικασία διαφοροποίησης του φύλου σε οποιοδήποτε επίπεδο</a:t>
            </a:r>
            <a:endParaRPr lang="en-US" sz="2900" dirty="0"/>
          </a:p>
          <a:p>
            <a:pPr marL="0" indent="0">
              <a:lnSpc>
                <a:spcPct val="150000"/>
              </a:lnSpc>
              <a:buNone/>
            </a:pPr>
            <a:endParaRPr lang="el-GR" sz="29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l-GR" sz="2900" dirty="0"/>
              <a:t> Εκτός από εμφανείς </a:t>
            </a:r>
            <a:r>
              <a:rPr lang="el-GR" sz="2900" b="1" dirty="0">
                <a:solidFill>
                  <a:srgbClr val="0070C0"/>
                </a:solidFill>
              </a:rPr>
              <a:t>περιπτώσεις αμφίβολων γεννητικών οργάνων</a:t>
            </a:r>
            <a:r>
              <a:rPr lang="el-GR" sz="2900" dirty="0"/>
              <a:t>, </a:t>
            </a:r>
            <a:r>
              <a:rPr lang="en-US" sz="2900" dirty="0"/>
              <a:t>DSD </a:t>
            </a:r>
            <a:r>
              <a:rPr lang="el-GR" sz="2900" dirty="0"/>
              <a:t>μπορούν να εμφανιστούν </a:t>
            </a:r>
            <a:r>
              <a:rPr lang="el-GR" sz="2900" b="1" dirty="0">
                <a:solidFill>
                  <a:srgbClr val="0070C0"/>
                </a:solidFill>
              </a:rPr>
              <a:t>και με πιο άτυπες εκδηλώσεις</a:t>
            </a:r>
            <a:r>
              <a:rPr lang="el-GR" sz="2900" dirty="0"/>
              <a:t>, όπως μη ανάπτυξη δευτερογενών χαρακτηριστικών του φύλου</a:t>
            </a:r>
          </a:p>
          <a:p>
            <a:pPr marL="0" indent="0">
              <a:buNone/>
            </a:pPr>
            <a:endParaRPr lang="el-GR" alt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5870C52-6AAE-7981-51B6-D68912C8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53</a:t>
            </a:fld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590208"/>
            <a:ext cx="12192000" cy="8306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Take home messages</a:t>
            </a:r>
            <a:br>
              <a:rPr lang="el-GR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l-GR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alt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542" y="1685632"/>
            <a:ext cx="12079458" cy="4582160"/>
          </a:xfrm>
        </p:spPr>
        <p:txBody>
          <a:bodyPr>
            <a:normAutofit fontScale="975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l-GR" altLang="en-US" sz="2900" dirty="0"/>
              <a:t>Η έγκαιρη διάγνωση είναι ζωτικής σημασίας λόγω ανάγκης καθορισμού του φύλου και </a:t>
            </a:r>
            <a:r>
              <a:rPr lang="el-GR" altLang="en-US" sz="2900" b="1" dirty="0">
                <a:solidFill>
                  <a:srgbClr val="0070C0"/>
                </a:solidFill>
              </a:rPr>
              <a:t>υψηλού κινδύνου ανάπτυξης </a:t>
            </a:r>
            <a:r>
              <a:rPr lang="el-GR" altLang="en-US" sz="2900" b="1" dirty="0" err="1">
                <a:solidFill>
                  <a:srgbClr val="0070C0"/>
                </a:solidFill>
              </a:rPr>
              <a:t>γοναδοβλαστώματος</a:t>
            </a:r>
            <a:endParaRPr lang="en-US" altLang="en-US" sz="2900" dirty="0"/>
          </a:p>
          <a:p>
            <a:pPr marL="0" indent="0">
              <a:lnSpc>
                <a:spcPct val="150000"/>
              </a:lnSpc>
              <a:buNone/>
            </a:pPr>
            <a:endParaRPr lang="el-GR" altLang="en-US" sz="29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l-GR" altLang="en-US" sz="2900" dirty="0"/>
              <a:t>Η βέλτιστη φροντίδα των ασθενών με </a:t>
            </a:r>
            <a:r>
              <a:rPr lang="en-US" altLang="el-GR" sz="2900" dirty="0"/>
              <a:t>DSD </a:t>
            </a:r>
            <a:r>
              <a:rPr lang="el-GR" altLang="el-GR" sz="2900" dirty="0"/>
              <a:t>απαιτεί μια </a:t>
            </a:r>
            <a:r>
              <a:rPr lang="el-GR" altLang="el-GR" sz="2900" b="1" dirty="0">
                <a:solidFill>
                  <a:srgbClr val="0070C0"/>
                </a:solidFill>
              </a:rPr>
              <a:t>διεπιστημονική ομάδα</a:t>
            </a:r>
            <a:endParaRPr lang="en-US" altLang="el-GR" sz="2900" dirty="0"/>
          </a:p>
          <a:p>
            <a:pPr marL="0" indent="0">
              <a:lnSpc>
                <a:spcPct val="150000"/>
              </a:lnSpc>
              <a:buNone/>
            </a:pPr>
            <a:endParaRPr lang="el-GR" altLang="el-GR" sz="29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l-GR" altLang="el-GR" sz="2900" dirty="0"/>
              <a:t>Η </a:t>
            </a:r>
            <a:r>
              <a:rPr lang="el-GR" altLang="el-GR" sz="2900" b="1" dirty="0">
                <a:solidFill>
                  <a:srgbClr val="0070C0"/>
                </a:solidFill>
              </a:rPr>
              <a:t>ψυχολογική υποστήριξη </a:t>
            </a:r>
            <a:r>
              <a:rPr lang="el-GR" altLang="el-GR" sz="2900" dirty="0"/>
              <a:t>ασθενών και οικογενειών είναι ύψιστης σημασίας</a:t>
            </a:r>
          </a:p>
          <a:p>
            <a:pPr>
              <a:buFont typeface="Wingdings" panose="05000000000000000000" charset="0"/>
              <a:buChar char="Ø"/>
            </a:pPr>
            <a:endParaRPr lang="el-GR" alt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1BA24DD-A231-A12A-4ED6-A55F5DDF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54</a:t>
            </a:fld>
            <a:endParaRPr lang="el-G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174742"/>
            <a:ext cx="12192000" cy="929103"/>
          </a:xfrm>
        </p:spPr>
        <p:txBody>
          <a:bodyPr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Βιβλιογραφία</a:t>
            </a:r>
            <a:endParaRPr lang="el-GR" sz="2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1"/>
          </p:nvPr>
        </p:nvSpPr>
        <p:spPr>
          <a:xfrm>
            <a:off x="49237" y="602790"/>
            <a:ext cx="12093526" cy="616899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Alan, C., </a:t>
            </a:r>
            <a:r>
              <a:rPr lang="en-US" sz="1800" dirty="0" err="1"/>
              <a:t>Altundas</a:t>
            </a:r>
            <a:r>
              <a:rPr lang="en-US" sz="1800" dirty="0"/>
              <a:t>, R., </a:t>
            </a:r>
            <a:r>
              <a:rPr lang="en-US" sz="1800" dirty="0" err="1"/>
              <a:t>Topaloglu</a:t>
            </a:r>
            <a:r>
              <a:rPr lang="en-US" sz="1800" dirty="0"/>
              <a:t>, N., </a:t>
            </a:r>
            <a:r>
              <a:rPr lang="en-US" sz="1800" dirty="0" err="1"/>
              <a:t>Hacivelioglu</a:t>
            </a:r>
            <a:r>
              <a:rPr lang="en-US" sz="1800" dirty="0"/>
              <a:t>, S. O., </a:t>
            </a:r>
            <a:r>
              <a:rPr lang="en-US" sz="1800" dirty="0" err="1"/>
              <a:t>Kocoglu</a:t>
            </a:r>
            <a:r>
              <a:rPr lang="en-US" sz="1800" dirty="0"/>
              <a:t>, H., &amp; </a:t>
            </a:r>
            <a:r>
              <a:rPr lang="en-US" sz="1800" dirty="0" err="1"/>
              <a:t>Ersay</a:t>
            </a:r>
            <a:r>
              <a:rPr lang="en-US" sz="1800" dirty="0"/>
              <a:t>, A. R. (2013). Disorders of sex development. </a:t>
            </a:r>
            <a:r>
              <a:rPr lang="en-US" sz="1800" dirty="0" err="1"/>
              <a:t>Revista</a:t>
            </a:r>
            <a:r>
              <a:rPr lang="en-US" sz="1800" dirty="0"/>
              <a:t> Internacional de </a:t>
            </a:r>
            <a:r>
              <a:rPr lang="en-US" sz="1800" dirty="0" err="1"/>
              <a:t>Andrología</a:t>
            </a:r>
            <a:r>
              <a:rPr lang="en-US" sz="1800" dirty="0"/>
              <a:t>, 11(3), 100–106. 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Bache, M., </a:t>
            </a:r>
            <a:r>
              <a:rPr lang="en-US" sz="1800" dirty="0" err="1"/>
              <a:t>Dheu</a:t>
            </a:r>
            <a:r>
              <a:rPr lang="en-US" sz="1800" dirty="0"/>
              <a:t>, C., </a:t>
            </a:r>
            <a:r>
              <a:rPr lang="en-US" sz="1800" dirty="0" err="1"/>
              <a:t>Doray</a:t>
            </a:r>
            <a:r>
              <a:rPr lang="en-US" sz="1800" dirty="0"/>
              <a:t>, B., </a:t>
            </a:r>
            <a:r>
              <a:rPr lang="en-US" sz="1800" dirty="0" err="1"/>
              <a:t>Fothergill</a:t>
            </a:r>
            <a:r>
              <a:rPr lang="en-US" sz="1800" dirty="0"/>
              <a:t>, H., </a:t>
            </a:r>
            <a:r>
              <a:rPr lang="en-US" sz="1800" dirty="0" err="1"/>
              <a:t>Soskin</a:t>
            </a:r>
            <a:r>
              <a:rPr lang="en-US" sz="1800" dirty="0"/>
              <a:t>, S., Paris, F., Sultan, C., &amp; Fischbach, M. (2010). Frasier syndrome, a potential cause of end-stage renal failure in childhood. Pediatric nephrology (Berlin, Germany), 25(3), 549–552.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 err="1"/>
              <a:t>Domenice</a:t>
            </a:r>
            <a:r>
              <a:rPr lang="en-US" sz="1800" dirty="0"/>
              <a:t>, S., Batista, R. L., </a:t>
            </a:r>
            <a:r>
              <a:rPr lang="en-US" sz="1800" dirty="0" err="1"/>
              <a:t>Arnhold</a:t>
            </a:r>
            <a:r>
              <a:rPr lang="en-US" sz="1800" dirty="0"/>
              <a:t>, I. J. P., </a:t>
            </a:r>
            <a:r>
              <a:rPr lang="en-US" sz="1800" dirty="0" err="1"/>
              <a:t>Sircili</a:t>
            </a:r>
            <a:r>
              <a:rPr lang="en-US" sz="1800" dirty="0"/>
              <a:t>, M. H., Costa, E. M. F., &amp; Mendonca, B. B. (2022). 46,XY Differences of Sexual Development. In K. R. Feingold (Eds.) et. al., </a:t>
            </a:r>
            <a:r>
              <a:rPr lang="en-US" sz="1800" dirty="0" err="1"/>
              <a:t>Endotext</a:t>
            </a:r>
            <a:r>
              <a:rPr lang="en-US" sz="1800" dirty="0"/>
              <a:t>. MDText.com, Inc.</a:t>
            </a:r>
            <a:endParaRPr lang="el-GR" sz="1800" dirty="0"/>
          </a:p>
          <a:p>
            <a:pPr mar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Fanis P, </a:t>
            </a:r>
            <a:r>
              <a:rPr lang="en-US" sz="1800" dirty="0" err="1"/>
              <a:t>Neocleous</a:t>
            </a:r>
            <a:r>
              <a:rPr lang="en-US" sz="1800" dirty="0"/>
              <a:t> V, Kosta K, </a:t>
            </a:r>
            <a:r>
              <a:rPr lang="en-US" sz="1800" dirty="0" err="1"/>
              <a:t>Karipiadou</a:t>
            </a:r>
            <a:r>
              <a:rPr lang="en-US" sz="1800" dirty="0"/>
              <a:t> A, Hartmann MF, </a:t>
            </a:r>
            <a:r>
              <a:rPr lang="en-US" sz="1800" dirty="0" err="1"/>
              <a:t>Wudy</a:t>
            </a:r>
            <a:r>
              <a:rPr lang="en-US" sz="1800" dirty="0"/>
              <a:t> SA, </a:t>
            </a:r>
            <a:r>
              <a:rPr lang="en-US" sz="1800" dirty="0" err="1"/>
              <a:t>Karantaglis</a:t>
            </a:r>
            <a:r>
              <a:rPr lang="en-US" sz="1800" dirty="0"/>
              <a:t> N, Papadimitriou DT, </a:t>
            </a:r>
            <a:r>
              <a:rPr lang="en-US" sz="1800" dirty="0" err="1"/>
              <a:t>Skordis</a:t>
            </a:r>
            <a:r>
              <a:rPr lang="en-US" sz="1800" dirty="0"/>
              <a:t> N, </a:t>
            </a:r>
            <a:r>
              <a:rPr lang="en-US" sz="1800" dirty="0" err="1"/>
              <a:t>Tsikopoulos</a:t>
            </a:r>
            <a:r>
              <a:rPr lang="en-US" sz="1800" dirty="0"/>
              <a:t> G, </a:t>
            </a:r>
            <a:r>
              <a:rPr lang="en-US" sz="1800" dirty="0" err="1"/>
              <a:t>Phylactou</a:t>
            </a:r>
            <a:r>
              <a:rPr lang="en-US" sz="1800" dirty="0"/>
              <a:t> LA, </a:t>
            </a:r>
            <a:r>
              <a:rPr lang="en-US" sz="1800" dirty="0" err="1"/>
              <a:t>Roilides</a:t>
            </a:r>
            <a:r>
              <a:rPr lang="en-US" sz="1800" dirty="0"/>
              <a:t> E, </a:t>
            </a:r>
            <a:r>
              <a:rPr lang="en-US" sz="1800" dirty="0" err="1"/>
              <a:t>Papagianni</a:t>
            </a:r>
            <a:r>
              <a:rPr lang="en-US" sz="1800" dirty="0"/>
              <a:t> M. J </a:t>
            </a:r>
            <a:r>
              <a:rPr lang="en-US" sz="1800" dirty="0" err="1"/>
              <a:t>Pediatr</a:t>
            </a:r>
            <a:r>
              <a:rPr lang="en-US" sz="1800" dirty="0"/>
              <a:t> Endocrinol </a:t>
            </a:r>
            <a:r>
              <a:rPr lang="en-US" sz="1800" dirty="0" err="1"/>
              <a:t>Metab</a:t>
            </a:r>
            <a:r>
              <a:rPr lang="en-US" sz="1800" dirty="0"/>
              <a:t>  2020 ; 34(1):131-136</a:t>
            </a:r>
            <a:endParaRPr lang="el-GR" sz="1800" dirty="0"/>
          </a:p>
          <a:p>
            <a:pPr mar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 err="1"/>
              <a:t>Hersmus</a:t>
            </a:r>
            <a:r>
              <a:rPr lang="en-US" sz="1800" dirty="0"/>
              <a:t>, </a:t>
            </a:r>
            <a:r>
              <a:rPr lang="en-US" sz="1800" dirty="0" err="1"/>
              <a:t>R.,et</a:t>
            </a:r>
            <a:r>
              <a:rPr lang="en-US" sz="1800" dirty="0"/>
              <a:t> al.(2012). A 46,XY female DSD patient with bilateral </a:t>
            </a:r>
            <a:r>
              <a:rPr lang="en-US" sz="1800" dirty="0" err="1"/>
              <a:t>gonadoblastoma</a:t>
            </a:r>
            <a:r>
              <a:rPr lang="en-US" sz="1800" dirty="0"/>
              <a:t>, a novel SRY missense mutation combined with a WT1 KTS splice-site mutation. </a:t>
            </a:r>
            <a:r>
              <a:rPr lang="en-US" sz="1800" dirty="0" err="1"/>
              <a:t>PLoS</a:t>
            </a:r>
            <a:r>
              <a:rPr lang="en-US" sz="1800" dirty="0"/>
              <a:t> ONE, 7(7). 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Huang, Y. C., Tsai, M. C., Tsai, C. R., &amp; Fu, L. S. (2021). Frasier Syndrome: A Rare Cause of Refractory Steroid-Resistant Nephrotic Syndrome. Children (Basel, Switzerland), 8(8), 617.</a:t>
            </a:r>
            <a:endParaRPr lang="el-GR" sz="1800" dirty="0"/>
          </a:p>
          <a:p>
            <a:pPr mar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K. </a:t>
            </a:r>
            <a:r>
              <a:rPr lang="en-US" sz="1800" dirty="0" err="1"/>
              <a:t>Kollios</a:t>
            </a:r>
            <a:r>
              <a:rPr lang="en-US" sz="1800" dirty="0"/>
              <a:t> et al, Journal of Pediatric Hematology/Oncology 44(8):p 471-473, November 2022</a:t>
            </a:r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Miller-Hodges E. (2016). Clinical Aspects of WT1 and the Kidney. Methods in molecular biology (Clifton, N.J.), 1467, 15–21.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 err="1"/>
              <a:t>Özen</a:t>
            </a:r>
            <a:r>
              <a:rPr lang="en-US" sz="1800" dirty="0"/>
              <a:t>, S., Onay, H., Atik, T., </a:t>
            </a:r>
            <a:r>
              <a:rPr lang="en-US" sz="1800" dirty="0" err="1"/>
              <a:t>Solmaz</a:t>
            </a:r>
            <a:r>
              <a:rPr lang="en-US" sz="1800" dirty="0"/>
              <a:t>, A. E., </a:t>
            </a:r>
            <a:r>
              <a:rPr lang="en-US" sz="1800" dirty="0" err="1"/>
              <a:t>Özkınay</a:t>
            </a:r>
            <a:r>
              <a:rPr lang="en-US" sz="1800" dirty="0"/>
              <a:t>, F., </a:t>
            </a:r>
            <a:r>
              <a:rPr lang="en-US" sz="1800" dirty="0" err="1"/>
              <a:t>Gökşen</a:t>
            </a:r>
            <a:r>
              <a:rPr lang="en-US" sz="1800" dirty="0"/>
              <a:t>, D., &amp; </a:t>
            </a:r>
            <a:r>
              <a:rPr lang="en-US" sz="1800" dirty="0" err="1"/>
              <a:t>Darcan</a:t>
            </a:r>
            <a:r>
              <a:rPr lang="en-US" sz="1800" dirty="0"/>
              <a:t>, Ş. (2017). Rapid Molecular Genetic Diagnosis with Next-Generation Sequencing in 46,XY Disorders of Sex Development Cases: Efficiency and Cost Assessment. Hormone research in </a:t>
            </a:r>
            <a:r>
              <a:rPr lang="en-US" sz="1800" dirty="0" err="1"/>
              <a:t>paediatrics</a:t>
            </a:r>
            <a:r>
              <a:rPr lang="en-US" sz="1800" dirty="0"/>
              <a:t>, 87(2), 81–87.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 err="1"/>
              <a:t>Peco</a:t>
            </a:r>
            <a:r>
              <a:rPr lang="el-GR" sz="1800" dirty="0"/>
              <a:t>-</a:t>
            </a:r>
            <a:r>
              <a:rPr lang="en-US" sz="1800" dirty="0"/>
              <a:t>Anti</a:t>
            </a:r>
            <a:r>
              <a:rPr lang="el-GR" sz="1800" dirty="0"/>
              <a:t>ć, </a:t>
            </a:r>
            <a:r>
              <a:rPr lang="en-US" sz="1800" dirty="0"/>
              <a:t>A</a:t>
            </a:r>
            <a:r>
              <a:rPr lang="el-GR" sz="1800" dirty="0"/>
              <a:t>., </a:t>
            </a:r>
            <a:r>
              <a:rPr lang="en-US" sz="1800" dirty="0" err="1"/>
              <a:t>Ozaltin</a:t>
            </a:r>
            <a:r>
              <a:rPr lang="el-GR" sz="1800" dirty="0"/>
              <a:t>, </a:t>
            </a:r>
            <a:r>
              <a:rPr lang="en-US" sz="1800" dirty="0"/>
              <a:t>F</a:t>
            </a:r>
            <a:r>
              <a:rPr lang="el-GR" sz="1800" dirty="0"/>
              <a:t>., </a:t>
            </a:r>
            <a:r>
              <a:rPr lang="en-US" sz="1800" dirty="0" err="1"/>
              <a:t>Parezanovi</a:t>
            </a:r>
            <a:r>
              <a:rPr lang="el-GR" sz="1800" dirty="0"/>
              <a:t>ć, </a:t>
            </a:r>
            <a:r>
              <a:rPr lang="en-US" sz="1800" dirty="0"/>
              <a:t>V</a:t>
            </a:r>
            <a:r>
              <a:rPr lang="el-GR" sz="1800" dirty="0"/>
              <a:t>., </a:t>
            </a:r>
            <a:r>
              <a:rPr lang="en-US" sz="1800" dirty="0" err="1"/>
              <a:t>Milosevski</a:t>
            </a:r>
            <a:r>
              <a:rPr lang="el-GR" sz="1800" dirty="0"/>
              <a:t>-</a:t>
            </a:r>
            <a:r>
              <a:rPr lang="en-US" sz="1800" dirty="0" err="1"/>
              <a:t>Lomi</a:t>
            </a:r>
            <a:r>
              <a:rPr lang="el-GR" sz="1800" dirty="0"/>
              <a:t>ć, </a:t>
            </a:r>
            <a:r>
              <a:rPr lang="en-US" sz="1800" dirty="0"/>
              <a:t>G</a:t>
            </a:r>
            <a:r>
              <a:rPr lang="el-GR" sz="1800" dirty="0"/>
              <a:t>., &amp; </a:t>
            </a:r>
            <a:r>
              <a:rPr lang="en-US" sz="1800" dirty="0" err="1"/>
              <a:t>Zdravkovi</a:t>
            </a:r>
            <a:r>
              <a:rPr lang="el-GR" sz="1800" dirty="0"/>
              <a:t>ć, </a:t>
            </a:r>
            <a:r>
              <a:rPr lang="en-US" sz="1800" dirty="0"/>
              <a:t>V</a:t>
            </a:r>
            <a:r>
              <a:rPr lang="el-GR" sz="1800" dirty="0"/>
              <a:t>. (2013). </a:t>
            </a:r>
            <a:r>
              <a:rPr lang="en-US" sz="1800" dirty="0"/>
              <a:t>Proteinuria in Frasier syndrome</a:t>
            </a:r>
            <a:r>
              <a:rPr lang="el-GR" sz="1800" dirty="0"/>
              <a:t>.</a:t>
            </a:r>
            <a:r>
              <a:rPr lang="en-US" sz="1800" dirty="0"/>
              <a:t> </a:t>
            </a:r>
            <a:r>
              <a:rPr lang="en-US" sz="1800" dirty="0" err="1"/>
              <a:t>Srpski</a:t>
            </a:r>
            <a:r>
              <a:rPr lang="en-US" sz="1800" dirty="0"/>
              <a:t> </a:t>
            </a:r>
            <a:r>
              <a:rPr lang="en-US" sz="1800" dirty="0" err="1"/>
              <a:t>arhiv</a:t>
            </a:r>
            <a:r>
              <a:rPr lang="en-US" sz="1800" dirty="0"/>
              <a:t> za </a:t>
            </a:r>
            <a:r>
              <a:rPr lang="en-US" sz="1800" dirty="0" err="1"/>
              <a:t>celokupno</a:t>
            </a:r>
            <a:r>
              <a:rPr lang="en-US" sz="1800" dirty="0"/>
              <a:t> </a:t>
            </a:r>
            <a:r>
              <a:rPr lang="en-US" sz="1800" dirty="0" err="1"/>
              <a:t>lekarstvo</a:t>
            </a:r>
            <a:r>
              <a:rPr lang="el-GR" sz="1800" dirty="0"/>
              <a:t>,</a:t>
            </a:r>
            <a:r>
              <a:rPr lang="en-US" sz="1800" dirty="0"/>
              <a:t> </a:t>
            </a:r>
            <a:r>
              <a:rPr lang="el-GR" sz="1800" dirty="0"/>
              <a:t>141(9-10), 685–688.</a:t>
            </a:r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 err="1"/>
              <a:t>Profeta</a:t>
            </a:r>
            <a:r>
              <a:rPr lang="en-US" sz="1800" dirty="0"/>
              <a:t>, G., </a:t>
            </a:r>
            <a:r>
              <a:rPr lang="en-US" sz="1800" dirty="0" err="1"/>
              <a:t>Micangeli</a:t>
            </a:r>
            <a:r>
              <a:rPr lang="en-US" sz="1800" dirty="0"/>
              <a:t>, G., Tarani, F., </a:t>
            </a:r>
            <a:r>
              <a:rPr lang="en-US" sz="1800" dirty="0" err="1"/>
              <a:t>Paparella</a:t>
            </a:r>
            <a:r>
              <a:rPr lang="en-US" sz="1800" dirty="0"/>
              <a:t>, R., </a:t>
            </a:r>
            <a:r>
              <a:rPr lang="en-US" sz="1800" dirty="0" err="1"/>
              <a:t>Ferraguti</a:t>
            </a:r>
            <a:r>
              <a:rPr lang="en-US" sz="1800" dirty="0"/>
              <a:t>, G., </a:t>
            </a:r>
            <a:r>
              <a:rPr lang="en-US" sz="1800" dirty="0" err="1"/>
              <a:t>Spaziani</a:t>
            </a:r>
            <a:r>
              <a:rPr lang="en-US" sz="1800" dirty="0"/>
              <a:t>, M., </a:t>
            </a:r>
            <a:r>
              <a:rPr lang="en-US" sz="1800" dirty="0" err="1"/>
              <a:t>Isidori</a:t>
            </a:r>
            <a:r>
              <a:rPr lang="en-US" sz="1800" dirty="0"/>
              <a:t>, A. M., </a:t>
            </a:r>
            <a:r>
              <a:rPr lang="en-US" sz="1800" dirty="0" err="1"/>
              <a:t>Menghi</a:t>
            </a:r>
            <a:r>
              <a:rPr lang="en-US" sz="1800" dirty="0"/>
              <a:t>, M., </a:t>
            </a:r>
            <a:r>
              <a:rPr lang="en-US" sz="1800" dirty="0" err="1"/>
              <a:t>Ceccanti</a:t>
            </a:r>
            <a:r>
              <a:rPr lang="en-US" sz="1800" dirty="0"/>
              <a:t>, M., Fiore, M., &amp; Tarani, L. (2022). Sexual Developmental Disorders in Pediatrics. La </a:t>
            </a:r>
            <a:r>
              <a:rPr lang="en-US" sz="1800" dirty="0" err="1"/>
              <a:t>Clinica</a:t>
            </a:r>
            <a:r>
              <a:rPr lang="en-US" sz="1800" dirty="0"/>
              <a:t> </a:t>
            </a:r>
            <a:r>
              <a:rPr lang="en-US" sz="1800" dirty="0" err="1"/>
              <a:t>terapeutica</a:t>
            </a:r>
            <a:r>
              <a:rPr lang="en-US" sz="1800" dirty="0"/>
              <a:t>, 173(5), 475–488</a:t>
            </a:r>
            <a:endParaRPr lang="el-GR" sz="1800" dirty="0"/>
          </a:p>
          <a:p>
            <a:pPr marL="0" lvl="0" indent="0">
              <a:lnSpc>
                <a:spcPct val="70000"/>
              </a:lnSpc>
              <a:buNone/>
              <a:tabLst>
                <a:tab pos="457200" algn="l"/>
              </a:tabLst>
            </a:pPr>
            <a:r>
              <a:rPr lang="en-US" sz="1800" dirty="0"/>
              <a:t>Wang, H., Zhang, L., Wang, N., Zhu, H., Han, B., Sun, F., Yao, H., Zhang, Q., Zhu, W., Cheng, T., Cheng, K., Liu, Y., Zhao, S., Song, H., &amp; </a:t>
            </a:r>
            <a:r>
              <a:rPr lang="en-US" sz="1800" dirty="0" err="1"/>
              <a:t>Qiao</a:t>
            </a:r>
            <a:r>
              <a:rPr lang="en-US" sz="1800" dirty="0"/>
              <a:t>, J. (2018). Next-generation sequencing reveals genetic landscape in 46, XY disorders of sexual development patients with variable phenotypes. Human genetics, 137(3), 265–277.</a:t>
            </a:r>
            <a:endParaRPr lang="el-GR" sz="1800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4E2A80F-D689-DA8D-42FB-B2B8016F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55</a:t>
            </a:fld>
            <a:endParaRPr lang="el-G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F03390-3D69-1DD2-A056-A2ABB890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60"/>
            <a:ext cx="10515600" cy="700182"/>
          </a:xfrm>
        </p:spPr>
        <p:txBody>
          <a:bodyPr/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Βιβλιογραφία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C3C080-AB55-BD5C-54D6-E0AF21708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529"/>
            <a:ext cx="10515600" cy="51684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>
                <a:effectLst/>
              </a:rPr>
              <a:t>Alkhzouz</a:t>
            </a:r>
            <a:r>
              <a:rPr lang="en-US" dirty="0">
                <a:effectLst/>
              </a:rPr>
              <a:t>, C., </a:t>
            </a:r>
            <a:r>
              <a:rPr lang="en-US" dirty="0" err="1">
                <a:effectLst/>
              </a:rPr>
              <a:t>Bucerzan</a:t>
            </a:r>
            <a:r>
              <a:rPr lang="en-US" dirty="0">
                <a:effectLst/>
              </a:rPr>
              <a:t>, S., </a:t>
            </a:r>
            <a:r>
              <a:rPr lang="en-US" dirty="0" err="1">
                <a:effectLst/>
              </a:rPr>
              <a:t>Miclaus</a:t>
            </a:r>
            <a:r>
              <a:rPr lang="en-US" dirty="0">
                <a:effectLst/>
              </a:rPr>
              <a:t>, M., </a:t>
            </a:r>
            <a:r>
              <a:rPr lang="en-US" dirty="0" err="1">
                <a:effectLst/>
              </a:rPr>
              <a:t>Mirea</a:t>
            </a:r>
            <a:r>
              <a:rPr lang="en-US" dirty="0">
                <a:effectLst/>
              </a:rPr>
              <a:t>, A.-M., &amp; </a:t>
            </a:r>
            <a:r>
              <a:rPr lang="en-US" dirty="0" err="1">
                <a:effectLst/>
              </a:rPr>
              <a:t>Miclea</a:t>
            </a:r>
            <a:r>
              <a:rPr lang="en-US" dirty="0">
                <a:effectLst/>
              </a:rPr>
              <a:t>, D. (2021). 46,XX DSD: Developmental, clinical and genetic aspects. </a:t>
            </a:r>
            <a:r>
              <a:rPr lang="en-US" i="1" dirty="0">
                <a:effectLst/>
              </a:rPr>
              <a:t>Diagnostics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11</a:t>
            </a:r>
            <a:r>
              <a:rPr lang="en-US" dirty="0">
                <a:effectLst/>
              </a:rPr>
              <a:t>(8), 1379. https://doi.org/10.3390/diagnostics11081379 </a:t>
            </a:r>
          </a:p>
          <a:p>
            <a:pPr marL="0" indent="0">
              <a:buNone/>
            </a:pPr>
            <a:r>
              <a:rPr lang="en-US" dirty="0" err="1">
                <a:effectLst/>
              </a:rPr>
              <a:t>Baronio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Ortolano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Menabò</a:t>
            </a:r>
            <a:r>
              <a:rPr lang="en-US" dirty="0">
                <a:effectLst/>
              </a:rPr>
              <a:t>, Cassio, </a:t>
            </a:r>
            <a:r>
              <a:rPr lang="en-US" dirty="0" err="1">
                <a:effectLst/>
              </a:rPr>
              <a:t>Baldazzi</a:t>
            </a:r>
            <a:r>
              <a:rPr lang="en-US" dirty="0">
                <a:effectLst/>
              </a:rPr>
              <a:t>, Di Natale, Tonti, </a:t>
            </a:r>
            <a:r>
              <a:rPr lang="en-US" dirty="0" err="1">
                <a:effectLst/>
              </a:rPr>
              <a:t>Vestrucci</a:t>
            </a:r>
            <a:r>
              <a:rPr lang="en-US" dirty="0">
                <a:effectLst/>
              </a:rPr>
              <a:t>, &amp; Balsamo. (2019). 46,XX DSD due to androgen excess in monogenic disorders of steroidogenesis: Genetic, biochemical, and clinical features. </a:t>
            </a:r>
            <a:r>
              <a:rPr lang="en-US" i="1" dirty="0">
                <a:effectLst/>
              </a:rPr>
              <a:t>International Journal of Molecular Sciences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20</a:t>
            </a:r>
            <a:r>
              <a:rPr lang="en-US" dirty="0">
                <a:effectLst/>
              </a:rPr>
              <a:t>(18), 4605. https://doi.org/10.3390/ijms20184605 </a:t>
            </a:r>
          </a:p>
          <a:p>
            <a:pPr marL="0" indent="0">
              <a:buNone/>
            </a:pPr>
            <a:r>
              <a:rPr lang="en-US" dirty="0" err="1"/>
              <a:t>Donohoue</a:t>
            </a:r>
            <a:r>
              <a:rPr lang="en-US" dirty="0"/>
              <a:t>, P. A. (2023). Disorders of sex development. </a:t>
            </a:r>
            <a:r>
              <a:rPr lang="en-US" i="1" dirty="0"/>
              <a:t>Nelson Pediatric Symptom-Based Diagnosis: Common Diseases and Their Mimics</a:t>
            </a:r>
            <a:r>
              <a:rPr lang="en-US" dirty="0"/>
              <a:t>. https://doi.org/10.1016/b978-0-323-76174-1.00026-2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Meyer, K. F., Freitas Filho, L. G., Silva, K. I., </a:t>
            </a:r>
            <a:r>
              <a:rPr lang="en-US" dirty="0" err="1">
                <a:effectLst/>
              </a:rPr>
              <a:t>Trauzcinsky</a:t>
            </a:r>
            <a:r>
              <a:rPr lang="en-US" dirty="0">
                <a:effectLst/>
              </a:rPr>
              <a:t>, P. A., Reuter, C., &amp; Souza, M. B. (2019). The XY female and </a:t>
            </a:r>
            <a:r>
              <a:rPr lang="en-US" dirty="0" err="1">
                <a:effectLst/>
              </a:rPr>
              <a:t>swyer</a:t>
            </a:r>
            <a:r>
              <a:rPr lang="en-US" dirty="0">
                <a:effectLst/>
              </a:rPr>
              <a:t> syndrome. </a:t>
            </a:r>
            <a:r>
              <a:rPr lang="en-US" i="1" dirty="0">
                <a:effectLst/>
              </a:rPr>
              <a:t>Urology Case Reports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26</a:t>
            </a:r>
            <a:r>
              <a:rPr lang="en-US" dirty="0">
                <a:effectLst/>
              </a:rPr>
              <a:t>, 100939. https://doi.org/10.1016/j.eucr.2019.100939 </a:t>
            </a:r>
          </a:p>
          <a:p>
            <a:pPr marL="0" indent="0">
              <a:buNone/>
            </a:pPr>
            <a:r>
              <a:rPr lang="en-US" dirty="0"/>
              <a:t>Yau M, Gujral J, New MI. Congenital Adrenal Hyperplasia: Diagnosis and Emergency Treatment. [Updated 2019 Apr 16]. In: Feingold KR, </a:t>
            </a:r>
            <a:r>
              <a:rPr lang="en-US" dirty="0" err="1"/>
              <a:t>Anawalt</a:t>
            </a:r>
            <a:r>
              <a:rPr lang="en-US" dirty="0"/>
              <a:t> B, Blackman MR, et al., editors. </a:t>
            </a:r>
            <a:r>
              <a:rPr lang="en-US" dirty="0" err="1"/>
              <a:t>Endotext</a:t>
            </a:r>
            <a:r>
              <a:rPr lang="en-US" dirty="0"/>
              <a:t> [Internet]. South Dartmouth (MA): MDText.com, Inc.; 2000-. Available from: </a:t>
            </a:r>
            <a:r>
              <a:rPr lang="en-US" dirty="0">
                <a:hlinkClick r:id="rId2"/>
              </a:rPr>
              <a:t>https://www.ncbi.nlm.nih.gov/books/NBK279085/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Guerrero-Fernández, J., </a:t>
            </a:r>
            <a:r>
              <a:rPr lang="en-US" dirty="0" err="1"/>
              <a:t>Azcona</a:t>
            </a:r>
            <a:r>
              <a:rPr lang="en-US" dirty="0"/>
              <a:t> San Julián, C., Barreiro Conde, J., </a:t>
            </a:r>
            <a:r>
              <a:rPr lang="en-US" dirty="0" err="1"/>
              <a:t>Bermúdez</a:t>
            </a:r>
            <a:r>
              <a:rPr lang="en-US" dirty="0"/>
              <a:t> de la Vega, J. A., </a:t>
            </a:r>
            <a:r>
              <a:rPr lang="en-US" dirty="0" err="1"/>
              <a:t>Carcavilla</a:t>
            </a:r>
            <a:r>
              <a:rPr lang="en-US" dirty="0"/>
              <a:t> </a:t>
            </a:r>
            <a:r>
              <a:rPr lang="en-US" dirty="0" err="1"/>
              <a:t>Urquí</a:t>
            </a:r>
            <a:r>
              <a:rPr lang="en-US" dirty="0"/>
              <a:t>, A., </a:t>
            </a:r>
            <a:r>
              <a:rPr lang="en-US" dirty="0" err="1"/>
              <a:t>Castaño</a:t>
            </a:r>
            <a:r>
              <a:rPr lang="en-US" dirty="0"/>
              <a:t> González, L. A., </a:t>
            </a:r>
            <a:r>
              <a:rPr lang="en-US" dirty="0" err="1"/>
              <a:t>Martos</a:t>
            </a:r>
            <a:r>
              <a:rPr lang="en-US" dirty="0"/>
              <a:t> Tello, J. M., Rodríguez Estévez, A., </a:t>
            </a:r>
            <a:r>
              <a:rPr lang="en-US" dirty="0" err="1"/>
              <a:t>Yeste</a:t>
            </a:r>
            <a:r>
              <a:rPr lang="en-US" dirty="0"/>
              <a:t> Fernández, D., Martínez </a:t>
            </a:r>
            <a:r>
              <a:rPr lang="en-US" dirty="0" err="1"/>
              <a:t>Martínez</a:t>
            </a:r>
            <a:r>
              <a:rPr lang="en-US" dirty="0"/>
              <a:t>, L., Martínez-Urrutia, M. J., Mora Palma, C., &amp;amp; </a:t>
            </a:r>
            <a:r>
              <a:rPr lang="en-US" dirty="0" err="1"/>
              <a:t>Audí</a:t>
            </a:r>
            <a:r>
              <a:rPr lang="en-US" dirty="0"/>
              <a:t> </a:t>
            </a:r>
            <a:r>
              <a:rPr lang="en-US" dirty="0" err="1"/>
              <a:t>Parera</a:t>
            </a:r>
            <a:r>
              <a:rPr lang="en-US" dirty="0"/>
              <a:t>, L. (2018). Management guidelines for disorders/different sex development (DSD). </a:t>
            </a:r>
            <a:r>
              <a:rPr lang="en-US" dirty="0" err="1"/>
              <a:t>Anales</a:t>
            </a:r>
            <a:r>
              <a:rPr lang="en-US" dirty="0"/>
              <a:t> de </a:t>
            </a:r>
            <a:r>
              <a:rPr lang="en-US" dirty="0" err="1"/>
              <a:t>Pediatría</a:t>
            </a:r>
            <a:r>
              <a:rPr lang="en-US" dirty="0"/>
              <a:t> (English Edition), 89(5). https://doi.org/10.1016/j.anpede.2018.06.006 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Faried, Ahmad &amp; Faried, LS. (2011). RHOC (</a:t>
            </a:r>
            <a:r>
              <a:rPr lang="en-US" dirty="0" err="1"/>
              <a:t>ras</a:t>
            </a:r>
            <a:r>
              <a:rPr lang="en-US" dirty="0"/>
              <a:t> homolog gene family, member C). Atlas of Genetics and Cytogenetics in Oncology and </a:t>
            </a:r>
            <a:r>
              <a:rPr lang="en-US" dirty="0" err="1"/>
              <a:t>Haematology</a:t>
            </a:r>
            <a:r>
              <a:rPr lang="en-US" dirty="0"/>
              <a:t>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D43AFFD-BF5F-9E67-0734-9F15A990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7656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24530" y="2685415"/>
            <a:ext cx="5694680" cy="1019810"/>
          </a:xfrm>
        </p:spPr>
        <p:txBody>
          <a:bodyPr/>
          <a:lstStyle/>
          <a:p>
            <a:pPr marL="0" indent="0">
              <a:buNone/>
            </a:pPr>
            <a:r>
              <a:rPr lang="el-GR" sz="5400">
                <a:solidFill>
                  <a:srgbClr val="527E9D"/>
                </a:solidFill>
              </a:rPr>
              <a:t>Σας ευχαριστούμε!</a:t>
            </a:r>
          </a:p>
        </p:txBody>
      </p:sp>
      <p:pic>
        <p:nvPicPr>
          <p:cNvPr id="1034" name="Picture 10" descr="X And Y Chromosomes Photograph by Nobeastsofierce/science Photo Library -  Pixels"/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9660"/>
            <a:ext cx="12336433" cy="78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147616A7-F274-399F-AE52-C22C51A1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57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812" y="1161565"/>
            <a:ext cx="120231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ΟΡΙΣΜΟΣ</a:t>
            </a:r>
            <a:endParaRPr kumimoji="0" lang="en-US" alt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891" y="1968091"/>
            <a:ext cx="2202816" cy="596289"/>
            <a:chOff x="332936" y="2598363"/>
            <a:chExt cx="2937088" cy="795052"/>
          </a:xfrm>
        </p:grpSpPr>
        <p:sp>
          <p:nvSpPr>
            <p:cNvPr id="15" name="TextBox 14"/>
            <p:cNvSpPr txBox="1"/>
            <p:nvPr/>
          </p:nvSpPr>
          <p:spPr>
            <a:xfrm>
              <a:off x="332936" y="2598363"/>
              <a:ext cx="2937088" cy="49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731" y="3086922"/>
              <a:ext cx="2929293" cy="30649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5782" y="2841737"/>
            <a:ext cx="12191999" cy="634365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l-G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l-G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l-G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ΔΙΑΤΑΡΑΧΕΣ ΦΥΛΕΤΙΚΗΣ ΔΙΑΦΟΡΟΠΟΙΗΣΗΣ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DISORDERS OF SEX DEVELOPMENT</a:t>
            </a:r>
            <a:r>
              <a:rPr lang="en-US" altLang="el-GR" sz="2400" b="1" dirty="0">
                <a:solidFill>
                  <a:prstClr val="black"/>
                </a:solidFill>
                <a:latin typeface="Calibri" panose="020F0502020204030204"/>
              </a:rPr>
              <a:t> (DSD)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sex-therapy_43184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449786"/>
            <a:ext cx="2096086" cy="2096086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317891" y="3704074"/>
            <a:ext cx="1166778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Συγγενείς καταστάσεις στις οποίες η ανάπτυξη του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χρωμοσωμικού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, γοναδικού και  ανατομικού  φύλου είναι άτυπη</a:t>
            </a:r>
            <a:endParaRPr lang="el-GR" altLang="en-US" sz="2400" dirty="0">
              <a:solidFill>
                <a:prstClr val="black"/>
              </a:solidFill>
              <a:latin typeface="Calibri" panose="020F0502020204030204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l-GR" altLang="en-US" sz="24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                                                                                                                                           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Chicago Consensus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, 200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6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9AAE6A23-F852-1D31-B9B0-9931420A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6</a:t>
            </a:fld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7891" y="1968091"/>
            <a:ext cx="2202816" cy="596289"/>
            <a:chOff x="332936" y="2598363"/>
            <a:chExt cx="2937088" cy="795052"/>
          </a:xfrm>
        </p:grpSpPr>
        <p:sp>
          <p:nvSpPr>
            <p:cNvPr id="15" name="TextBox 14"/>
            <p:cNvSpPr txBox="1"/>
            <p:nvPr/>
          </p:nvSpPr>
          <p:spPr>
            <a:xfrm>
              <a:off x="332936" y="2598363"/>
              <a:ext cx="2937088" cy="49106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cap="al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731" y="3086922"/>
              <a:ext cx="2929293" cy="30649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9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12" name="Table 11"/>
          <p:cNvGraphicFramePr/>
          <p:nvPr/>
        </p:nvGraphicFramePr>
        <p:xfrm>
          <a:off x="1555750" y="2700655"/>
          <a:ext cx="8533130" cy="36175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ΠΑΛΙΟΙ ΟΡΟΙ</a:t>
                      </a:r>
                    </a:p>
                  </a:txBody>
                  <a:tcPr>
                    <a:solidFill>
                      <a:srgbClr val="527E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ΝΕΟΙ ΟΡΟΙ</a:t>
                      </a:r>
                    </a:p>
                  </a:txBody>
                  <a:tcPr>
                    <a:solidFill>
                      <a:srgbClr val="527E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Διάφυλο (</a:t>
                      </a:r>
                      <a:r>
                        <a:rPr lang="en-US" altLang="en-US"/>
                        <a:t>intersex)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l-GR"/>
                        <a:t>Διαταραχή φυλετικής διαφοροποίησης (</a:t>
                      </a:r>
                      <a:r>
                        <a:rPr lang="en-US" altLang="el-GR"/>
                        <a:t>Disorders of Sex Development)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Άρρεν ψευδερμφροδιτισμός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l-GR"/>
                        <a:t>                           </a:t>
                      </a:r>
                      <a:r>
                        <a:rPr lang="el-GR" altLang="en-US"/>
                        <a:t>46, ΧΥ </a:t>
                      </a:r>
                      <a:r>
                        <a:rPr lang="en-US" altLang="en-US"/>
                        <a:t>DSD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Υπό-αρρενοποίηση ΧΥ άρρενος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Θήλυ ψευδερμαφροδιτισμός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                          </a:t>
                      </a:r>
                      <a:r>
                        <a:rPr lang="en-US" altLang="el-GR"/>
                        <a:t> </a:t>
                      </a:r>
                      <a:r>
                        <a:rPr lang="el-GR" altLang="en-US"/>
                        <a:t>46, ΧΧ </a:t>
                      </a:r>
                      <a:r>
                        <a:rPr lang="en-US" altLang="en-US"/>
                        <a:t>DSD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Αρρενποίηση ΧΧ θήλεος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/>
                        <a:t>Αληθής ψευδερμαφροδιτισμός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l-GR"/>
                        <a:t>                     </a:t>
                      </a:r>
                      <a:r>
                        <a:rPr lang="el-GR" altLang="en-US"/>
                        <a:t>Ωοθηκορχική </a:t>
                      </a:r>
                      <a:r>
                        <a:rPr lang="en-US" altLang="el-GR"/>
                        <a:t>DSD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XX </a:t>
                      </a:r>
                      <a:r>
                        <a:rPr lang="el-GR"/>
                        <a:t>άρρεν ή ΧΧ αναστροφή φύλου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l-GR"/>
                        <a:t>                     </a:t>
                      </a:r>
                      <a:r>
                        <a:rPr lang="el-GR" altLang="en-US"/>
                        <a:t>46, ΧΧ ορχική </a:t>
                      </a:r>
                      <a:r>
                        <a:rPr lang="en-US" altLang="el-GR"/>
                        <a:t>DSD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l-GR"/>
                        <a:t>XY </a:t>
                      </a:r>
                      <a:r>
                        <a:rPr lang="el-GR" altLang="el-GR"/>
                        <a:t>αναστροφή φύλου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dirty="0"/>
                        <a:t>       46, ΧΥ πλήρης </a:t>
                      </a:r>
                      <a:r>
                        <a:rPr lang="el-GR" altLang="en-US" dirty="0" err="1"/>
                        <a:t>γοναδική</a:t>
                      </a:r>
                      <a:r>
                        <a:rPr lang="el-GR" altLang="en-US" dirty="0"/>
                        <a:t> δυσγενεσία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1555750" y="3079750"/>
            <a:ext cx="3003550" cy="46799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880735" y="3141980"/>
            <a:ext cx="3783965" cy="51371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555750" y="3771900"/>
            <a:ext cx="3217545" cy="60579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555750" y="4539615"/>
            <a:ext cx="3217545" cy="60579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854825" y="3771900"/>
            <a:ext cx="1973580" cy="46799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854825" y="4461510"/>
            <a:ext cx="1973580" cy="46799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8812" y="1169035"/>
            <a:ext cx="120231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Χρησιμοποιούμενοι όροι</a:t>
            </a:r>
            <a:endParaRPr kumimoji="0" lang="en-US" alt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A5908F7-D541-A048-28DC-FFBA0754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7</a:t>
            </a:fld>
            <a:endParaRPr lang="el-GR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551295" y="1482090"/>
            <a:ext cx="5833745" cy="4192905"/>
          </a:xfrm>
        </p:spPr>
        <p:txBody>
          <a:bodyPr>
            <a:noAutofit/>
          </a:bodyPr>
          <a:lstStyle/>
          <a:p>
            <a:r>
              <a:rPr lang="el-GR" sz="2000" dirty="0"/>
              <a:t>Διαταραχή φυλετικής διαφοροποίησης </a:t>
            </a:r>
          </a:p>
          <a:p>
            <a:pPr marL="0" indent="0">
              <a:buNone/>
            </a:pPr>
            <a:r>
              <a:rPr lang="el-GR" sz="2000" dirty="0"/>
              <a:t>   (</a:t>
            </a:r>
            <a:r>
              <a:rPr lang="en-US" sz="2000" dirty="0"/>
              <a:t>Disorders of Sex </a:t>
            </a:r>
            <a:r>
              <a:rPr lang="en-US" sz="2000" dirty="0" err="1"/>
              <a:t>Divelopment</a:t>
            </a:r>
            <a:r>
              <a:rPr lang="el-GR" sz="2000" dirty="0"/>
              <a:t>, </a:t>
            </a:r>
            <a:r>
              <a:rPr lang="en-US" sz="2000" dirty="0"/>
              <a:t>DSD)</a:t>
            </a:r>
          </a:p>
          <a:p>
            <a:r>
              <a:rPr lang="en-US" sz="2000" dirty="0"/>
              <a:t>46, XY DSD</a:t>
            </a:r>
            <a:endParaRPr lang="el-G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46, XX DSD</a:t>
            </a:r>
            <a:endParaRPr lang="el-G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 err="1"/>
              <a:t>Ωοθηκορχική</a:t>
            </a:r>
            <a:r>
              <a:rPr lang="el-GR" sz="2000" dirty="0"/>
              <a:t> </a:t>
            </a:r>
            <a:r>
              <a:rPr lang="en-US" sz="2000" dirty="0"/>
              <a:t>DSD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46</a:t>
            </a:r>
            <a:r>
              <a:rPr lang="en-US" sz="2000" dirty="0"/>
              <a:t>, XX </a:t>
            </a:r>
            <a:r>
              <a:rPr lang="el-GR" sz="2000" dirty="0"/>
              <a:t>ορχική </a:t>
            </a:r>
            <a:r>
              <a:rPr lang="en-US" sz="2000" dirty="0"/>
              <a:t>DSD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46, XY </a:t>
            </a:r>
            <a:r>
              <a:rPr lang="el-GR" sz="2000" dirty="0"/>
              <a:t>πλήρης </a:t>
            </a:r>
            <a:r>
              <a:rPr lang="el-GR" sz="2000" dirty="0" err="1"/>
              <a:t>γοναδική</a:t>
            </a:r>
            <a:r>
              <a:rPr lang="el-GR" sz="2000" dirty="0"/>
              <a:t> δυσγενεσία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21335" y="1482090"/>
            <a:ext cx="5247005" cy="5375910"/>
          </a:xfrm>
        </p:spPr>
        <p:txBody>
          <a:bodyPr>
            <a:noAutofit/>
          </a:bodyPr>
          <a:lstStyle/>
          <a:p>
            <a:r>
              <a:rPr lang="el-GR" sz="2000" dirty="0" err="1"/>
              <a:t>Διάφυλο</a:t>
            </a:r>
            <a:r>
              <a:rPr lang="el-GR" sz="2000" dirty="0"/>
              <a:t> (</a:t>
            </a:r>
            <a:r>
              <a:rPr lang="en-US" sz="2000" dirty="0"/>
              <a:t>Intersex)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Άρρεν </a:t>
            </a:r>
            <a:r>
              <a:rPr lang="el-GR" sz="2000" dirty="0" err="1"/>
              <a:t>ψευδερμαφροδιτισμός</a:t>
            </a:r>
            <a:endParaRPr lang="el-GR" sz="2000" dirty="0"/>
          </a:p>
          <a:p>
            <a:r>
              <a:rPr lang="el-GR" sz="2000" dirty="0" err="1"/>
              <a:t>Υπο</a:t>
            </a:r>
            <a:r>
              <a:rPr lang="el-GR" sz="2000" dirty="0"/>
              <a:t>- </a:t>
            </a:r>
            <a:r>
              <a:rPr lang="el-GR" sz="2000" dirty="0" err="1"/>
              <a:t>αρρενοποίηση</a:t>
            </a:r>
            <a:r>
              <a:rPr lang="el-GR" sz="2000" dirty="0"/>
              <a:t> </a:t>
            </a:r>
            <a:r>
              <a:rPr lang="en-US" sz="2000" dirty="0"/>
              <a:t>XY </a:t>
            </a:r>
            <a:r>
              <a:rPr lang="el-GR" sz="2000" dirty="0"/>
              <a:t>άρρενος</a:t>
            </a: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Θήλυ </a:t>
            </a:r>
            <a:r>
              <a:rPr lang="el-GR" sz="2000" dirty="0" err="1"/>
              <a:t>ψευδερμαφροδιτισμός</a:t>
            </a:r>
            <a:endParaRPr lang="el-GR" sz="2000" dirty="0"/>
          </a:p>
          <a:p>
            <a:r>
              <a:rPr lang="el-GR" sz="2000" dirty="0" err="1"/>
              <a:t>Αρρενοποίηση</a:t>
            </a:r>
            <a:r>
              <a:rPr lang="el-GR" sz="2000" dirty="0"/>
              <a:t> ΧΧ θήλεος</a:t>
            </a: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Αληθής </a:t>
            </a:r>
            <a:r>
              <a:rPr lang="el-GR" sz="2000" dirty="0" err="1"/>
              <a:t>ψευδερμαφροδιτισμός</a:t>
            </a: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n-US" sz="2000" dirty="0"/>
              <a:t>XX </a:t>
            </a:r>
            <a:r>
              <a:rPr lang="el-GR" sz="2000" dirty="0"/>
              <a:t>άρρεν ή ΧΧ αναστροφή φύλου</a:t>
            </a: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n-US" sz="2000" dirty="0"/>
              <a:t>XY </a:t>
            </a:r>
            <a:r>
              <a:rPr lang="el-GR" sz="2000" dirty="0"/>
              <a:t>αναστροφή φύλου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06" y="182881"/>
            <a:ext cx="120231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l-GR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Χρησιμοποιούμενοι όροι</a:t>
            </a:r>
            <a:endParaRPr kumimoji="0" lang="en-US" altLang="el-G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40410" y="860425"/>
            <a:ext cx="2013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Παλιοί όροι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28155" y="860425"/>
            <a:ext cx="1590040" cy="3105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l-GR" altLang="en-US" sz="2000" b="1" u="sng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Νέοι όροι</a:t>
            </a:r>
            <a:endParaRPr lang="el-GR" altLang="en-US" sz="2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l-GR" altLang="en-US" sz="2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37940" y="2319655"/>
            <a:ext cx="588645" cy="1878330"/>
            <a:chOff x="6044" y="3653"/>
            <a:chExt cx="927" cy="2958"/>
          </a:xfrm>
        </p:grpSpPr>
        <p:sp>
          <p:nvSpPr>
            <p:cNvPr id="8" name="Right Brace 7"/>
            <p:cNvSpPr/>
            <p:nvPr/>
          </p:nvSpPr>
          <p:spPr>
            <a:xfrm>
              <a:off x="6579" y="3653"/>
              <a:ext cx="392" cy="1058"/>
            </a:xfrm>
            <a:prstGeom prst="rightBrac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e 8"/>
            <p:cNvSpPr/>
            <p:nvPr/>
          </p:nvSpPr>
          <p:spPr>
            <a:xfrm>
              <a:off x="6044" y="5553"/>
              <a:ext cx="392" cy="1058"/>
            </a:xfrm>
            <a:prstGeom prst="rightBrac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414020" y="1355725"/>
            <a:ext cx="4069080" cy="5450840"/>
          </a:xfrm>
          <a:prstGeom prst="line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90830" y="1386205"/>
            <a:ext cx="3808095" cy="5396865"/>
          </a:xfrm>
          <a:prstGeom prst="line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Θέση αριθμού διαφάνειας 12">
            <a:extLst>
              <a:ext uri="{FF2B5EF4-FFF2-40B4-BE49-F238E27FC236}">
                <a16:creationId xmlns:a16="http://schemas.microsoft.com/office/drawing/2014/main" id="{593266CC-9976-E63F-8F23-32E8FEB1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3962" t="21524" r="14846" b="6029"/>
          <a:stretch>
            <a:fillRect/>
          </a:stretch>
        </p:blipFill>
        <p:spPr>
          <a:xfrm>
            <a:off x="2609850" y="588010"/>
            <a:ext cx="6972300" cy="3989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318" y="4849115"/>
            <a:ext cx="1202787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dirty="0"/>
              <a:t>Ο Ερμαφρόδιτος ήταν πρόσωπο της μυθολογίας, γιος του Ερμή και της Αφροδίτης. </a:t>
            </a:r>
          </a:p>
          <a:p>
            <a:pPr algn="just"/>
            <a:r>
              <a:rPr lang="el-GR" sz="2000" dirty="0"/>
              <a:t>Όταν είδε τον Ερμαφρόδιτο η Σαλμακίδα νύμφη, τον ερωτεύτηκε και θέλησε να τον κάνει δικό της...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5242" y="6549367"/>
            <a:ext cx="679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https://www.mixanitouxronou.gr/pos-o-ermafroditos-egine-misos-andras-ke-misos-gineka</a:t>
            </a:r>
            <a:endParaRPr lang="el-GR" sz="1400" i="1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8E42EBB-A3CD-CB55-7659-20398308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1B9-4640-D445-B0D7-3F65BB92374C}" type="slidenum">
              <a:rPr lang="el-GR" smtClean="0"/>
              <a:t>9</a:t>
            </a:fld>
            <a:endParaRPr lang="el-G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lecular Genetics - Science - 11th grade by Slidesgo">
  <a:themeElements>
    <a:clrScheme name="Simple Light">
      <a:dk1>
        <a:srgbClr val="15212F"/>
      </a:dk1>
      <a:lt1>
        <a:srgbClr val="223E63"/>
      </a:lt1>
      <a:dk2>
        <a:srgbClr val="537F9C"/>
      </a:dk2>
      <a:lt2>
        <a:srgbClr val="156C64"/>
      </a:lt2>
      <a:accent1>
        <a:srgbClr val="64BFB8"/>
      </a:accent1>
      <a:accent2>
        <a:srgbClr val="92B5B1"/>
      </a:accent2>
      <a:accent3>
        <a:srgbClr val="E0F6F4"/>
      </a:accent3>
      <a:accent4>
        <a:srgbClr val="EDFBFF"/>
      </a:accent4>
      <a:accent5>
        <a:srgbClr val="FFFFFF"/>
      </a:accent5>
      <a:accent6>
        <a:srgbClr val="FFFFFF"/>
      </a:accent6>
      <a:hlink>
        <a:srgbClr val="1521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4803</Words>
  <Application>Microsoft Office PowerPoint</Application>
  <PresentationFormat>Ευρεία οθόνη</PresentationFormat>
  <Paragraphs>706</Paragraphs>
  <Slides>57</Slides>
  <Notes>12</Notes>
  <HiddenSlides>2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17</vt:i4>
      </vt:variant>
      <vt:variant>
        <vt:lpstr>Θέμα</vt:lpstr>
      </vt:variant>
      <vt:variant>
        <vt:i4>5</vt:i4>
      </vt:variant>
      <vt:variant>
        <vt:lpstr>Τίτλοι διαφανειών</vt:lpstr>
      </vt:variant>
      <vt:variant>
        <vt:i4>57</vt:i4>
      </vt:variant>
    </vt:vector>
  </HeadingPairs>
  <TitlesOfParts>
    <vt:vector size="79" baseType="lpstr">
      <vt:lpstr>Arial</vt:lpstr>
      <vt:lpstr>Bebas Neue</vt:lpstr>
      <vt:lpstr>BlinkMacSystemFont</vt:lpstr>
      <vt:lpstr>Calibri</vt:lpstr>
      <vt:lpstr>Calibri Light</vt:lpstr>
      <vt:lpstr>Century Gothic</vt:lpstr>
      <vt:lpstr>Courier New</vt:lpstr>
      <vt:lpstr>Georgia</vt:lpstr>
      <vt:lpstr>Manrope Medium</vt:lpstr>
      <vt:lpstr>Montserrat Medium</vt:lpstr>
      <vt:lpstr>Nunito</vt:lpstr>
      <vt:lpstr>Nunito Light</vt:lpstr>
      <vt:lpstr>Nunito Medium</vt:lpstr>
      <vt:lpstr>PT Sans</vt:lpstr>
      <vt:lpstr>Segoe Print</vt:lpstr>
      <vt:lpstr>Wingdings</vt:lpstr>
      <vt:lpstr>Work Sans</vt:lpstr>
      <vt:lpstr>Θέμα του Office</vt:lpstr>
      <vt:lpstr>Template PresentationGO</vt:lpstr>
      <vt:lpstr>1_Θέμα του Office</vt:lpstr>
      <vt:lpstr>Molecular Genetics - Science - 11th grade by Slidesgo</vt:lpstr>
      <vt:lpstr>2_Θέμα του Office</vt:lpstr>
      <vt:lpstr>Παρουσίαση του PowerPoint</vt:lpstr>
      <vt:lpstr>Περίγραμμα παρουσίασης </vt:lpstr>
      <vt:lpstr>Περίγραμμα παρουσίασης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Περίγραμμα παρουσίασης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&gt; 90%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Περίγραμμα παρουσίασης </vt:lpstr>
      <vt:lpstr>Παρουσίαση του PowerPoint</vt:lpstr>
      <vt:lpstr>ΑΙΤΙΑ</vt:lpstr>
      <vt:lpstr>ΚΛΙΜΑΚΑ PRADER</vt:lpstr>
      <vt:lpstr>ΔΙΑΓΝΩΣΤΙΚΟΣ ΑΛΓΟΡΙΘΜΟΣ </vt:lpstr>
      <vt:lpstr>Ανεπάρκεια 21-Υδροξυλάσης</vt:lpstr>
      <vt:lpstr>Παρουσίαση του PowerPoint</vt:lpstr>
      <vt:lpstr>ΚΛΙΝΙΚΗ ΕΙΚΟΝΑ ΣΕ ΑΝΕΠΑΡΚΕΙΑ 21-ΥΔΡΟΞΥΛΑΣΗΣ </vt:lpstr>
      <vt:lpstr>ΘΕΡΑΠΕΙΑ</vt:lpstr>
      <vt:lpstr>Testicular DSD</vt:lpstr>
      <vt:lpstr>Περίγραμμα παρουσίασης </vt:lpstr>
      <vt:lpstr>Παρουσίαση του PowerPoint</vt:lpstr>
      <vt:lpstr>Turner </vt:lpstr>
      <vt:lpstr>Σύνδρομο Swyer </vt:lpstr>
      <vt:lpstr>Ovotesticular DSD</vt:lpstr>
      <vt:lpstr>Take home messages (I)</vt:lpstr>
      <vt:lpstr>Take home messages (II)</vt:lpstr>
      <vt:lpstr>Βιβλιογραφία</vt:lpstr>
      <vt:lpstr>Βιβλιογραφία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Athanasia Gazi</dc:creator>
  <cp:lastModifiedBy>varvara leont</cp:lastModifiedBy>
  <cp:revision>104</cp:revision>
  <dcterms:created xsi:type="dcterms:W3CDTF">2023-09-21T06:31:00Z</dcterms:created>
  <dcterms:modified xsi:type="dcterms:W3CDTF">2023-09-29T07:57:17Z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7C29E4AEF5CE4069BA53BDA62F84EBCA_12</vt:lpwstr>
  </property>
  <property fmtid="{D5CDD505-2E9C-101B-9397-08002B2CF9AE}" pid="3" name="KSOProductBuildVer">
    <vt:lpwstr>1033-12.2.0.13215</vt:lpwstr>
  </property>
</Properties>
</file>